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custDataLst>
    <p:tags r:id="rId28"/>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1346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54519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6069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67680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5036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359905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818744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34835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0492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411178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9892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D28B92-8C64-42F1-82BA-1B5E63C5A6BE}" type="datetimeFigureOut">
              <a:rPr lang="tr-TR" smtClean="0"/>
              <a:t>29.12.2020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5154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BD28B92-8C64-42F1-82BA-1B5E63C5A6BE}" type="datetimeFigureOut">
              <a:rPr lang="tr-TR" smtClean="0"/>
              <a:t>29.12.2020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72653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28B92-8C64-42F1-82BA-1B5E63C5A6BE}" type="datetimeFigureOut">
              <a:rPr lang="tr-TR" smtClean="0"/>
              <a:t>29.12.2020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19843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67201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83503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D28B92-8C64-42F1-82BA-1B5E63C5A6BE}" type="datetimeFigureOut">
              <a:rPr lang="tr-TR" smtClean="0"/>
              <a:t>29.12.2020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B7F998-47D5-4DAA-ACA7-5BB408F08E6B}" type="slidenum">
              <a:rPr lang="tr-TR" smtClean="0"/>
              <a:t>‹#›</a:t>
            </a:fld>
            <a:endParaRPr lang="tr-TR"/>
          </a:p>
        </p:txBody>
      </p:sp>
    </p:spTree>
    <p:extLst>
      <p:ext uri="{BB962C8B-B14F-4D97-AF65-F5344CB8AC3E}">
        <p14:creationId xmlns:p14="http://schemas.microsoft.com/office/powerpoint/2010/main" val="101908653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Başkale Meslek Yüksekokulu</a:t>
            </a:r>
            <a:br>
              <a:rPr lang="tr-TR" sz="4000" dirty="0" smtClean="0"/>
            </a:br>
            <a:r>
              <a:rPr lang="tr-TR" sz="4000" dirty="0" smtClean="0"/>
              <a:t>Bilgisayar Programcılığı</a:t>
            </a:r>
            <a:br>
              <a:rPr lang="tr-TR" sz="4000" dirty="0" smtClean="0"/>
            </a:br>
            <a:r>
              <a:rPr lang="tr-TR" sz="4000" dirty="0" smtClean="0"/>
              <a:t>Görsel Programlama I</a:t>
            </a:r>
            <a:endParaRPr lang="tr-TR" sz="4000" dirty="0"/>
          </a:p>
        </p:txBody>
      </p:sp>
      <p:sp>
        <p:nvSpPr>
          <p:cNvPr id="3" name="Alt Başlık 2"/>
          <p:cNvSpPr>
            <a:spLocks noGrp="1"/>
          </p:cNvSpPr>
          <p:nvPr>
            <p:ph type="subTitle" idx="1"/>
          </p:nvPr>
        </p:nvSpPr>
        <p:spPr/>
        <p:txBody>
          <a:bodyPr/>
          <a:lstStyle/>
          <a:p>
            <a:r>
              <a:rPr lang="tr-TR" dirty="0" smtClean="0"/>
              <a:t>Hafta-9 Fonksiyonlar</a:t>
            </a:r>
          </a:p>
          <a:p>
            <a:r>
              <a:rPr lang="tr-TR" dirty="0" err="1" smtClean="0"/>
              <a:t>Öğr</a:t>
            </a:r>
            <a:r>
              <a:rPr lang="tr-TR" dirty="0"/>
              <a:t>. Gör. </a:t>
            </a:r>
            <a:r>
              <a:rPr lang="tr-TR"/>
              <a:t>Faruk AYATA</a:t>
            </a:r>
          </a:p>
          <a:p>
            <a:endParaRPr lang="tr-TR" dirty="0"/>
          </a:p>
        </p:txBody>
      </p:sp>
    </p:spTree>
    <p:extLst>
      <p:ext uri="{BB962C8B-B14F-4D97-AF65-F5344CB8AC3E}">
        <p14:creationId xmlns:p14="http://schemas.microsoft.com/office/powerpoint/2010/main" val="71045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Fonksiyonları</a:t>
            </a:r>
            <a:r>
              <a:rPr lang="en-US" dirty="0"/>
              <a:t> </a:t>
            </a:r>
            <a:r>
              <a:rPr lang="en-US" dirty="0" err="1"/>
              <a:t>Başka</a:t>
            </a:r>
            <a:r>
              <a:rPr lang="en-US" dirty="0"/>
              <a:t> </a:t>
            </a:r>
            <a:r>
              <a:rPr lang="en-US" dirty="0" err="1"/>
              <a:t>Formlarda</a:t>
            </a:r>
            <a:r>
              <a:rPr lang="en-US" dirty="0"/>
              <a:t> </a:t>
            </a:r>
            <a:r>
              <a:rPr lang="en-US" dirty="0" err="1"/>
              <a:t>Kullanmak</a:t>
            </a:r>
            <a:endParaRPr lang="en-US" dirty="0"/>
          </a:p>
        </p:txBody>
      </p:sp>
      <p:pic>
        <p:nvPicPr>
          <p:cNvPr id="5" name="İçerik Yer Tutucusu 4"/>
          <p:cNvPicPr>
            <a:picLocks noGrp="1"/>
          </p:cNvPicPr>
          <p:nvPr>
            <p:ph idx="1"/>
          </p:nvPr>
        </p:nvPicPr>
        <p:blipFill>
          <a:blip r:embed="rId2"/>
          <a:stretch>
            <a:fillRect/>
          </a:stretch>
        </p:blipFill>
        <p:spPr>
          <a:xfrm>
            <a:off x="1213304" y="2333793"/>
            <a:ext cx="5075201" cy="2494881"/>
          </a:xfrm>
          <a:prstGeom prst="rect">
            <a:avLst/>
          </a:prstGeom>
        </p:spPr>
      </p:pic>
      <p:pic>
        <p:nvPicPr>
          <p:cNvPr id="6" name="Resim 5"/>
          <p:cNvPicPr/>
          <p:nvPr/>
        </p:nvPicPr>
        <p:blipFill>
          <a:blip r:embed="rId3"/>
          <a:stretch>
            <a:fillRect/>
          </a:stretch>
        </p:blipFill>
        <p:spPr>
          <a:xfrm>
            <a:off x="6288505" y="2333793"/>
            <a:ext cx="5490160" cy="1805070"/>
          </a:xfrm>
          <a:prstGeom prst="rect">
            <a:avLst/>
          </a:prstGeom>
        </p:spPr>
      </p:pic>
    </p:spTree>
    <p:extLst>
      <p:ext uri="{BB962C8B-B14F-4D97-AF65-F5344CB8AC3E}">
        <p14:creationId xmlns:p14="http://schemas.microsoft.com/office/powerpoint/2010/main" val="2527897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Fonksiyonları</a:t>
            </a:r>
            <a:r>
              <a:rPr lang="en-US" dirty="0"/>
              <a:t> </a:t>
            </a:r>
            <a:r>
              <a:rPr lang="en-US" dirty="0" err="1"/>
              <a:t>Başka</a:t>
            </a:r>
            <a:r>
              <a:rPr lang="en-US" dirty="0"/>
              <a:t> </a:t>
            </a:r>
            <a:r>
              <a:rPr lang="en-US" dirty="0" err="1"/>
              <a:t>Formlarda</a:t>
            </a:r>
            <a:r>
              <a:rPr lang="en-US" dirty="0"/>
              <a:t> </a:t>
            </a:r>
            <a:r>
              <a:rPr lang="en-US" dirty="0" err="1"/>
              <a:t>Kullanmak</a:t>
            </a:r>
            <a:endParaRPr lang="en-US" dirty="0"/>
          </a:p>
        </p:txBody>
      </p:sp>
      <p:pic>
        <p:nvPicPr>
          <p:cNvPr id="4" name="İçerik Yer Tutucusu 3"/>
          <p:cNvPicPr>
            <a:picLocks noGrp="1" noChangeAspect="1"/>
          </p:cNvPicPr>
          <p:nvPr>
            <p:ph idx="1"/>
          </p:nvPr>
        </p:nvPicPr>
        <p:blipFill>
          <a:blip r:embed="rId2"/>
          <a:stretch>
            <a:fillRect/>
          </a:stretch>
        </p:blipFill>
        <p:spPr>
          <a:xfrm>
            <a:off x="3034792" y="2309434"/>
            <a:ext cx="4013976" cy="3918580"/>
          </a:xfrm>
          <a:prstGeom prst="rect">
            <a:avLst/>
          </a:prstGeom>
        </p:spPr>
      </p:pic>
    </p:spTree>
    <p:extLst>
      <p:ext uri="{BB962C8B-B14F-4D97-AF65-F5344CB8AC3E}">
        <p14:creationId xmlns:p14="http://schemas.microsoft.com/office/powerpoint/2010/main" val="4050588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2.	Dizi Değişkenleri Parametre Olarak Kullanmak</a:t>
            </a:r>
            <a:endParaRPr lang="en-US" dirty="0"/>
          </a:p>
        </p:txBody>
      </p:sp>
      <p:sp>
        <p:nvSpPr>
          <p:cNvPr id="3" name="İçerik Yer Tutucusu 2"/>
          <p:cNvSpPr>
            <a:spLocks noGrp="1"/>
          </p:cNvSpPr>
          <p:nvPr>
            <p:ph idx="1"/>
          </p:nvPr>
        </p:nvSpPr>
        <p:spPr/>
        <p:txBody>
          <a:bodyPr/>
          <a:lstStyle/>
          <a:p>
            <a:r>
              <a:rPr lang="tr-TR" dirty="0"/>
              <a:t>Yukarıda belirtildiği gibi hazırladığınız metot veya fonksiyonların istediğiniz tip ve sayıda parametreye sahip olmasını sağlayabilirsiniz. Ancak isterseniz fonksiyona parametre olarak göndermek istediğiniz bilgileri bir dizi değişkene aktarıp bu dizi değişkeni fonksiyona parametre olarak verebilirsiniz. </a:t>
            </a:r>
            <a:endParaRPr lang="en-US" dirty="0"/>
          </a:p>
          <a:p>
            <a:endParaRPr lang="en-US" dirty="0"/>
          </a:p>
        </p:txBody>
      </p:sp>
    </p:spTree>
    <p:extLst>
      <p:ext uri="{BB962C8B-B14F-4D97-AF65-F5344CB8AC3E}">
        <p14:creationId xmlns:p14="http://schemas.microsoft.com/office/powerpoint/2010/main" val="2651674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2.	Dizi Değişkenleri Parametre Olarak Kullanmak</a:t>
            </a:r>
            <a:endParaRPr lang="en-US" dirty="0"/>
          </a:p>
        </p:txBody>
      </p:sp>
      <p:pic>
        <p:nvPicPr>
          <p:cNvPr id="4" name="İçerik Yer Tutucusu 3"/>
          <p:cNvPicPr>
            <a:picLocks noGrp="1"/>
          </p:cNvPicPr>
          <p:nvPr>
            <p:ph idx="1"/>
          </p:nvPr>
        </p:nvPicPr>
        <p:blipFill>
          <a:blip r:embed="rId2"/>
          <a:stretch>
            <a:fillRect/>
          </a:stretch>
        </p:blipFill>
        <p:spPr>
          <a:xfrm>
            <a:off x="1756528" y="2069139"/>
            <a:ext cx="4102350" cy="2254501"/>
          </a:xfrm>
          <a:prstGeom prst="rect">
            <a:avLst/>
          </a:prstGeom>
        </p:spPr>
      </p:pic>
      <p:pic>
        <p:nvPicPr>
          <p:cNvPr id="5" name="Resim 4"/>
          <p:cNvPicPr/>
          <p:nvPr/>
        </p:nvPicPr>
        <p:blipFill>
          <a:blip r:embed="rId3"/>
          <a:stretch>
            <a:fillRect/>
          </a:stretch>
        </p:blipFill>
        <p:spPr>
          <a:xfrm>
            <a:off x="1756528" y="4487779"/>
            <a:ext cx="7403514" cy="2041358"/>
          </a:xfrm>
          <a:prstGeom prst="rect">
            <a:avLst/>
          </a:prstGeom>
        </p:spPr>
      </p:pic>
    </p:spTree>
    <p:extLst>
      <p:ext uri="{BB962C8B-B14F-4D97-AF65-F5344CB8AC3E}">
        <p14:creationId xmlns:p14="http://schemas.microsoft.com/office/powerpoint/2010/main" val="430185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2.	Dizi Değişkenleri Parametre Olarak Kullanmak</a:t>
            </a:r>
            <a:endParaRPr lang="en-US" dirty="0"/>
          </a:p>
        </p:txBody>
      </p:sp>
      <p:pic>
        <p:nvPicPr>
          <p:cNvPr id="6" name="İçerik Yer Tutucusu 5"/>
          <p:cNvPicPr>
            <a:picLocks noGrp="1"/>
          </p:cNvPicPr>
          <p:nvPr>
            <p:ph idx="1"/>
          </p:nvPr>
        </p:nvPicPr>
        <p:blipFill>
          <a:blip r:embed="rId2"/>
          <a:stretch>
            <a:fillRect/>
          </a:stretch>
        </p:blipFill>
        <p:spPr>
          <a:xfrm>
            <a:off x="5432425" y="2446337"/>
            <a:ext cx="4642017" cy="3938421"/>
          </a:xfrm>
          <a:prstGeom prst="rect">
            <a:avLst/>
          </a:prstGeom>
        </p:spPr>
      </p:pic>
    </p:spTree>
    <p:extLst>
      <p:ext uri="{BB962C8B-B14F-4D97-AF65-F5344CB8AC3E}">
        <p14:creationId xmlns:p14="http://schemas.microsoft.com/office/powerpoint/2010/main" val="3303700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3.	Değer ve Referans Parametreleri</a:t>
            </a:r>
            <a:endParaRPr lang="en-US" dirty="0"/>
          </a:p>
        </p:txBody>
      </p:sp>
      <p:sp>
        <p:nvSpPr>
          <p:cNvPr id="3" name="İçerik Yer Tutucusu 2"/>
          <p:cNvSpPr>
            <a:spLocks noGrp="1"/>
          </p:cNvSpPr>
          <p:nvPr>
            <p:ph idx="1"/>
          </p:nvPr>
        </p:nvSpPr>
        <p:spPr/>
        <p:txBody>
          <a:bodyPr>
            <a:normAutofit lnSpcReduction="10000"/>
          </a:bodyPr>
          <a:lstStyle/>
          <a:p>
            <a:r>
              <a:rPr lang="tr-TR" dirty="0"/>
              <a:t>C# dilinde iki tür veri tipi mevcuttur. Bunlar değer ve referans tipleridir. Değer tipleri; veriyi taşıyan ve taşıdığı veriye göre bellek üzerinde yer dolduran değişken türleridir. Bellekte az yer kaplarlar ve hızlı bir şekilde erişilebilirler. Ayrıca belleğin "</a:t>
            </a:r>
            <a:r>
              <a:rPr lang="tr-TR" dirty="0" err="1"/>
              <a:t>stack</a:t>
            </a:r>
            <a:r>
              <a:rPr lang="tr-TR" dirty="0"/>
              <a:t>" bölgesinde tutulurlar. Referans türleri ise, bellek bölgesinde veri yerine adresi tutarlar ve o adresin gösterdiği yerde de veri tutulur. Başka bir deyişle, bir ifade referans türleri içeriyorsa nesnenin adresi üzerinden işlem yapılmaktadır. Veri taşınmasını gerektiren işlemlerde nesnenin bütün verisi kopyalanmaz</a:t>
            </a:r>
            <a:r>
              <a:rPr lang="tr-TR" dirty="0" smtClean="0"/>
              <a:t>.</a:t>
            </a:r>
          </a:p>
          <a:p>
            <a:endParaRPr lang="tr-TR" dirty="0"/>
          </a:p>
          <a:p>
            <a:r>
              <a:rPr lang="tr-TR" b="1" dirty="0"/>
              <a:t>Değişken türleri</a:t>
            </a:r>
            <a:r>
              <a:rPr lang="tr-TR" dirty="0"/>
              <a:t>:  "</a:t>
            </a:r>
            <a:r>
              <a:rPr lang="tr-TR" dirty="0" err="1"/>
              <a:t>int</a:t>
            </a:r>
            <a:r>
              <a:rPr lang="tr-TR" dirty="0"/>
              <a:t>", "</a:t>
            </a:r>
            <a:r>
              <a:rPr lang="tr-TR" dirty="0" err="1"/>
              <a:t>long</a:t>
            </a:r>
            <a:r>
              <a:rPr lang="tr-TR" dirty="0"/>
              <a:t>", "</a:t>
            </a:r>
            <a:r>
              <a:rPr lang="tr-TR" dirty="0" err="1"/>
              <a:t>float</a:t>
            </a:r>
            <a:r>
              <a:rPr lang="tr-TR" dirty="0"/>
              <a:t>", "</a:t>
            </a:r>
            <a:r>
              <a:rPr lang="tr-TR" dirty="0" err="1"/>
              <a:t>double</a:t>
            </a:r>
            <a:r>
              <a:rPr lang="tr-TR" dirty="0"/>
              <a:t>", "</a:t>
            </a:r>
            <a:r>
              <a:rPr lang="tr-TR" dirty="0" err="1"/>
              <a:t>decimal</a:t>
            </a:r>
            <a:r>
              <a:rPr lang="tr-TR" dirty="0"/>
              <a:t>", "</a:t>
            </a:r>
            <a:r>
              <a:rPr lang="tr-TR" dirty="0" err="1"/>
              <a:t>char</a:t>
            </a:r>
            <a:r>
              <a:rPr lang="tr-TR" dirty="0"/>
              <a:t>", "</a:t>
            </a:r>
            <a:r>
              <a:rPr lang="tr-TR" dirty="0" err="1"/>
              <a:t>bool</a:t>
            </a:r>
            <a:r>
              <a:rPr lang="tr-TR" dirty="0"/>
              <a:t>", "</a:t>
            </a:r>
            <a:r>
              <a:rPr lang="tr-TR" dirty="0" err="1"/>
              <a:t>byte</a:t>
            </a:r>
            <a:r>
              <a:rPr lang="tr-TR" dirty="0"/>
              <a:t>", "</a:t>
            </a:r>
            <a:r>
              <a:rPr lang="tr-TR" dirty="0" err="1"/>
              <a:t>short</a:t>
            </a:r>
            <a:r>
              <a:rPr lang="tr-TR" dirty="0"/>
              <a:t>", "</a:t>
            </a:r>
            <a:r>
              <a:rPr lang="tr-TR" dirty="0" err="1"/>
              <a:t>struct</a:t>
            </a:r>
            <a:r>
              <a:rPr lang="tr-TR" dirty="0"/>
              <a:t>", "</a:t>
            </a:r>
            <a:r>
              <a:rPr lang="tr-TR" dirty="0" err="1"/>
              <a:t>enum</a:t>
            </a:r>
            <a:r>
              <a:rPr lang="tr-TR" dirty="0"/>
              <a:t>"</a:t>
            </a:r>
            <a:endParaRPr lang="en-US" dirty="0"/>
          </a:p>
          <a:p>
            <a:r>
              <a:rPr lang="tr-TR" b="1" dirty="0"/>
              <a:t>Referans türleri</a:t>
            </a:r>
            <a:r>
              <a:rPr lang="tr-TR" dirty="0"/>
              <a:t>:  "</a:t>
            </a:r>
            <a:r>
              <a:rPr lang="tr-TR" dirty="0" err="1"/>
              <a:t>string</a:t>
            </a:r>
            <a:r>
              <a:rPr lang="tr-TR" dirty="0"/>
              <a:t>", "</a:t>
            </a:r>
            <a:r>
              <a:rPr lang="tr-TR" dirty="0" err="1"/>
              <a:t>object</a:t>
            </a:r>
            <a:r>
              <a:rPr lang="tr-TR" dirty="0"/>
              <a:t>", "</a:t>
            </a:r>
            <a:r>
              <a:rPr lang="tr-TR" dirty="0" err="1"/>
              <a:t>class</a:t>
            </a:r>
            <a:r>
              <a:rPr lang="tr-TR" dirty="0"/>
              <a:t>", "</a:t>
            </a:r>
            <a:r>
              <a:rPr lang="tr-TR" dirty="0" err="1"/>
              <a:t>interface</a:t>
            </a:r>
            <a:r>
              <a:rPr lang="tr-TR" dirty="0"/>
              <a:t>", "</a:t>
            </a:r>
            <a:r>
              <a:rPr lang="tr-TR" dirty="0" err="1"/>
              <a:t>array</a:t>
            </a:r>
            <a:r>
              <a:rPr lang="tr-TR" dirty="0"/>
              <a:t>", "</a:t>
            </a:r>
            <a:r>
              <a:rPr lang="tr-TR" dirty="0" err="1"/>
              <a:t>delegate</a:t>
            </a:r>
            <a:r>
              <a:rPr lang="tr-TR" dirty="0"/>
              <a:t>", "</a:t>
            </a:r>
            <a:r>
              <a:rPr lang="tr-TR" dirty="0" err="1"/>
              <a:t>pointer</a:t>
            </a:r>
            <a:r>
              <a:rPr lang="tr-TR" dirty="0"/>
              <a:t>"</a:t>
            </a:r>
            <a:endParaRPr lang="en-US" dirty="0"/>
          </a:p>
          <a:p>
            <a:endParaRPr lang="en-US" dirty="0"/>
          </a:p>
        </p:txBody>
      </p:sp>
    </p:spTree>
    <p:extLst>
      <p:ext uri="{BB962C8B-B14F-4D97-AF65-F5344CB8AC3E}">
        <p14:creationId xmlns:p14="http://schemas.microsoft.com/office/powerpoint/2010/main" val="4068143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3.	Değer ve Referans Parametreleri</a:t>
            </a:r>
            <a:endParaRPr lang="en-US" dirty="0"/>
          </a:p>
        </p:txBody>
      </p:sp>
      <p:sp>
        <p:nvSpPr>
          <p:cNvPr id="3" name="İçerik Yer Tutucusu 2"/>
          <p:cNvSpPr>
            <a:spLocks noGrp="1"/>
          </p:cNvSpPr>
          <p:nvPr>
            <p:ph idx="1"/>
          </p:nvPr>
        </p:nvSpPr>
        <p:spPr/>
        <p:txBody>
          <a:bodyPr>
            <a:normAutofit/>
          </a:bodyPr>
          <a:lstStyle/>
          <a:p>
            <a:r>
              <a:rPr lang="tr-TR" b="1" dirty="0"/>
              <a:t>"</a:t>
            </a:r>
            <a:r>
              <a:rPr lang="tr-TR" b="1" dirty="0" err="1"/>
              <a:t>ref</a:t>
            </a:r>
            <a:r>
              <a:rPr lang="tr-TR" b="1" dirty="0"/>
              <a:t>" ve "</a:t>
            </a:r>
            <a:r>
              <a:rPr lang="tr-TR" b="1" dirty="0" err="1"/>
              <a:t>out</a:t>
            </a:r>
            <a:r>
              <a:rPr lang="tr-TR" b="1" dirty="0"/>
              <a:t>" Anahtar Kelimeleri</a:t>
            </a:r>
            <a:endParaRPr lang="en-US" dirty="0"/>
          </a:p>
          <a:p>
            <a:pPr marL="0" indent="0">
              <a:buNone/>
            </a:pPr>
            <a:endParaRPr lang="en-US" dirty="0"/>
          </a:p>
          <a:p>
            <a:r>
              <a:rPr lang="tr-TR" dirty="0"/>
              <a:t>C#  da; "</a:t>
            </a:r>
            <a:r>
              <a:rPr lang="tr-TR" dirty="0" err="1"/>
              <a:t>ref</a:t>
            </a:r>
            <a:r>
              <a:rPr lang="tr-TR" dirty="0"/>
              <a:t>" ve "</a:t>
            </a:r>
            <a:r>
              <a:rPr lang="tr-TR" dirty="0" err="1"/>
              <a:t>out</a:t>
            </a:r>
            <a:r>
              <a:rPr lang="tr-TR" dirty="0"/>
              <a:t>" kelimelerinin kullanımının iki temel amacı vardır. Bunlar; Metodun kendi argümanını değiştirmesine izin vermek ve Metodun birden fazla değer döndürmesini sağlamaktır.</a:t>
            </a:r>
            <a:endParaRPr lang="en-US" dirty="0"/>
          </a:p>
          <a:p>
            <a:endParaRPr lang="en-US" dirty="0"/>
          </a:p>
        </p:txBody>
      </p:sp>
    </p:spTree>
    <p:extLst>
      <p:ext uri="{BB962C8B-B14F-4D97-AF65-F5344CB8AC3E}">
        <p14:creationId xmlns:p14="http://schemas.microsoft.com/office/powerpoint/2010/main" val="59243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3.	Değer ve Referans Parametreleri</a:t>
            </a:r>
            <a:endParaRPr lang="en-US" dirty="0"/>
          </a:p>
        </p:txBody>
      </p:sp>
      <p:pic>
        <p:nvPicPr>
          <p:cNvPr id="4" name="İçerik Yer Tutucusu 3"/>
          <p:cNvPicPr>
            <a:picLocks noGrp="1"/>
          </p:cNvPicPr>
          <p:nvPr>
            <p:ph idx="1"/>
          </p:nvPr>
        </p:nvPicPr>
        <p:blipFill>
          <a:blip r:embed="rId2"/>
          <a:stretch>
            <a:fillRect/>
          </a:stretch>
        </p:blipFill>
        <p:spPr>
          <a:xfrm>
            <a:off x="2277979" y="1905000"/>
            <a:ext cx="7054934" cy="3074987"/>
          </a:xfrm>
          <a:prstGeom prst="rect">
            <a:avLst/>
          </a:prstGeom>
        </p:spPr>
      </p:pic>
    </p:spTree>
    <p:extLst>
      <p:ext uri="{BB962C8B-B14F-4D97-AF65-F5344CB8AC3E}">
        <p14:creationId xmlns:p14="http://schemas.microsoft.com/office/powerpoint/2010/main" val="1102194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3.	Değer ve Referans Parametreleri</a:t>
            </a:r>
            <a:endParaRPr lang="en-US" dirty="0"/>
          </a:p>
        </p:txBody>
      </p:sp>
      <p:pic>
        <p:nvPicPr>
          <p:cNvPr id="5" name="İçerik Yer Tutucusu 4"/>
          <p:cNvPicPr>
            <a:picLocks noGrp="1" noChangeAspect="1"/>
          </p:cNvPicPr>
          <p:nvPr>
            <p:ph idx="1"/>
          </p:nvPr>
        </p:nvPicPr>
        <p:blipFill>
          <a:blip r:embed="rId2"/>
          <a:stretch>
            <a:fillRect/>
          </a:stretch>
        </p:blipFill>
        <p:spPr>
          <a:xfrm>
            <a:off x="3641558" y="2023705"/>
            <a:ext cx="4541119" cy="4423603"/>
          </a:xfrm>
          <a:prstGeom prst="rect">
            <a:avLst/>
          </a:prstGeom>
        </p:spPr>
      </p:pic>
    </p:spTree>
    <p:extLst>
      <p:ext uri="{BB962C8B-B14F-4D97-AF65-F5344CB8AC3E}">
        <p14:creationId xmlns:p14="http://schemas.microsoft.com/office/powerpoint/2010/main" val="2675935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3.	Değer ve Referans Parametreleri</a:t>
            </a:r>
            <a:endParaRPr lang="en-US" dirty="0"/>
          </a:p>
        </p:txBody>
      </p:sp>
      <p:pic>
        <p:nvPicPr>
          <p:cNvPr id="6" name="İçerik Yer Tutucusu 5"/>
          <p:cNvPicPr>
            <a:picLocks noGrp="1"/>
          </p:cNvPicPr>
          <p:nvPr>
            <p:ph idx="1"/>
          </p:nvPr>
        </p:nvPicPr>
        <p:blipFill>
          <a:blip r:embed="rId2"/>
          <a:stretch>
            <a:fillRect/>
          </a:stretch>
        </p:blipFill>
        <p:spPr>
          <a:xfrm>
            <a:off x="3061201" y="2190916"/>
            <a:ext cx="6868862" cy="3648409"/>
          </a:xfrm>
          <a:prstGeom prst="rect">
            <a:avLst/>
          </a:prstGeom>
        </p:spPr>
      </p:pic>
    </p:spTree>
    <p:extLst>
      <p:ext uri="{BB962C8B-B14F-4D97-AF65-F5344CB8AC3E}">
        <p14:creationId xmlns:p14="http://schemas.microsoft.com/office/powerpoint/2010/main" val="256434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Başlıkları</a:t>
            </a:r>
            <a:endParaRPr lang="tr-TR" dirty="0"/>
          </a:p>
        </p:txBody>
      </p:sp>
      <p:sp>
        <p:nvSpPr>
          <p:cNvPr id="3" name="İçerik Yer Tutucusu 2"/>
          <p:cNvSpPr>
            <a:spLocks noGrp="1"/>
          </p:cNvSpPr>
          <p:nvPr>
            <p:ph idx="1"/>
          </p:nvPr>
        </p:nvSpPr>
        <p:spPr/>
        <p:txBody>
          <a:bodyPr/>
          <a:lstStyle/>
          <a:p>
            <a:pPr lvl="0"/>
            <a:r>
              <a:rPr lang="tr-TR" dirty="0"/>
              <a:t>Fonksiyon Kullanımı</a:t>
            </a:r>
            <a:endParaRPr lang="en-US" dirty="0"/>
          </a:p>
          <a:p>
            <a:pPr lvl="0"/>
            <a:r>
              <a:rPr lang="tr-TR" dirty="0"/>
              <a:t>Fonksiyonları Başka Formlarda Kullanmak</a:t>
            </a:r>
            <a:endParaRPr lang="en-US" dirty="0"/>
          </a:p>
          <a:p>
            <a:pPr lvl="0"/>
            <a:r>
              <a:rPr lang="tr-TR" dirty="0"/>
              <a:t>Dizi Değişkenleri Parametre Olarak Kullanmak</a:t>
            </a:r>
            <a:endParaRPr lang="en-US" dirty="0"/>
          </a:p>
          <a:p>
            <a:pPr lvl="0"/>
            <a:r>
              <a:rPr lang="tr-TR" dirty="0"/>
              <a:t>Değer ve Referans Parametreleri</a:t>
            </a:r>
            <a:endParaRPr lang="en-US" dirty="0"/>
          </a:p>
          <a:p>
            <a:pPr lvl="0"/>
            <a:r>
              <a:rPr lang="tr-TR" dirty="0"/>
              <a:t>Metotların Aşırı Yüklenmesi</a:t>
            </a:r>
            <a:endParaRPr lang="en-US" dirty="0"/>
          </a:p>
          <a:p>
            <a:pPr lvl="0"/>
            <a:r>
              <a:rPr lang="tr-TR" dirty="0"/>
              <a:t>Fonksiyonların Kendi Kendilerini Çağırması (</a:t>
            </a:r>
            <a:r>
              <a:rPr lang="tr-TR" dirty="0" err="1"/>
              <a:t>Özyineli-Recursive</a:t>
            </a:r>
            <a:r>
              <a:rPr lang="tr-TR" dirty="0"/>
              <a:t>)</a:t>
            </a:r>
            <a:endParaRPr lang="en-US"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210140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3.	Değer ve Referans Parametreleri</a:t>
            </a:r>
            <a:endParaRPr lang="en-US" dirty="0"/>
          </a:p>
        </p:txBody>
      </p:sp>
      <p:pic>
        <p:nvPicPr>
          <p:cNvPr id="4" name="İçerik Yer Tutucusu 3"/>
          <p:cNvPicPr>
            <a:picLocks noGrp="1" noChangeAspect="1"/>
          </p:cNvPicPr>
          <p:nvPr>
            <p:ph idx="1"/>
          </p:nvPr>
        </p:nvPicPr>
        <p:blipFill>
          <a:blip r:embed="rId2"/>
          <a:stretch>
            <a:fillRect/>
          </a:stretch>
        </p:blipFill>
        <p:spPr>
          <a:xfrm>
            <a:off x="3866147" y="1905000"/>
            <a:ext cx="4457369" cy="4448507"/>
          </a:xfrm>
          <a:prstGeom prst="rect">
            <a:avLst/>
          </a:prstGeom>
        </p:spPr>
      </p:pic>
    </p:spTree>
    <p:extLst>
      <p:ext uri="{BB962C8B-B14F-4D97-AF65-F5344CB8AC3E}">
        <p14:creationId xmlns:p14="http://schemas.microsoft.com/office/powerpoint/2010/main" val="2251212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4.	Metotların Aşırı Yüklenmesi</a:t>
            </a:r>
            <a:endParaRPr lang="en-US" dirty="0"/>
          </a:p>
        </p:txBody>
      </p:sp>
      <p:sp>
        <p:nvSpPr>
          <p:cNvPr id="3" name="İçerik Yer Tutucusu 2"/>
          <p:cNvSpPr>
            <a:spLocks noGrp="1"/>
          </p:cNvSpPr>
          <p:nvPr>
            <p:ph idx="1"/>
          </p:nvPr>
        </p:nvSpPr>
        <p:spPr/>
        <p:txBody>
          <a:bodyPr/>
          <a:lstStyle/>
          <a:p>
            <a:r>
              <a:rPr lang="en-US" dirty="0" err="1"/>
              <a:t>Metotları</a:t>
            </a:r>
            <a:r>
              <a:rPr lang="en-US" dirty="0"/>
              <a:t> </a:t>
            </a:r>
            <a:r>
              <a:rPr lang="en-US" dirty="0" err="1"/>
              <a:t>tanımlarken</a:t>
            </a:r>
            <a:r>
              <a:rPr lang="en-US" dirty="0"/>
              <a:t> </a:t>
            </a:r>
            <a:r>
              <a:rPr lang="en-US" dirty="0" err="1"/>
              <a:t>alacağı</a:t>
            </a:r>
            <a:r>
              <a:rPr lang="en-US" dirty="0"/>
              <a:t> </a:t>
            </a:r>
            <a:r>
              <a:rPr lang="en-US" dirty="0" err="1"/>
              <a:t>parametreler</a:t>
            </a:r>
            <a:r>
              <a:rPr lang="en-US" dirty="0"/>
              <a:t> de </a:t>
            </a:r>
            <a:r>
              <a:rPr lang="en-US" dirty="0" err="1"/>
              <a:t>belirtilir</a:t>
            </a:r>
            <a:r>
              <a:rPr lang="en-US" dirty="0"/>
              <a:t>. </a:t>
            </a:r>
            <a:r>
              <a:rPr lang="en-US" dirty="0" err="1"/>
              <a:t>Metotlara</a:t>
            </a:r>
            <a:r>
              <a:rPr lang="en-US" dirty="0"/>
              <a:t> </a:t>
            </a:r>
            <a:r>
              <a:rPr lang="en-US" dirty="0" err="1"/>
              <a:t>argüman</a:t>
            </a:r>
            <a:r>
              <a:rPr lang="en-US" dirty="0"/>
              <a:t> </a:t>
            </a:r>
            <a:r>
              <a:rPr lang="en-US" dirty="0" err="1"/>
              <a:t>gönderilirken</a:t>
            </a:r>
            <a:r>
              <a:rPr lang="en-US" dirty="0"/>
              <a:t>, </a:t>
            </a:r>
            <a:r>
              <a:rPr lang="en-US" dirty="0" err="1"/>
              <a:t>tanımlama</a:t>
            </a:r>
            <a:r>
              <a:rPr lang="en-US" dirty="0"/>
              <a:t> </a:t>
            </a:r>
            <a:r>
              <a:rPr lang="en-US" dirty="0" err="1"/>
              <a:t>kısmındaki</a:t>
            </a:r>
            <a:r>
              <a:rPr lang="en-US" dirty="0"/>
              <a:t> </a:t>
            </a:r>
            <a:r>
              <a:rPr lang="en-US" dirty="0" err="1"/>
              <a:t>parametre</a:t>
            </a:r>
            <a:r>
              <a:rPr lang="en-US" dirty="0"/>
              <a:t> </a:t>
            </a:r>
            <a:r>
              <a:rPr lang="en-US" dirty="0" err="1"/>
              <a:t>sayısı</a:t>
            </a:r>
            <a:r>
              <a:rPr lang="en-US" dirty="0"/>
              <a:t> </a:t>
            </a:r>
            <a:r>
              <a:rPr lang="en-US" dirty="0" err="1"/>
              <a:t>ile</a:t>
            </a:r>
            <a:r>
              <a:rPr lang="en-US" dirty="0"/>
              <a:t> </a:t>
            </a:r>
            <a:r>
              <a:rPr lang="en-US" dirty="0" err="1"/>
              <a:t>uyuşmadığında</a:t>
            </a:r>
            <a:r>
              <a:rPr lang="en-US" dirty="0"/>
              <a:t>, </a:t>
            </a:r>
            <a:r>
              <a:rPr lang="en-US" dirty="0" err="1"/>
              <a:t>metot</a:t>
            </a:r>
            <a:r>
              <a:rPr lang="en-US" dirty="0"/>
              <a:t> </a:t>
            </a:r>
            <a:r>
              <a:rPr lang="en-US" dirty="0" err="1"/>
              <a:t>aşırı</a:t>
            </a:r>
            <a:r>
              <a:rPr lang="en-US" dirty="0"/>
              <a:t> </a:t>
            </a:r>
            <a:r>
              <a:rPr lang="en-US" dirty="0" err="1"/>
              <a:t>yüklenmiş</a:t>
            </a:r>
            <a:r>
              <a:rPr lang="en-US" dirty="0"/>
              <a:t> </a:t>
            </a:r>
            <a:r>
              <a:rPr lang="en-US" dirty="0" err="1"/>
              <a:t>olur</a:t>
            </a:r>
            <a:r>
              <a:rPr lang="en-US" dirty="0"/>
              <a:t>.  </a:t>
            </a:r>
          </a:p>
          <a:p>
            <a:r>
              <a:rPr lang="en-US" dirty="0" err="1"/>
              <a:t>Aşağıdaki</a:t>
            </a:r>
            <a:r>
              <a:rPr lang="en-US" dirty="0"/>
              <a:t> </a:t>
            </a:r>
            <a:r>
              <a:rPr lang="en-US" dirty="0" err="1"/>
              <a:t>örnekte</a:t>
            </a:r>
            <a:r>
              <a:rPr lang="en-US" dirty="0"/>
              <a:t> “</a:t>
            </a:r>
            <a:r>
              <a:rPr lang="en-US" dirty="0" err="1"/>
              <a:t>iki_sayi_topla</a:t>
            </a:r>
            <a:r>
              <a:rPr lang="en-US" dirty="0"/>
              <a:t>” </a:t>
            </a:r>
            <a:r>
              <a:rPr lang="en-US" dirty="0" err="1"/>
              <a:t>metoduna</a:t>
            </a:r>
            <a:r>
              <a:rPr lang="en-US" dirty="0"/>
              <a:t> </a:t>
            </a:r>
            <a:r>
              <a:rPr lang="en-US" dirty="0" err="1"/>
              <a:t>parametre</a:t>
            </a:r>
            <a:r>
              <a:rPr lang="en-US" dirty="0"/>
              <a:t> </a:t>
            </a:r>
            <a:r>
              <a:rPr lang="en-US" dirty="0" err="1"/>
              <a:t>sayısından</a:t>
            </a:r>
            <a:r>
              <a:rPr lang="en-US" dirty="0"/>
              <a:t> </a:t>
            </a:r>
            <a:r>
              <a:rPr lang="en-US" dirty="0" err="1"/>
              <a:t>çok</a:t>
            </a:r>
            <a:r>
              <a:rPr lang="en-US" dirty="0"/>
              <a:t> </a:t>
            </a:r>
            <a:r>
              <a:rPr lang="en-US" dirty="0" err="1"/>
              <a:t>sayı</a:t>
            </a:r>
            <a:r>
              <a:rPr lang="en-US" dirty="0"/>
              <a:t> </a:t>
            </a:r>
            <a:r>
              <a:rPr lang="en-US" dirty="0" err="1"/>
              <a:t>gönderilince</a:t>
            </a:r>
            <a:r>
              <a:rPr lang="en-US" dirty="0"/>
              <a:t> “overload” </a:t>
            </a:r>
            <a:r>
              <a:rPr lang="en-US" dirty="0" err="1"/>
              <a:t>hatası</a:t>
            </a:r>
            <a:r>
              <a:rPr lang="en-US" dirty="0"/>
              <a:t> </a:t>
            </a:r>
            <a:r>
              <a:rPr lang="en-US" dirty="0" err="1"/>
              <a:t>verecektir</a:t>
            </a:r>
            <a:r>
              <a:rPr lang="en-US" dirty="0"/>
              <a:t>. </a:t>
            </a:r>
          </a:p>
          <a:p>
            <a:endParaRPr lang="en-US" dirty="0"/>
          </a:p>
        </p:txBody>
      </p:sp>
    </p:spTree>
    <p:extLst>
      <p:ext uri="{BB962C8B-B14F-4D97-AF65-F5344CB8AC3E}">
        <p14:creationId xmlns:p14="http://schemas.microsoft.com/office/powerpoint/2010/main" val="2229691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4.	Metotların Aşırı Yüklenmesi</a:t>
            </a:r>
            <a:endParaRPr lang="en-US" dirty="0"/>
          </a:p>
        </p:txBody>
      </p:sp>
      <p:pic>
        <p:nvPicPr>
          <p:cNvPr id="4" name="İçerik Yer Tutucusu 3"/>
          <p:cNvPicPr>
            <a:picLocks noGrp="1"/>
          </p:cNvPicPr>
          <p:nvPr>
            <p:ph idx="1"/>
          </p:nvPr>
        </p:nvPicPr>
        <p:blipFill>
          <a:blip r:embed="rId2"/>
          <a:stretch>
            <a:fillRect/>
          </a:stretch>
        </p:blipFill>
        <p:spPr>
          <a:xfrm>
            <a:off x="3062454" y="1777080"/>
            <a:ext cx="6643019" cy="3005248"/>
          </a:xfrm>
          <a:prstGeom prst="rect">
            <a:avLst/>
          </a:prstGeom>
        </p:spPr>
      </p:pic>
      <p:pic>
        <p:nvPicPr>
          <p:cNvPr id="5" name="Resim 4"/>
          <p:cNvPicPr/>
          <p:nvPr/>
        </p:nvPicPr>
        <p:blipFill>
          <a:blip r:embed="rId3"/>
          <a:stretch>
            <a:fillRect/>
          </a:stretch>
        </p:blipFill>
        <p:spPr>
          <a:xfrm>
            <a:off x="3062453" y="5087128"/>
            <a:ext cx="5006725" cy="657893"/>
          </a:xfrm>
          <a:prstGeom prst="rect">
            <a:avLst/>
          </a:prstGeom>
        </p:spPr>
      </p:pic>
    </p:spTree>
    <p:extLst>
      <p:ext uri="{BB962C8B-B14F-4D97-AF65-F5344CB8AC3E}">
        <p14:creationId xmlns:p14="http://schemas.microsoft.com/office/powerpoint/2010/main" val="3850873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5.	Fonksiyonların Kendi Kendilerini Çağırması (Özyineli-Recursive)</a:t>
            </a:r>
            <a:endParaRPr lang="en-US" dirty="0"/>
          </a:p>
        </p:txBody>
      </p:sp>
      <p:sp>
        <p:nvSpPr>
          <p:cNvPr id="3" name="İçerik Yer Tutucusu 2"/>
          <p:cNvSpPr>
            <a:spLocks noGrp="1"/>
          </p:cNvSpPr>
          <p:nvPr>
            <p:ph idx="1"/>
          </p:nvPr>
        </p:nvSpPr>
        <p:spPr>
          <a:xfrm>
            <a:off x="2589212" y="2133600"/>
            <a:ext cx="8915400" cy="3930316"/>
          </a:xfrm>
        </p:spPr>
        <p:txBody>
          <a:bodyPr/>
          <a:lstStyle/>
          <a:p>
            <a:r>
              <a:rPr lang="en-US" dirty="0" err="1"/>
              <a:t>Fonksiyonlar</a:t>
            </a:r>
            <a:r>
              <a:rPr lang="en-US" dirty="0"/>
              <a:t> </a:t>
            </a:r>
            <a:r>
              <a:rPr lang="en-US" dirty="0" err="1"/>
              <a:t>veya</a:t>
            </a:r>
            <a:r>
              <a:rPr lang="en-US" dirty="0"/>
              <a:t> </a:t>
            </a:r>
            <a:r>
              <a:rPr lang="en-US" dirty="0" err="1"/>
              <a:t>metotlar</a:t>
            </a:r>
            <a:r>
              <a:rPr lang="en-US" dirty="0"/>
              <a:t>, </a:t>
            </a:r>
            <a:r>
              <a:rPr lang="en-US" dirty="0" err="1"/>
              <a:t>dışarıdan</a:t>
            </a:r>
            <a:r>
              <a:rPr lang="en-US" dirty="0"/>
              <a:t> </a:t>
            </a:r>
            <a:r>
              <a:rPr lang="en-US" dirty="0" err="1"/>
              <a:t>çağrıla</a:t>
            </a:r>
            <a:r>
              <a:rPr lang="en-US" dirty="0"/>
              <a:t> </a:t>
            </a:r>
            <a:r>
              <a:rPr lang="en-US" dirty="0" err="1"/>
              <a:t>bildikleri</a:t>
            </a:r>
            <a:r>
              <a:rPr lang="en-US" dirty="0"/>
              <a:t> </a:t>
            </a:r>
            <a:r>
              <a:rPr lang="en-US" dirty="0" err="1"/>
              <a:t>gibi</a:t>
            </a:r>
            <a:r>
              <a:rPr lang="en-US" dirty="0"/>
              <a:t> </a:t>
            </a:r>
            <a:r>
              <a:rPr lang="en-US" dirty="0" err="1"/>
              <a:t>kendi</a:t>
            </a:r>
            <a:r>
              <a:rPr lang="en-US" dirty="0"/>
              <a:t> </a:t>
            </a:r>
            <a:r>
              <a:rPr lang="en-US" dirty="0" err="1"/>
              <a:t>içinden</a:t>
            </a:r>
            <a:r>
              <a:rPr lang="en-US" dirty="0"/>
              <a:t> de </a:t>
            </a:r>
            <a:r>
              <a:rPr lang="en-US" dirty="0" err="1"/>
              <a:t>çağrılabilirler</a:t>
            </a:r>
            <a:r>
              <a:rPr lang="en-US" dirty="0"/>
              <a:t>. Bu </a:t>
            </a:r>
            <a:r>
              <a:rPr lang="en-US" dirty="0" err="1"/>
              <a:t>fonksiyonlara</a:t>
            </a:r>
            <a:r>
              <a:rPr lang="en-US" dirty="0"/>
              <a:t> </a:t>
            </a:r>
            <a:r>
              <a:rPr lang="en-US" dirty="0" err="1"/>
              <a:t>özyineli</a:t>
            </a:r>
            <a:r>
              <a:rPr lang="en-US" dirty="0"/>
              <a:t> </a:t>
            </a:r>
            <a:r>
              <a:rPr lang="en-US" dirty="0" err="1"/>
              <a:t>veya</a:t>
            </a:r>
            <a:r>
              <a:rPr lang="en-US" dirty="0"/>
              <a:t> </a:t>
            </a:r>
            <a:r>
              <a:rPr lang="en-US" dirty="0" err="1"/>
              <a:t>rekürsiv</a:t>
            </a:r>
            <a:r>
              <a:rPr lang="en-US" dirty="0"/>
              <a:t> </a:t>
            </a:r>
            <a:r>
              <a:rPr lang="en-US" dirty="0" err="1"/>
              <a:t>fonksiyon</a:t>
            </a:r>
            <a:r>
              <a:rPr lang="en-US" dirty="0"/>
              <a:t> </a:t>
            </a:r>
            <a:r>
              <a:rPr lang="en-US" dirty="0" err="1"/>
              <a:t>denir</a:t>
            </a:r>
            <a:r>
              <a:rPr lang="en-US" dirty="0"/>
              <a:t>. </a:t>
            </a:r>
            <a:r>
              <a:rPr lang="en-US" dirty="0" err="1"/>
              <a:t>En</a:t>
            </a:r>
            <a:r>
              <a:rPr lang="en-US" dirty="0"/>
              <a:t> </a:t>
            </a:r>
            <a:r>
              <a:rPr lang="en-US" dirty="0" err="1"/>
              <a:t>çok</a:t>
            </a:r>
            <a:r>
              <a:rPr lang="en-US" dirty="0"/>
              <a:t> </a:t>
            </a:r>
            <a:r>
              <a:rPr lang="en-US" dirty="0" err="1"/>
              <a:t>kullanılan</a:t>
            </a:r>
            <a:r>
              <a:rPr lang="en-US" dirty="0"/>
              <a:t> </a:t>
            </a:r>
            <a:r>
              <a:rPr lang="en-US" dirty="0" err="1"/>
              <a:t>örnekleri</a:t>
            </a:r>
            <a:r>
              <a:rPr lang="en-US" dirty="0"/>
              <a:t> </a:t>
            </a:r>
            <a:r>
              <a:rPr lang="en-US" dirty="0" err="1"/>
              <a:t>fibonacci</a:t>
            </a:r>
            <a:r>
              <a:rPr lang="en-US" dirty="0"/>
              <a:t> </a:t>
            </a:r>
            <a:r>
              <a:rPr lang="en-US" dirty="0" err="1"/>
              <a:t>dizisi</a:t>
            </a:r>
            <a:r>
              <a:rPr lang="en-US" dirty="0"/>
              <a:t> </a:t>
            </a:r>
            <a:r>
              <a:rPr lang="en-US" dirty="0" err="1"/>
              <a:t>veya</a:t>
            </a:r>
            <a:r>
              <a:rPr lang="en-US" dirty="0"/>
              <a:t> </a:t>
            </a:r>
            <a:r>
              <a:rPr lang="en-US" dirty="0" err="1"/>
              <a:t>faktöriyel</a:t>
            </a:r>
            <a:r>
              <a:rPr lang="en-US" dirty="0"/>
              <a:t> </a:t>
            </a:r>
            <a:r>
              <a:rPr lang="en-US" dirty="0" err="1"/>
              <a:t>hesabıdır</a:t>
            </a:r>
            <a:r>
              <a:rPr lang="en-US" dirty="0"/>
              <a:t>. </a:t>
            </a:r>
          </a:p>
          <a:p>
            <a:r>
              <a:rPr lang="en-US" dirty="0" err="1"/>
              <a:t>Aşağıda</a:t>
            </a:r>
            <a:r>
              <a:rPr lang="en-US" dirty="0"/>
              <a:t> </a:t>
            </a:r>
            <a:r>
              <a:rPr lang="en-US" dirty="0" err="1"/>
              <a:t>görülen</a:t>
            </a:r>
            <a:r>
              <a:rPr lang="en-US" dirty="0"/>
              <a:t> </a:t>
            </a:r>
            <a:r>
              <a:rPr lang="en-US" dirty="0" err="1"/>
              <a:t>faktöriyel</a:t>
            </a:r>
            <a:r>
              <a:rPr lang="en-US" dirty="0"/>
              <a:t> </a:t>
            </a:r>
            <a:r>
              <a:rPr lang="en-US" dirty="0" err="1"/>
              <a:t>hesabında</a:t>
            </a:r>
            <a:r>
              <a:rPr lang="en-US" dirty="0"/>
              <a:t> </a:t>
            </a:r>
            <a:r>
              <a:rPr lang="en-US" dirty="0" err="1"/>
              <a:t>fonksiyon</a:t>
            </a:r>
            <a:r>
              <a:rPr lang="en-US" dirty="0"/>
              <a:t> </a:t>
            </a:r>
            <a:r>
              <a:rPr lang="en-US" dirty="0" err="1"/>
              <a:t>kendi</a:t>
            </a:r>
            <a:r>
              <a:rPr lang="en-US" dirty="0"/>
              <a:t> </a:t>
            </a:r>
            <a:r>
              <a:rPr lang="en-US" dirty="0" err="1"/>
              <a:t>kendini</a:t>
            </a:r>
            <a:r>
              <a:rPr lang="en-US" dirty="0"/>
              <a:t> </a:t>
            </a:r>
            <a:r>
              <a:rPr lang="en-US" dirty="0" err="1"/>
              <a:t>çağırarak</a:t>
            </a:r>
            <a:r>
              <a:rPr lang="en-US" dirty="0"/>
              <a:t> </a:t>
            </a:r>
            <a:r>
              <a:rPr lang="en-US" dirty="0" err="1"/>
              <a:t>hesaplama</a:t>
            </a:r>
            <a:r>
              <a:rPr lang="en-US" dirty="0"/>
              <a:t> </a:t>
            </a:r>
            <a:r>
              <a:rPr lang="en-US" dirty="0" err="1"/>
              <a:t>yapabilir</a:t>
            </a:r>
            <a:r>
              <a:rPr lang="en-US" dirty="0"/>
              <a:t>. </a:t>
            </a:r>
          </a:p>
          <a:p>
            <a:endParaRPr lang="en-US" dirty="0"/>
          </a:p>
        </p:txBody>
      </p:sp>
    </p:spTree>
    <p:extLst>
      <p:ext uri="{BB962C8B-B14F-4D97-AF65-F5344CB8AC3E}">
        <p14:creationId xmlns:p14="http://schemas.microsoft.com/office/powerpoint/2010/main" val="3467567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5.	Fonksiyonların Kendi Kendilerini Çağırması (Özyineli-Recursive)</a:t>
            </a:r>
            <a:endParaRPr lang="en-US" dirty="0"/>
          </a:p>
        </p:txBody>
      </p:sp>
      <p:pic>
        <p:nvPicPr>
          <p:cNvPr id="4" name="İçerik Yer Tutucusu 3"/>
          <p:cNvPicPr>
            <a:picLocks noGrp="1" noChangeAspect="1"/>
          </p:cNvPicPr>
          <p:nvPr>
            <p:ph idx="1"/>
          </p:nvPr>
        </p:nvPicPr>
        <p:blipFill>
          <a:blip r:embed="rId2"/>
          <a:stretch>
            <a:fillRect/>
          </a:stretch>
        </p:blipFill>
        <p:spPr>
          <a:xfrm>
            <a:off x="2502594" y="2438400"/>
            <a:ext cx="7205453" cy="2632921"/>
          </a:xfrm>
          <a:prstGeom prst="rect">
            <a:avLst/>
          </a:prstGeom>
        </p:spPr>
      </p:pic>
    </p:spTree>
    <p:extLst>
      <p:ext uri="{BB962C8B-B14F-4D97-AF65-F5344CB8AC3E}">
        <p14:creationId xmlns:p14="http://schemas.microsoft.com/office/powerpoint/2010/main" val="700051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5.	Fonksiyonların Kendi Kendilerini Çağırması (Özyineli-Recursive)</a:t>
            </a:r>
            <a:endParaRPr lang="en-US" dirty="0"/>
          </a:p>
        </p:txBody>
      </p:sp>
      <p:pic>
        <p:nvPicPr>
          <p:cNvPr id="5" name="İçerik Yer Tutucusu 4"/>
          <p:cNvPicPr>
            <a:picLocks noGrp="1" noChangeAspect="1"/>
          </p:cNvPicPr>
          <p:nvPr>
            <p:ph idx="1"/>
          </p:nvPr>
        </p:nvPicPr>
        <p:blipFill>
          <a:blip r:embed="rId2"/>
          <a:stretch>
            <a:fillRect/>
          </a:stretch>
        </p:blipFill>
        <p:spPr>
          <a:xfrm>
            <a:off x="2903622" y="2296140"/>
            <a:ext cx="5926398" cy="3970519"/>
          </a:xfrm>
          <a:prstGeom prst="rect">
            <a:avLst/>
          </a:prstGeom>
        </p:spPr>
      </p:pic>
    </p:spTree>
    <p:extLst>
      <p:ext uri="{BB962C8B-B14F-4D97-AF65-F5344CB8AC3E}">
        <p14:creationId xmlns:p14="http://schemas.microsoft.com/office/powerpoint/2010/main" val="3182488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5.	Fonksiyonların Kendi Kendilerini Çağırması (Özyineli-Recursive)</a:t>
            </a:r>
            <a:endParaRPr lang="en-US" dirty="0"/>
          </a:p>
        </p:txBody>
      </p:sp>
      <p:pic>
        <p:nvPicPr>
          <p:cNvPr id="4" name="İçerik Yer Tutucusu 3"/>
          <p:cNvPicPr>
            <a:picLocks noGrp="1" noChangeAspect="1"/>
          </p:cNvPicPr>
          <p:nvPr>
            <p:ph idx="1"/>
          </p:nvPr>
        </p:nvPicPr>
        <p:blipFill>
          <a:blip r:embed="rId2"/>
          <a:stretch>
            <a:fillRect/>
          </a:stretch>
        </p:blipFill>
        <p:spPr>
          <a:xfrm>
            <a:off x="2919663" y="2530641"/>
            <a:ext cx="5751227" cy="3662705"/>
          </a:xfrm>
          <a:prstGeom prst="rect">
            <a:avLst/>
          </a:prstGeom>
        </p:spPr>
      </p:pic>
    </p:spTree>
    <p:extLst>
      <p:ext uri="{BB962C8B-B14F-4D97-AF65-F5344CB8AC3E}">
        <p14:creationId xmlns:p14="http://schemas.microsoft.com/office/powerpoint/2010/main" val="184712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a:t>
            </a:r>
            <a:r>
              <a:rPr lang="en-US" dirty="0"/>
              <a:t> </a:t>
            </a:r>
            <a:r>
              <a:rPr lang="en-US" dirty="0" err="1"/>
              <a:t>Kullanımı</a:t>
            </a:r>
            <a:endParaRPr lang="en-US" dirty="0"/>
          </a:p>
        </p:txBody>
      </p:sp>
      <p:sp>
        <p:nvSpPr>
          <p:cNvPr id="3" name="İçerik Yer Tutucusu 2"/>
          <p:cNvSpPr>
            <a:spLocks noGrp="1"/>
          </p:cNvSpPr>
          <p:nvPr>
            <p:ph idx="1"/>
          </p:nvPr>
        </p:nvSpPr>
        <p:spPr/>
        <p:txBody>
          <a:bodyPr/>
          <a:lstStyle/>
          <a:p>
            <a:r>
              <a:rPr lang="en-US" dirty="0"/>
              <a:t>C </a:t>
            </a:r>
            <a:r>
              <a:rPr lang="en-US" dirty="0" err="1"/>
              <a:t>ve</a:t>
            </a:r>
            <a:r>
              <a:rPr lang="en-US" dirty="0"/>
              <a:t> C++ </a:t>
            </a:r>
            <a:r>
              <a:rPr lang="en-US" dirty="0" err="1"/>
              <a:t>dillerinde</a:t>
            </a:r>
            <a:r>
              <a:rPr lang="en-US" dirty="0"/>
              <a:t> </a:t>
            </a:r>
            <a:r>
              <a:rPr lang="en-US" dirty="0" err="1"/>
              <a:t>olduğu</a:t>
            </a:r>
            <a:r>
              <a:rPr lang="en-US" dirty="0"/>
              <a:t> </a:t>
            </a:r>
            <a:r>
              <a:rPr lang="en-US" dirty="0" err="1"/>
              <a:t>gibi</a:t>
            </a:r>
            <a:r>
              <a:rPr lang="en-US" dirty="0"/>
              <a:t> </a:t>
            </a:r>
            <a:r>
              <a:rPr lang="en-US" dirty="0" err="1"/>
              <a:t>aslında</a:t>
            </a:r>
            <a:r>
              <a:rPr lang="en-US" dirty="0"/>
              <a:t> Visual C# </a:t>
            </a:r>
            <a:r>
              <a:rPr lang="en-US" dirty="0" err="1"/>
              <a:t>dili</a:t>
            </a:r>
            <a:r>
              <a:rPr lang="en-US" dirty="0"/>
              <a:t> de </a:t>
            </a:r>
            <a:r>
              <a:rPr lang="en-US" dirty="0" err="1"/>
              <a:t>fonksiyonlar</a:t>
            </a:r>
            <a:r>
              <a:rPr lang="en-US" dirty="0"/>
              <a:t> </a:t>
            </a:r>
            <a:r>
              <a:rPr lang="en-US" dirty="0" err="1"/>
              <a:t>üzerinde</a:t>
            </a:r>
            <a:r>
              <a:rPr lang="en-US" dirty="0"/>
              <a:t> </a:t>
            </a:r>
            <a:r>
              <a:rPr lang="en-US" dirty="0" err="1"/>
              <a:t>kuruludur</a:t>
            </a:r>
            <a:r>
              <a:rPr lang="en-US" dirty="0"/>
              <a:t>. C# </a:t>
            </a:r>
            <a:r>
              <a:rPr lang="en-US" dirty="0" err="1"/>
              <a:t>dilinde</a:t>
            </a:r>
            <a:r>
              <a:rPr lang="en-US" dirty="0"/>
              <a:t> </a:t>
            </a:r>
            <a:r>
              <a:rPr lang="en-US" dirty="0" err="1"/>
              <a:t>fonksiyon</a:t>
            </a:r>
            <a:r>
              <a:rPr lang="en-US" dirty="0"/>
              <a:t> </a:t>
            </a:r>
            <a:r>
              <a:rPr lang="en-US" dirty="0" err="1"/>
              <a:t>kelimesi</a:t>
            </a:r>
            <a:r>
              <a:rPr lang="en-US" dirty="0"/>
              <a:t> </a:t>
            </a:r>
            <a:r>
              <a:rPr lang="en-US" dirty="0" err="1"/>
              <a:t>yerine</a:t>
            </a:r>
            <a:r>
              <a:rPr lang="en-US" dirty="0"/>
              <a:t> </a:t>
            </a:r>
            <a:r>
              <a:rPr lang="en-US" dirty="0" err="1"/>
              <a:t>daha</a:t>
            </a:r>
            <a:r>
              <a:rPr lang="en-US" dirty="0"/>
              <a:t> </a:t>
            </a:r>
            <a:r>
              <a:rPr lang="en-US" dirty="0" err="1"/>
              <a:t>çok</a:t>
            </a:r>
            <a:r>
              <a:rPr lang="en-US" dirty="0"/>
              <a:t> </a:t>
            </a:r>
            <a:r>
              <a:rPr lang="en-US" dirty="0" err="1"/>
              <a:t>metot</a:t>
            </a:r>
            <a:r>
              <a:rPr lang="en-US" dirty="0"/>
              <a:t> </a:t>
            </a:r>
            <a:r>
              <a:rPr lang="en-US" dirty="0" err="1"/>
              <a:t>kullanılmaktadır</a:t>
            </a:r>
            <a:r>
              <a:rPr lang="en-US" dirty="0"/>
              <a:t>.  </a:t>
            </a:r>
          </a:p>
          <a:p>
            <a:endParaRPr lang="en-US" dirty="0"/>
          </a:p>
          <a:p>
            <a:r>
              <a:rPr lang="en-US" dirty="0"/>
              <a:t>Visual C# </a:t>
            </a:r>
            <a:r>
              <a:rPr lang="en-US" dirty="0" err="1"/>
              <a:t>projelerinin</a:t>
            </a:r>
            <a:r>
              <a:rPr lang="en-US" dirty="0"/>
              <a:t> </a:t>
            </a:r>
            <a:r>
              <a:rPr lang="en-US" dirty="0" err="1"/>
              <a:t>temel</a:t>
            </a:r>
            <a:r>
              <a:rPr lang="en-US" dirty="0"/>
              <a:t> </a:t>
            </a:r>
            <a:r>
              <a:rPr lang="en-US" dirty="0" err="1"/>
              <a:t>bileşeni</a:t>
            </a:r>
            <a:r>
              <a:rPr lang="en-US" dirty="0"/>
              <a:t> </a:t>
            </a:r>
            <a:r>
              <a:rPr lang="en-US" dirty="0" err="1"/>
              <a:t>olan</a:t>
            </a:r>
            <a:r>
              <a:rPr lang="en-US" dirty="0"/>
              <a:t> </a:t>
            </a:r>
            <a:r>
              <a:rPr lang="en-US" dirty="0" err="1"/>
              <a:t>formlara</a:t>
            </a:r>
            <a:r>
              <a:rPr lang="en-US" dirty="0"/>
              <a:t> her </a:t>
            </a:r>
            <a:r>
              <a:rPr lang="en-US" dirty="0" err="1"/>
              <a:t>biri</a:t>
            </a:r>
            <a:r>
              <a:rPr lang="en-US" dirty="0"/>
              <a:t> </a:t>
            </a:r>
            <a:r>
              <a:rPr lang="en-US" dirty="0" err="1"/>
              <a:t>deği­şik</a:t>
            </a:r>
            <a:r>
              <a:rPr lang="en-US" dirty="0"/>
              <a:t> </a:t>
            </a:r>
            <a:r>
              <a:rPr lang="en-US" dirty="0" err="1"/>
              <a:t>bir</a:t>
            </a:r>
            <a:r>
              <a:rPr lang="en-US" dirty="0"/>
              <a:t> </a:t>
            </a:r>
            <a:r>
              <a:rPr lang="en-US" dirty="0" err="1"/>
              <a:t>amaca</a:t>
            </a:r>
            <a:r>
              <a:rPr lang="en-US" dirty="0"/>
              <a:t> </a:t>
            </a:r>
            <a:r>
              <a:rPr lang="en-US" dirty="0" err="1"/>
              <a:t>yönelik</a:t>
            </a:r>
            <a:r>
              <a:rPr lang="en-US" dirty="0"/>
              <a:t> </a:t>
            </a:r>
            <a:r>
              <a:rPr lang="en-US" dirty="0" err="1"/>
              <a:t>kontroller</a:t>
            </a:r>
            <a:r>
              <a:rPr lang="en-US" dirty="0"/>
              <a:t> </a:t>
            </a:r>
            <a:r>
              <a:rPr lang="en-US" dirty="0" err="1"/>
              <a:t>Toolbox’tan</a:t>
            </a:r>
            <a:r>
              <a:rPr lang="en-US" dirty="0"/>
              <a:t> </a:t>
            </a:r>
            <a:r>
              <a:rPr lang="en-US" dirty="0" err="1"/>
              <a:t>seçilip</a:t>
            </a:r>
            <a:r>
              <a:rPr lang="en-US" dirty="0"/>
              <a:t> form </a:t>
            </a:r>
            <a:r>
              <a:rPr lang="en-US" dirty="0" err="1"/>
              <a:t>üzerine</a:t>
            </a:r>
            <a:r>
              <a:rPr lang="en-US" dirty="0"/>
              <a:t> </a:t>
            </a:r>
            <a:r>
              <a:rPr lang="en-US" dirty="0" err="1"/>
              <a:t>konabilir</a:t>
            </a:r>
            <a:r>
              <a:rPr lang="en-US" dirty="0"/>
              <a:t>. </a:t>
            </a:r>
            <a:r>
              <a:rPr lang="en-US" dirty="0" err="1"/>
              <a:t>Üzerinde</a:t>
            </a:r>
            <a:r>
              <a:rPr lang="en-US" dirty="0"/>
              <a:t> </a:t>
            </a:r>
            <a:r>
              <a:rPr lang="en-US" dirty="0" err="1"/>
              <a:t>çalıştığınız</a:t>
            </a:r>
            <a:r>
              <a:rPr lang="en-US" dirty="0"/>
              <a:t> forma </a:t>
            </a:r>
            <a:r>
              <a:rPr lang="en-US" dirty="0" err="1"/>
              <a:t>bir</a:t>
            </a:r>
            <a:r>
              <a:rPr lang="en-US" dirty="0"/>
              <a:t> Button </a:t>
            </a:r>
            <a:r>
              <a:rPr lang="en-US" dirty="0" err="1"/>
              <a:t>yerleştirip</a:t>
            </a:r>
            <a:r>
              <a:rPr lang="en-US" dirty="0"/>
              <a:t> </a:t>
            </a:r>
            <a:r>
              <a:rPr lang="en-US" dirty="0" err="1"/>
              <a:t>tasarım</a:t>
            </a:r>
            <a:r>
              <a:rPr lang="en-US" dirty="0"/>
              <a:t> </a:t>
            </a:r>
            <a:r>
              <a:rPr lang="en-US" dirty="0" err="1"/>
              <a:t>anında</a:t>
            </a:r>
            <a:r>
              <a:rPr lang="en-US" dirty="0"/>
              <a:t> </a:t>
            </a:r>
            <a:r>
              <a:rPr lang="en-US" dirty="0" err="1"/>
              <a:t>düğmeyi</a:t>
            </a:r>
            <a:r>
              <a:rPr lang="en-US" dirty="0"/>
              <a:t> </a:t>
            </a:r>
            <a:r>
              <a:rPr lang="en-US" dirty="0" err="1"/>
              <a:t>çift</a:t>
            </a:r>
            <a:r>
              <a:rPr lang="en-US" dirty="0"/>
              <a:t> </a:t>
            </a:r>
            <a:r>
              <a:rPr lang="en-US" dirty="0" err="1"/>
              <a:t>tıklarsanız</a:t>
            </a:r>
            <a:r>
              <a:rPr lang="en-US" dirty="0"/>
              <a:t> </a:t>
            </a:r>
            <a:r>
              <a:rPr lang="en-US" dirty="0" err="1"/>
              <a:t>düğme</a:t>
            </a:r>
            <a:r>
              <a:rPr lang="en-US" dirty="0"/>
              <a:t> </a:t>
            </a:r>
            <a:r>
              <a:rPr lang="en-US" dirty="0" err="1"/>
              <a:t>için</a:t>
            </a:r>
            <a:r>
              <a:rPr lang="en-US" dirty="0"/>
              <a:t> </a:t>
            </a:r>
            <a:r>
              <a:rPr lang="en-US" dirty="0" err="1"/>
              <a:t>kod</a:t>
            </a:r>
            <a:r>
              <a:rPr lang="en-US" dirty="0"/>
              <a:t> </a:t>
            </a:r>
            <a:r>
              <a:rPr lang="en-US" dirty="0" err="1"/>
              <a:t>yazılabilen</a:t>
            </a:r>
            <a:r>
              <a:rPr lang="en-US" dirty="0"/>
              <a:t> </a:t>
            </a:r>
            <a:r>
              <a:rPr lang="en-US" dirty="0" err="1"/>
              <a:t>pencere</a:t>
            </a:r>
            <a:r>
              <a:rPr lang="en-US" dirty="0"/>
              <a:t> </a:t>
            </a:r>
            <a:r>
              <a:rPr lang="en-US" dirty="0" err="1"/>
              <a:t>açılır</a:t>
            </a:r>
            <a:r>
              <a:rPr lang="en-US" dirty="0"/>
              <a:t> </a:t>
            </a:r>
            <a:r>
              <a:rPr lang="en-US" dirty="0" err="1"/>
              <a:t>ve</a:t>
            </a:r>
            <a:r>
              <a:rPr lang="en-US" dirty="0"/>
              <a:t> </a:t>
            </a:r>
            <a:r>
              <a:rPr lang="en-US" dirty="0" err="1"/>
              <a:t>çalışma</a:t>
            </a:r>
            <a:r>
              <a:rPr lang="en-US" dirty="0"/>
              <a:t> </a:t>
            </a:r>
            <a:r>
              <a:rPr lang="en-US" dirty="0" err="1"/>
              <a:t>anında</a:t>
            </a:r>
            <a:r>
              <a:rPr lang="en-US" dirty="0"/>
              <a:t> </a:t>
            </a:r>
            <a:r>
              <a:rPr lang="en-US" dirty="0" err="1"/>
              <a:t>düğme</a:t>
            </a:r>
            <a:r>
              <a:rPr lang="en-US" dirty="0"/>
              <a:t> </a:t>
            </a:r>
            <a:r>
              <a:rPr lang="en-US" dirty="0" err="1"/>
              <a:t>tıklandığı</a:t>
            </a:r>
            <a:r>
              <a:rPr lang="en-US" dirty="0"/>
              <a:t> zaman </a:t>
            </a:r>
            <a:r>
              <a:rPr lang="en-US" dirty="0" err="1"/>
              <a:t>işletilmek</a:t>
            </a:r>
            <a:r>
              <a:rPr lang="en-US" dirty="0"/>
              <a:t> </a:t>
            </a:r>
            <a:r>
              <a:rPr lang="en-US" dirty="0" err="1"/>
              <a:t>üzere</a:t>
            </a:r>
            <a:r>
              <a:rPr lang="en-US" dirty="0"/>
              <a:t> </a:t>
            </a:r>
            <a:r>
              <a:rPr lang="en-US" dirty="0" err="1"/>
              <a:t>bir</a:t>
            </a:r>
            <a:r>
              <a:rPr lang="en-US" dirty="0"/>
              <a:t> </a:t>
            </a:r>
            <a:r>
              <a:rPr lang="en-US" dirty="0" err="1"/>
              <a:t>metot</a:t>
            </a:r>
            <a:r>
              <a:rPr lang="en-US" dirty="0"/>
              <a:t> </a:t>
            </a:r>
            <a:r>
              <a:rPr lang="en-US" dirty="0" err="1"/>
              <a:t>kalıbı</a:t>
            </a:r>
            <a:r>
              <a:rPr lang="en-US" dirty="0"/>
              <a:t> </a:t>
            </a:r>
            <a:r>
              <a:rPr lang="en-US" dirty="0" err="1"/>
              <a:t>hazırlanır</a:t>
            </a:r>
            <a:r>
              <a:rPr lang="en-US" dirty="0"/>
              <a:t>. Bu </a:t>
            </a:r>
            <a:r>
              <a:rPr lang="en-US" dirty="0" err="1"/>
              <a:t>şekilde</a:t>
            </a:r>
            <a:r>
              <a:rPr lang="en-US" dirty="0"/>
              <a:t> </a:t>
            </a:r>
            <a:r>
              <a:rPr lang="en-US" dirty="0" err="1"/>
              <a:t>hazırlanan</a:t>
            </a:r>
            <a:r>
              <a:rPr lang="en-US" dirty="0"/>
              <a:t> </a:t>
            </a:r>
            <a:r>
              <a:rPr lang="en-US" dirty="0" err="1"/>
              <a:t>metot</a:t>
            </a:r>
            <a:r>
              <a:rPr lang="en-US" dirty="0"/>
              <a:t> </a:t>
            </a:r>
            <a:r>
              <a:rPr lang="en-US" dirty="0" err="1"/>
              <a:t>geriye</a:t>
            </a:r>
            <a:r>
              <a:rPr lang="en-US" dirty="0"/>
              <a:t> </a:t>
            </a:r>
            <a:r>
              <a:rPr lang="en-US" dirty="0" err="1"/>
              <a:t>bir</a:t>
            </a:r>
            <a:r>
              <a:rPr lang="en-US" dirty="0"/>
              <a:t> </a:t>
            </a:r>
            <a:r>
              <a:rPr lang="en-US" dirty="0" err="1"/>
              <a:t>değer</a:t>
            </a:r>
            <a:r>
              <a:rPr lang="en-US" dirty="0"/>
              <a:t> </a:t>
            </a:r>
            <a:r>
              <a:rPr lang="en-US" dirty="0" err="1"/>
              <a:t>göndermediği</a:t>
            </a:r>
            <a:r>
              <a:rPr lang="en-US" dirty="0"/>
              <a:t> </a:t>
            </a:r>
            <a:r>
              <a:rPr lang="en-US" dirty="0" err="1"/>
              <a:t>için</a:t>
            </a:r>
            <a:r>
              <a:rPr lang="en-US" dirty="0"/>
              <a:t> </a:t>
            </a:r>
            <a:r>
              <a:rPr lang="en-US" dirty="0" err="1"/>
              <a:t>metot</a:t>
            </a:r>
            <a:r>
              <a:rPr lang="en-US" dirty="0"/>
              <a:t> </a:t>
            </a:r>
            <a:r>
              <a:rPr lang="en-US" dirty="0" err="1"/>
              <a:t>veya</a:t>
            </a:r>
            <a:r>
              <a:rPr lang="en-US" dirty="0"/>
              <a:t> </a:t>
            </a:r>
            <a:r>
              <a:rPr lang="en-US" dirty="0" err="1"/>
              <a:t>fonksiyon</a:t>
            </a:r>
            <a:r>
              <a:rPr lang="en-US" dirty="0"/>
              <a:t> </a:t>
            </a:r>
            <a:r>
              <a:rPr lang="en-US" dirty="0" err="1"/>
              <a:t>adının</a:t>
            </a:r>
            <a:r>
              <a:rPr lang="en-US" dirty="0"/>
              <a:t> </a:t>
            </a:r>
            <a:r>
              <a:rPr lang="en-US" dirty="0" err="1"/>
              <a:t>önüne</a:t>
            </a:r>
            <a:r>
              <a:rPr lang="en-US" dirty="0"/>
              <a:t> void </a:t>
            </a:r>
            <a:r>
              <a:rPr lang="en-US" dirty="0" err="1"/>
              <a:t>deyimi</a:t>
            </a:r>
            <a:r>
              <a:rPr lang="en-US" dirty="0"/>
              <a:t> </a:t>
            </a:r>
            <a:r>
              <a:rPr lang="en-US" dirty="0" err="1"/>
              <a:t>yazılır</a:t>
            </a:r>
            <a:r>
              <a:rPr lang="en-US" dirty="0"/>
              <a:t>.</a:t>
            </a:r>
          </a:p>
          <a:p>
            <a:endParaRPr lang="en-US" dirty="0"/>
          </a:p>
        </p:txBody>
      </p:sp>
    </p:spTree>
    <p:extLst>
      <p:ext uri="{BB962C8B-B14F-4D97-AF65-F5344CB8AC3E}">
        <p14:creationId xmlns:p14="http://schemas.microsoft.com/office/powerpoint/2010/main" val="76302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a:t>
            </a:r>
            <a:r>
              <a:rPr lang="en-US" dirty="0"/>
              <a:t> </a:t>
            </a:r>
            <a:r>
              <a:rPr lang="en-US" dirty="0" err="1"/>
              <a:t>Kullanımı</a:t>
            </a:r>
            <a:endParaRPr lang="en-US" dirty="0"/>
          </a:p>
        </p:txBody>
      </p:sp>
      <p:pic>
        <p:nvPicPr>
          <p:cNvPr id="4" name="İçerik Yer Tutucusu 3"/>
          <p:cNvPicPr>
            <a:picLocks noGrp="1"/>
          </p:cNvPicPr>
          <p:nvPr>
            <p:ph idx="1"/>
          </p:nvPr>
        </p:nvPicPr>
        <p:blipFill>
          <a:blip r:embed="rId2"/>
          <a:stretch>
            <a:fillRect/>
          </a:stretch>
        </p:blipFill>
        <p:spPr>
          <a:xfrm>
            <a:off x="2727158" y="2113548"/>
            <a:ext cx="7892883" cy="2460625"/>
          </a:xfrm>
          <a:prstGeom prst="rect">
            <a:avLst/>
          </a:prstGeom>
        </p:spPr>
      </p:pic>
    </p:spTree>
    <p:extLst>
      <p:ext uri="{BB962C8B-B14F-4D97-AF65-F5344CB8AC3E}">
        <p14:creationId xmlns:p14="http://schemas.microsoft.com/office/powerpoint/2010/main" val="276344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a:t>
            </a:r>
            <a:r>
              <a:rPr lang="en-US" dirty="0"/>
              <a:t> </a:t>
            </a:r>
            <a:r>
              <a:rPr lang="en-US" dirty="0" err="1"/>
              <a:t>Kullanımı</a:t>
            </a:r>
            <a:endParaRPr lang="en-US" dirty="0"/>
          </a:p>
        </p:txBody>
      </p:sp>
      <p:sp>
        <p:nvSpPr>
          <p:cNvPr id="3" name="İçerik Yer Tutucusu 2"/>
          <p:cNvSpPr>
            <a:spLocks noGrp="1"/>
          </p:cNvSpPr>
          <p:nvPr>
            <p:ph idx="1"/>
          </p:nvPr>
        </p:nvSpPr>
        <p:spPr/>
        <p:txBody>
          <a:bodyPr/>
          <a:lstStyle/>
          <a:p>
            <a:r>
              <a:rPr lang="tr-TR" dirty="0"/>
              <a:t>Visual C# projelerinde kullanılan nesnelere uygulanma olasılığı olan olaylar için metot veya fonksiyon kalıpları otomatik olarak hazırlanmaktadır. Hangi olay için metot veya fonksiyon kalıbı hazırlamak istiyorsanız </a:t>
            </a:r>
            <a:r>
              <a:rPr lang="tr-TR" dirty="0" err="1"/>
              <a:t>Properties</a:t>
            </a:r>
            <a:r>
              <a:rPr lang="tr-TR" dirty="0"/>
              <a:t> penceresinde söz konusu nesneye ait olayların listelenmesini sağlamalısınız.</a:t>
            </a:r>
            <a:endParaRPr lang="en-US" dirty="0"/>
          </a:p>
          <a:p>
            <a:endParaRPr lang="en-US" dirty="0"/>
          </a:p>
        </p:txBody>
      </p:sp>
      <p:pic>
        <p:nvPicPr>
          <p:cNvPr id="5" name="Resim 4"/>
          <p:cNvPicPr/>
          <p:nvPr/>
        </p:nvPicPr>
        <p:blipFill>
          <a:blip r:embed="rId2"/>
          <a:stretch>
            <a:fillRect/>
          </a:stretch>
        </p:blipFill>
        <p:spPr>
          <a:xfrm>
            <a:off x="4572000" y="3416968"/>
            <a:ext cx="3818021" cy="2722854"/>
          </a:xfrm>
          <a:prstGeom prst="rect">
            <a:avLst/>
          </a:prstGeom>
        </p:spPr>
      </p:pic>
    </p:spTree>
    <p:extLst>
      <p:ext uri="{BB962C8B-B14F-4D97-AF65-F5344CB8AC3E}">
        <p14:creationId xmlns:p14="http://schemas.microsoft.com/office/powerpoint/2010/main" val="19234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a:t>
            </a:r>
            <a:r>
              <a:rPr lang="en-US" dirty="0"/>
              <a:t> </a:t>
            </a:r>
            <a:r>
              <a:rPr lang="en-US" dirty="0" err="1"/>
              <a:t>Kullanımı</a:t>
            </a:r>
            <a:endParaRPr lang="en-US" dirty="0"/>
          </a:p>
        </p:txBody>
      </p:sp>
      <p:sp>
        <p:nvSpPr>
          <p:cNvPr id="3" name="İçerik Yer Tutucusu 2"/>
          <p:cNvSpPr>
            <a:spLocks noGrp="1"/>
          </p:cNvSpPr>
          <p:nvPr>
            <p:ph idx="1"/>
          </p:nvPr>
        </p:nvSpPr>
        <p:spPr/>
        <p:txBody>
          <a:bodyPr/>
          <a:lstStyle/>
          <a:p>
            <a:r>
              <a:rPr lang="tr-TR" dirty="0"/>
              <a:t>Örneğin çalışma anında formdaki düğme tıklandığı zaman yapılması istenen işlemleri yapa­cak kodlar </a:t>
            </a:r>
            <a:r>
              <a:rPr lang="tr-TR" dirty="0" err="1"/>
              <a:t>Click</a:t>
            </a:r>
            <a:r>
              <a:rPr lang="tr-TR" dirty="0"/>
              <a:t> yordamına yazılır. </a:t>
            </a:r>
            <a:r>
              <a:rPr lang="tr-TR" dirty="0" err="1"/>
              <a:t>Properties</a:t>
            </a:r>
            <a:r>
              <a:rPr lang="tr-TR" dirty="0"/>
              <a:t> penceresinde “button1” düğmesine ait olaylar listelenirken </a:t>
            </a:r>
            <a:r>
              <a:rPr lang="tr-TR" dirty="0" err="1"/>
              <a:t>KeyPress</a:t>
            </a:r>
            <a:r>
              <a:rPr lang="tr-TR" dirty="0"/>
              <a:t> olayının üzerinde çift tıklama yapınca aşağı­daki gibi bir yordam veya geriye değer göndermeyen metot kalıbı hazırlanır</a:t>
            </a:r>
            <a:endParaRPr lang="en-US" dirty="0"/>
          </a:p>
          <a:p>
            <a:endParaRPr lang="en-US" dirty="0"/>
          </a:p>
        </p:txBody>
      </p:sp>
    </p:spTree>
    <p:extLst>
      <p:ext uri="{BB962C8B-B14F-4D97-AF65-F5344CB8AC3E}">
        <p14:creationId xmlns:p14="http://schemas.microsoft.com/office/powerpoint/2010/main" val="2229511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a:t>
            </a:r>
            <a:r>
              <a:rPr lang="en-US" dirty="0"/>
              <a:t> </a:t>
            </a:r>
            <a:r>
              <a:rPr lang="en-US" dirty="0" err="1"/>
              <a:t>Kullanımı</a:t>
            </a:r>
            <a:endParaRPr lang="en-US" dirty="0"/>
          </a:p>
        </p:txBody>
      </p:sp>
      <p:pic>
        <p:nvPicPr>
          <p:cNvPr id="4" name="İçerik Yer Tutucusu 3"/>
          <p:cNvPicPr>
            <a:picLocks noGrp="1"/>
          </p:cNvPicPr>
          <p:nvPr>
            <p:ph idx="1"/>
          </p:nvPr>
        </p:nvPicPr>
        <p:blipFill>
          <a:blip r:embed="rId2"/>
          <a:stretch>
            <a:fillRect/>
          </a:stretch>
        </p:blipFill>
        <p:spPr>
          <a:xfrm>
            <a:off x="2374233" y="1905000"/>
            <a:ext cx="6706268" cy="2841625"/>
          </a:xfrm>
          <a:prstGeom prst="rect">
            <a:avLst/>
          </a:prstGeom>
        </p:spPr>
      </p:pic>
    </p:spTree>
    <p:extLst>
      <p:ext uri="{BB962C8B-B14F-4D97-AF65-F5344CB8AC3E}">
        <p14:creationId xmlns:p14="http://schemas.microsoft.com/office/powerpoint/2010/main" val="1317982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a:t>
            </a:r>
            <a:r>
              <a:rPr lang="en-US" dirty="0"/>
              <a:t> </a:t>
            </a:r>
            <a:r>
              <a:rPr lang="en-US" dirty="0" err="1"/>
              <a:t>Kullanımı</a:t>
            </a:r>
            <a:endParaRPr lang="en-US" dirty="0"/>
          </a:p>
        </p:txBody>
      </p:sp>
      <p:pic>
        <p:nvPicPr>
          <p:cNvPr id="5" name="İçerik Yer Tutucusu 4"/>
          <p:cNvPicPr>
            <a:picLocks noGrp="1"/>
          </p:cNvPicPr>
          <p:nvPr>
            <p:ph idx="1"/>
          </p:nvPr>
        </p:nvPicPr>
        <p:blipFill>
          <a:blip r:embed="rId2"/>
          <a:stretch>
            <a:fillRect/>
          </a:stretch>
        </p:blipFill>
        <p:spPr>
          <a:xfrm>
            <a:off x="1828801" y="1905000"/>
            <a:ext cx="4631776" cy="1870325"/>
          </a:xfrm>
          <a:prstGeom prst="rect">
            <a:avLst/>
          </a:prstGeom>
        </p:spPr>
      </p:pic>
      <p:pic>
        <p:nvPicPr>
          <p:cNvPr id="6" name="Resim 5"/>
          <p:cNvPicPr/>
          <p:nvPr/>
        </p:nvPicPr>
        <p:blipFill>
          <a:blip r:embed="rId3"/>
          <a:stretch>
            <a:fillRect/>
          </a:stretch>
        </p:blipFill>
        <p:spPr>
          <a:xfrm>
            <a:off x="6680534" y="1783179"/>
            <a:ext cx="3762876" cy="3254041"/>
          </a:xfrm>
          <a:prstGeom prst="rect">
            <a:avLst/>
          </a:prstGeom>
        </p:spPr>
      </p:pic>
    </p:spTree>
    <p:extLst>
      <p:ext uri="{BB962C8B-B14F-4D97-AF65-F5344CB8AC3E}">
        <p14:creationId xmlns:p14="http://schemas.microsoft.com/office/powerpoint/2010/main" val="63566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Fonksiyonları</a:t>
            </a:r>
            <a:r>
              <a:rPr lang="en-US" dirty="0"/>
              <a:t> </a:t>
            </a:r>
            <a:r>
              <a:rPr lang="en-US" dirty="0" err="1"/>
              <a:t>Başka</a:t>
            </a:r>
            <a:r>
              <a:rPr lang="en-US" dirty="0"/>
              <a:t> </a:t>
            </a:r>
            <a:r>
              <a:rPr lang="en-US" dirty="0" err="1"/>
              <a:t>Formlarda</a:t>
            </a:r>
            <a:r>
              <a:rPr lang="en-US" dirty="0"/>
              <a:t> </a:t>
            </a:r>
            <a:r>
              <a:rPr lang="en-US" dirty="0" err="1"/>
              <a:t>Kullanmak</a:t>
            </a:r>
            <a:endParaRPr lang="en-US" dirty="0"/>
          </a:p>
        </p:txBody>
      </p:sp>
      <p:sp>
        <p:nvSpPr>
          <p:cNvPr id="3" name="İçerik Yer Tutucusu 2"/>
          <p:cNvSpPr>
            <a:spLocks noGrp="1"/>
          </p:cNvSpPr>
          <p:nvPr>
            <p:ph idx="1"/>
          </p:nvPr>
        </p:nvSpPr>
        <p:spPr/>
        <p:txBody>
          <a:bodyPr/>
          <a:lstStyle/>
          <a:p>
            <a:r>
              <a:rPr lang="tr-TR" dirty="0"/>
              <a:t>Bir fonksiyona başka formlardan erişilebilmesi için mutlaka “</a:t>
            </a:r>
            <a:r>
              <a:rPr lang="tr-TR" dirty="0" err="1"/>
              <a:t>public</a:t>
            </a:r>
            <a:r>
              <a:rPr lang="tr-TR" dirty="0"/>
              <a:t>” tanımlanması gerekmektedir. Fonksiyon tanımlandıktan sonra “</a:t>
            </a:r>
            <a:r>
              <a:rPr lang="tr-TR" dirty="0" err="1"/>
              <a:t>formismi.fonksiyonismi</a:t>
            </a:r>
            <a:r>
              <a:rPr lang="tr-TR" dirty="0"/>
              <a:t>” şeklinde çağrılabilir. “</a:t>
            </a:r>
            <a:r>
              <a:rPr lang="tr-TR" dirty="0" err="1"/>
              <a:t>private</a:t>
            </a:r>
            <a:r>
              <a:rPr lang="tr-TR" dirty="0"/>
              <a:t>” veya “</a:t>
            </a:r>
            <a:r>
              <a:rPr lang="tr-TR" dirty="0" err="1"/>
              <a:t>protected</a:t>
            </a:r>
            <a:r>
              <a:rPr lang="tr-TR" dirty="0"/>
              <a:t>” tanımlanırsa aşağıdaki hata ile karşılaşılır. </a:t>
            </a:r>
            <a:endParaRPr lang="en-US" dirty="0"/>
          </a:p>
        </p:txBody>
      </p:sp>
      <p:pic>
        <p:nvPicPr>
          <p:cNvPr id="7" name="Resim 6"/>
          <p:cNvPicPr/>
          <p:nvPr/>
        </p:nvPicPr>
        <p:blipFill>
          <a:blip r:embed="rId2"/>
          <a:stretch>
            <a:fillRect/>
          </a:stretch>
        </p:blipFill>
        <p:spPr>
          <a:xfrm>
            <a:off x="2069432" y="4443663"/>
            <a:ext cx="9095873" cy="1058780"/>
          </a:xfrm>
          <a:prstGeom prst="rect">
            <a:avLst/>
          </a:prstGeom>
        </p:spPr>
      </p:pic>
    </p:spTree>
    <p:extLst>
      <p:ext uri="{BB962C8B-B14F-4D97-AF65-F5344CB8AC3E}">
        <p14:creationId xmlns:p14="http://schemas.microsoft.com/office/powerpoint/2010/main" val="23001459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160</TotalTime>
  <Words>611</Words>
  <Application>Microsoft Office PowerPoint</Application>
  <PresentationFormat>Özel</PresentationFormat>
  <Paragraphs>52</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Duman</vt:lpstr>
      <vt:lpstr>Başkale Meslek Yüksekokulu Bilgisayar Programcılığı Görsel Programlama I</vt:lpstr>
      <vt:lpstr>Konu Başlıkları</vt:lpstr>
      <vt:lpstr>1. Fonksiyon Kullanımı</vt:lpstr>
      <vt:lpstr>1. Fonksiyon Kullanımı</vt:lpstr>
      <vt:lpstr>1. Fonksiyon Kullanımı</vt:lpstr>
      <vt:lpstr>1. Fonksiyon Kullanımı</vt:lpstr>
      <vt:lpstr>1. Fonksiyon Kullanımı</vt:lpstr>
      <vt:lpstr>1. Fonksiyon Kullanımı</vt:lpstr>
      <vt:lpstr>1. Fonksiyonları Başka Formlarda Kullanmak</vt:lpstr>
      <vt:lpstr>1. Fonksiyonları Başka Formlarda Kullanmak</vt:lpstr>
      <vt:lpstr>1. Fonksiyonları Başka Formlarda Kullanmak</vt:lpstr>
      <vt:lpstr>2. Dizi Değişkenleri Parametre Olarak Kullanmak</vt:lpstr>
      <vt:lpstr>2. Dizi Değişkenleri Parametre Olarak Kullanmak</vt:lpstr>
      <vt:lpstr>2. Dizi Değişkenleri Parametre Olarak Kullanmak</vt:lpstr>
      <vt:lpstr>3. Değer ve Referans Parametreleri</vt:lpstr>
      <vt:lpstr>3. Değer ve Referans Parametreleri</vt:lpstr>
      <vt:lpstr>3. Değer ve Referans Parametreleri</vt:lpstr>
      <vt:lpstr>3. Değer ve Referans Parametreleri</vt:lpstr>
      <vt:lpstr>3. Değer ve Referans Parametreleri</vt:lpstr>
      <vt:lpstr>3. Değer ve Referans Parametreleri</vt:lpstr>
      <vt:lpstr>4. Metotların Aşırı Yüklenmesi</vt:lpstr>
      <vt:lpstr>4. Metotların Aşırı Yüklenmesi</vt:lpstr>
      <vt:lpstr>5. Fonksiyonların Kendi Kendilerini Çağırması (Özyineli-Recursive)</vt:lpstr>
      <vt:lpstr>5. Fonksiyonların Kendi Kendilerini Çağırması (Özyineli-Recursive)</vt:lpstr>
      <vt:lpstr>5. Fonksiyonların Kendi Kendilerini Çağırması (Özyineli-Recursive)</vt:lpstr>
      <vt:lpstr>5. Fonksiyonların Kendi Kendilerini Çağırması (Özyineli-Recursive)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Başkale Meslek Yüksekokulu Bilgisayar Programcılığı Algoritma Ve Programlamaya Giriş Ders Notları</dc:title>
  <dc:creator>Can</dc:creator>
  <cp:lastModifiedBy>ayata</cp:lastModifiedBy>
  <cp:revision>26</cp:revision>
  <dcterms:created xsi:type="dcterms:W3CDTF">2015-11-25T09:15:05Z</dcterms:created>
  <dcterms:modified xsi:type="dcterms:W3CDTF">2020-12-29T08:45:14Z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62018E90-1229-44B2-8738-5B7F5B602183</vt:lpwstr>
  </property>
  <property fmtid="{D5CDD505-2E9C-101B-9397-08002B2CF9AE}" pid="3" name="ArticulatePath">
    <vt:lpwstr>9. Hafta</vt:lpwstr>
  </property>
</Properties>
</file>