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1D2250-C6A1-4C9B-B747-7C58EF55F85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8B8077-DEA3-4D3B-9A87-65E32A772B5E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2720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/>
              <a:t>AMAÇ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	Ağ terminolojilerini öğrenebilmek.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/>
              <a:t>ARAŞTIRMA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cap="small" dirty="0"/>
              <a:t>	</a:t>
            </a:r>
            <a:r>
              <a:rPr lang="tr-TR" dirty="0"/>
              <a:t>Ağ bağlantısı hakkında bilgi toplayınız.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AĞ </a:t>
            </a:r>
            <a:r>
              <a:rPr lang="tr-TR" sz="4000" dirty="0" smtClean="0"/>
              <a:t>TEMELLERİ DERSİ </a:t>
            </a:r>
            <a:r>
              <a:rPr lang="tr-TR" sz="2000" dirty="0" smtClean="0"/>
              <a:t>(10. </a:t>
            </a:r>
            <a:r>
              <a:rPr lang="tr-TR" sz="2000" dirty="0" smtClean="0"/>
              <a:t>HAFTA)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5837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7500" lnSpcReduction="20000"/>
          </a:bodyPr>
          <a:lstStyle/>
          <a:p>
            <a:pPr marL="365760" lvl="1" indent="-283464" algn="just">
              <a:lnSpc>
                <a:spcPct val="16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b="1" dirty="0"/>
              <a:t>Güvenlik duvarı</a:t>
            </a:r>
            <a:endParaRPr lang="tr-TR" dirty="0"/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Özel ağlar ile İnternet arasında her iki yönde de istenmeyen trafiği önlemek amacı ile kullanılan ağ cihazlarıdır</a:t>
            </a:r>
            <a:r>
              <a:rPr lang="tr-TR" dirty="0" smtClean="0"/>
              <a:t>.</a:t>
            </a:r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Genel olarak iki türlü firewall yapısından bahsedebiliriz; veri trafiğini engelleyen türler ve veri trafiğine izin veren türler. Bazı firewall tiplerinde veri akışının engellenmesi esas iken bazılarında da veri trafiğini düzenlemek ve sınırlamak önem kazanır.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37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000" b="1" dirty="0"/>
              <a:t>Erişim noktası (Access Point)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 smtClean="0"/>
              <a:t>Erişim </a:t>
            </a:r>
            <a:r>
              <a:rPr lang="tr-TR" sz="2400" dirty="0"/>
              <a:t>noktası cihazları kablolu bir ağa kablosuz erişim yapılmasını sağlayan cihazlardır. </a:t>
            </a:r>
            <a:endParaRPr lang="tr-TR" sz="24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K</a:t>
            </a:r>
            <a:r>
              <a:rPr lang="tr-TR" sz="2400" dirty="0" smtClean="0"/>
              <a:t>ablosuz </a:t>
            </a:r>
            <a:r>
              <a:rPr lang="tr-TR" sz="2400" dirty="0"/>
              <a:t>ağ sinyallerinin güçlendirilerek kablosuz ağın etkin olduğu mesafenin artırılması amacıyla da kullanılabilir</a:t>
            </a:r>
            <a:endParaRPr lang="tr-TR" sz="2400" dirty="0"/>
          </a:p>
        </p:txBody>
      </p:sp>
      <p:pic>
        <p:nvPicPr>
          <p:cNvPr id="4" name="Resim 3" descr="http://www.teknolojidolabi.com/wp-content/uploads/2016/03/Access-Poi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293096"/>
            <a:ext cx="3806190" cy="242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6362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000" b="1" dirty="0"/>
              <a:t>NIC ( Ağ arabirim kartı)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Bilgisayarın bir ağa bağlanmasını sağlayan donanımdır. Genel olarak verilerin elektriksel sinyallere veya elektriksel sinyallerin verilere dönüştürülmesini sağlarlar. </a:t>
            </a:r>
            <a:endParaRPr lang="tr-TR" sz="2400" dirty="0"/>
          </a:p>
        </p:txBody>
      </p:sp>
      <p:pic>
        <p:nvPicPr>
          <p:cNvPr id="4" name="Resim 3" descr="http://www.eavm.info/images/urun/3/83863/8386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7705" y="4061415"/>
            <a:ext cx="3914775" cy="2607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2890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000" b="1" dirty="0"/>
              <a:t>Modem 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Bilgisayarın telefon hatları ile bağlantısını sağlayarak bilgisayarın ağa bağlanmasını sağlayan cihazlardır. </a:t>
            </a:r>
            <a:endParaRPr lang="tr-TR" sz="24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 smtClean="0"/>
              <a:t>Bilgisayardan </a:t>
            </a:r>
            <a:r>
              <a:rPr lang="tr-TR" sz="2400" dirty="0"/>
              <a:t>aldıkları </a:t>
            </a:r>
            <a:r>
              <a:rPr lang="tr-TR" sz="2400" dirty="0" err="1"/>
              <a:t>digital</a:t>
            </a:r>
            <a:r>
              <a:rPr lang="tr-TR" sz="2400" dirty="0"/>
              <a:t> verileri analog sinyallere dönüştürerek telefon hatlarına aktarılmasını sağlarlar. </a:t>
            </a:r>
            <a:endParaRPr lang="tr-TR" sz="2400" dirty="0"/>
          </a:p>
        </p:txBody>
      </p:sp>
      <p:pic>
        <p:nvPicPr>
          <p:cNvPr id="4" name="Resim 3" descr="http://www.adslzone.net/content/uploads/cdn/pub/repos/victek/D-Link/recopilacion_dlink/dsl2640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433" y="4256737"/>
            <a:ext cx="3615055" cy="2700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22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7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 TERMİNOLOJİLERİ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Genel olarak ağ </a:t>
            </a:r>
            <a:r>
              <a:rPr lang="tr-TR" dirty="0" err="1"/>
              <a:t>segmentlerine</a:t>
            </a:r>
            <a:r>
              <a:rPr lang="tr-TR" dirty="0"/>
              <a:t> bağlanmamızı sağlayan cihazların </a:t>
            </a:r>
            <a:r>
              <a:rPr lang="tr-TR" dirty="0" smtClean="0"/>
              <a:t>tümüdür. İki türdür;</a:t>
            </a:r>
          </a:p>
          <a:p>
            <a:pPr lvl="0" algn="just">
              <a:lnSpc>
                <a:spcPct val="160000"/>
              </a:lnSpc>
            </a:pPr>
            <a:r>
              <a:rPr lang="tr-TR" b="1" dirty="0"/>
              <a:t>Son kullanıcı cihazlar: </a:t>
            </a:r>
            <a:r>
              <a:rPr lang="tr-TR" dirty="0"/>
              <a:t>Bilgisayarlar, tarayıcılar, yazıcılar ve kullanıcıya direkt hizmet verebilen cihazlar son kullanıcı cihazları olarak adlandırılırlar. 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 </a:t>
            </a:r>
            <a:r>
              <a:rPr lang="tr-TR" b="1" dirty="0"/>
              <a:t>Ağ cihazlar: </a:t>
            </a:r>
            <a:r>
              <a:rPr lang="tr-TR" dirty="0"/>
              <a:t>Son kullanıcı cihazlarının tamamının birbirleriyle haberleşmesini sağlayan cihazların tamamına ağ cihazlar denilir. 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567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lnSpc>
                <a:spcPct val="170000"/>
              </a:lnSpc>
              <a:buNone/>
            </a:pPr>
            <a:r>
              <a:rPr lang="tr-TR" dirty="0"/>
              <a:t>Ağ cihazları aşağıdaki gibidir;</a:t>
            </a:r>
            <a:endParaRPr lang="tr-TR" dirty="0"/>
          </a:p>
          <a:p>
            <a:pPr lvl="0" algn="just">
              <a:lnSpc>
                <a:spcPct val="170000"/>
              </a:lnSpc>
            </a:pPr>
            <a:r>
              <a:rPr lang="tr-TR" dirty="0"/>
              <a:t>Tekrarlayıcılar</a:t>
            </a:r>
          </a:p>
          <a:p>
            <a:pPr lvl="0" algn="just">
              <a:lnSpc>
                <a:spcPct val="170000"/>
              </a:lnSpc>
            </a:pPr>
            <a:r>
              <a:rPr lang="tr-TR" dirty="0" err="1"/>
              <a:t>Çoklayıcılar</a:t>
            </a:r>
            <a:endParaRPr lang="tr-TR" dirty="0"/>
          </a:p>
          <a:p>
            <a:pPr lvl="0" algn="just">
              <a:lnSpc>
                <a:spcPct val="170000"/>
              </a:lnSpc>
            </a:pPr>
            <a:r>
              <a:rPr lang="tr-TR" dirty="0"/>
              <a:t>Köprüler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Anahtarlamalı </a:t>
            </a:r>
            <a:r>
              <a:rPr lang="tr-TR" dirty="0" err="1"/>
              <a:t>çoklayıcılar</a:t>
            </a:r>
            <a:endParaRPr lang="tr-TR" dirty="0"/>
          </a:p>
          <a:p>
            <a:pPr lvl="0" algn="just">
              <a:lnSpc>
                <a:spcPct val="170000"/>
              </a:lnSpc>
            </a:pPr>
            <a:r>
              <a:rPr lang="tr-TR" dirty="0"/>
              <a:t>Yönlendiriciler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Güvenlik duvarı 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Erişim noktası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NIC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Modem</a:t>
            </a:r>
          </a:p>
          <a:p>
            <a:pPr marL="82296" indent="0" algn="just">
              <a:lnSpc>
                <a:spcPct val="170000"/>
              </a:lnSpc>
              <a:buNone/>
            </a:pPr>
            <a:endParaRPr lang="tr-TR" dirty="0" smtClean="0"/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10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000" b="1" dirty="0"/>
              <a:t>Tekrarlayıcılar (</a:t>
            </a:r>
            <a:r>
              <a:rPr lang="tr-TR" sz="2000" b="1" dirty="0" err="1"/>
              <a:t>Repeater</a:t>
            </a:r>
            <a:r>
              <a:rPr lang="tr-TR" sz="2000" b="1" dirty="0"/>
              <a:t>)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Sinyali kuvvetlendirmeye yararlar. Tekrarlayıcılar iletişim sırasında analog veya dijital sinyal seviyelerini düzelterek sinyallerin kaybolmasını veya bozulmasını engellerler. </a:t>
            </a:r>
            <a:endParaRPr lang="tr-TR" sz="24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 err="1"/>
              <a:t>OSI’nin</a:t>
            </a:r>
            <a:r>
              <a:rPr lang="tr-TR" sz="2400" dirty="0"/>
              <a:t> 1. katmanında çalıştığı için verinin içeriğine bakmaz</a:t>
            </a:r>
            <a:endParaRPr lang="tr-TR" sz="2400" dirty="0"/>
          </a:p>
        </p:txBody>
      </p:sp>
      <p:pic>
        <p:nvPicPr>
          <p:cNvPr id="4" name="Resim 3" descr="http://www.hakkindakisabilgi.net/wp-content/uploads/2015/02/repe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147" y="4294827"/>
            <a:ext cx="4006349" cy="23745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089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000" b="1" dirty="0" err="1"/>
              <a:t>Çoklayıcılar</a:t>
            </a:r>
            <a:r>
              <a:rPr lang="tr-TR" sz="2000" b="1" dirty="0"/>
              <a:t> (</a:t>
            </a:r>
            <a:r>
              <a:rPr lang="tr-TR" sz="2000" b="1" dirty="0" err="1"/>
              <a:t>Hub</a:t>
            </a:r>
            <a:r>
              <a:rPr lang="tr-TR" sz="2000" b="1" dirty="0"/>
              <a:t>)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/>
              <a:t>Ağ elemanlarını birbirine bağlayan çok portlu bir bağdaştırıcıdır. </a:t>
            </a:r>
            <a:endParaRPr lang="tr-TR" sz="24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 smtClean="0"/>
              <a:t>En </a:t>
            </a:r>
            <a:r>
              <a:rPr lang="tr-TR" sz="2400" dirty="0"/>
              <a:t>basit ağ elemanıdır. </a:t>
            </a:r>
            <a:endParaRPr lang="tr-TR" sz="24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400" dirty="0" err="1" smtClean="0"/>
              <a:t>Hub</a:t>
            </a:r>
            <a:r>
              <a:rPr lang="tr-TR" sz="2400" dirty="0" smtClean="0"/>
              <a:t> </a:t>
            </a:r>
            <a:r>
              <a:rPr lang="tr-TR" sz="2400" dirty="0"/>
              <a:t>kendisine gelen bilgiyi gitmesi gerektiği yere değil, portlarına bağlı bütün bilgisayarlara </a:t>
            </a:r>
            <a:r>
              <a:rPr lang="tr-TR" sz="2400" dirty="0" smtClean="0"/>
              <a:t>yollar.</a:t>
            </a:r>
            <a:endParaRPr lang="tr-TR" sz="2400" dirty="0"/>
          </a:p>
        </p:txBody>
      </p:sp>
      <p:pic>
        <p:nvPicPr>
          <p:cNvPr id="4" name="Resim 3" descr="http://www.antkh.com/project/Computer%20Science/Images/hu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837112"/>
            <a:ext cx="3168352" cy="20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732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b="1" dirty="0"/>
              <a:t>Köprüler (</a:t>
            </a:r>
            <a:r>
              <a:rPr lang="tr-TR" b="1" dirty="0" err="1"/>
              <a:t>Bridges</a:t>
            </a:r>
            <a:r>
              <a:rPr lang="tr-TR" b="1" dirty="0"/>
              <a:t>)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Ağ içerisindeki verilerin temel sinyaller halinde iletilmesini sağlarlar. Köprüler aynı protokolü kullanan iki veya daha fazla bağımsız ağı birbirine bağlamak için kullanılan ağ cihazlarıdır.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68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7416823" cy="4464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8947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sz="2400" b="1" dirty="0"/>
              <a:t>Anahtarlamalı </a:t>
            </a:r>
            <a:r>
              <a:rPr lang="tr-TR" sz="2400" b="1" dirty="0" err="1"/>
              <a:t>çoklayıcılar</a:t>
            </a:r>
            <a:r>
              <a:rPr lang="tr-TR" sz="2400" b="1" dirty="0"/>
              <a:t> (Switch)</a:t>
            </a:r>
            <a:endParaRPr lang="tr-TR" sz="24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800" dirty="0"/>
              <a:t>Anahtarlama cihazları da </a:t>
            </a:r>
            <a:r>
              <a:rPr lang="tr-TR" sz="2800" dirty="0" err="1"/>
              <a:t>hub</a:t>
            </a:r>
            <a:r>
              <a:rPr lang="tr-TR" sz="2800" dirty="0"/>
              <a:t> gibi kendisine bağlı bilgisayarlara yol sunar. Ancak </a:t>
            </a:r>
            <a:r>
              <a:rPr lang="tr-TR" sz="2800" dirty="0" err="1"/>
              <a:t>hub</a:t>
            </a:r>
            <a:r>
              <a:rPr lang="tr-TR" sz="2800" dirty="0"/>
              <a:t> cihazlarından farklı olarak anahtarlamalı olarak yol sunarlar. </a:t>
            </a:r>
            <a:endParaRPr lang="tr-TR" sz="2800" dirty="0"/>
          </a:p>
        </p:txBody>
      </p:sp>
      <p:pic>
        <p:nvPicPr>
          <p:cNvPr id="4" name="Resim 3" descr="http://blog.abdullahaktay.com/wp-content/uploads/2015/08/swit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776" y="4261311"/>
            <a:ext cx="5760720" cy="25520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809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tr-TR" b="1" dirty="0"/>
              <a:t>Yönlendiriciler 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Temel olarak yönlendirme görevi yapar. LAN-LAN ya da LAN-WAN arasında bağlantı kurmak amacıyla kullanılır.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653136"/>
            <a:ext cx="5904656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09630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348</Words>
  <Application>Microsoft Office PowerPoint</Application>
  <PresentationFormat>Ekran Gösterisi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Gündönümü</vt:lpstr>
      <vt:lpstr>AĞ TEMELLERİ DERSİ (10. HAFTA)</vt:lpstr>
      <vt:lpstr>AĞ TERMİNOLOJİLERİ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TEMELLERİ DERSİ (10. HAFTA)</dc:title>
  <dc:creator>MelihKadir</dc:creator>
  <cp:lastModifiedBy>MelihKadir</cp:lastModifiedBy>
  <cp:revision>3</cp:revision>
  <dcterms:created xsi:type="dcterms:W3CDTF">2016-10-02T12:33:24Z</dcterms:created>
  <dcterms:modified xsi:type="dcterms:W3CDTF">2016-10-02T12:53:10Z</dcterms:modified>
</cp:coreProperties>
</file>