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7"/>
  </p:notesMasterIdLst>
  <p:sldIdLst>
    <p:sldId id="256" r:id="rId2"/>
    <p:sldId id="257" r:id="rId3"/>
    <p:sldId id="258" r:id="rId4"/>
    <p:sldId id="266" r:id="rId5"/>
    <p:sldId id="259" r:id="rId6"/>
    <p:sldId id="281" r:id="rId7"/>
    <p:sldId id="273" r:id="rId8"/>
    <p:sldId id="275" r:id="rId9"/>
    <p:sldId id="277" r:id="rId10"/>
    <p:sldId id="278" r:id="rId11"/>
    <p:sldId id="279" r:id="rId12"/>
    <p:sldId id="280" r:id="rId13"/>
    <p:sldId id="270" r:id="rId14"/>
    <p:sldId id="271" r:id="rId15"/>
    <p:sldId id="272"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CAEE10-4154-4922-9980-37E8873115C1}" type="datetimeFigureOut">
              <a:rPr lang="tr-TR" smtClean="0"/>
              <a:t>15.10.2018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7FCFF3-7361-491B-B15D-5C0E544C371D}" type="slidenum">
              <a:rPr lang="tr-TR" smtClean="0"/>
              <a:t>‹#›</a:t>
            </a:fld>
            <a:endParaRPr lang="tr-TR"/>
          </a:p>
        </p:txBody>
      </p:sp>
    </p:spTree>
    <p:extLst>
      <p:ext uri="{BB962C8B-B14F-4D97-AF65-F5344CB8AC3E}">
        <p14:creationId xmlns:p14="http://schemas.microsoft.com/office/powerpoint/2010/main" val="2468109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t>15.10.2018</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15.10.2018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15.10.2018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15.10.2018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15.10.2018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15.10.2018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t>15.10.2018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t>15.10.2018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15.10.2018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15.10.2018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15.10.2018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t>15.10.2018</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1268760"/>
            <a:ext cx="7560840" cy="1584176"/>
          </a:xfrm>
        </p:spPr>
        <p:txBody>
          <a:bodyPr>
            <a:normAutofit/>
          </a:bodyPr>
          <a:lstStyle/>
          <a:p>
            <a:pPr algn="l"/>
            <a:r>
              <a:rPr lang="tr-TR" sz="4000" dirty="0">
                <a:effectLst/>
              </a:rPr>
              <a:t>SOYA SÜTÜ VE SOYA PEYNİRİNİN FONKSİYONEL GIDA BİLEŞENLERİ </a:t>
            </a:r>
          </a:p>
        </p:txBody>
      </p:sp>
      <p:sp>
        <p:nvSpPr>
          <p:cNvPr id="3" name="Alt Başlık 2"/>
          <p:cNvSpPr>
            <a:spLocks noGrp="1"/>
          </p:cNvSpPr>
          <p:nvPr>
            <p:ph type="subTitle" idx="1"/>
          </p:nvPr>
        </p:nvSpPr>
        <p:spPr>
          <a:xfrm>
            <a:off x="395536" y="2780928"/>
            <a:ext cx="6984776" cy="3168352"/>
          </a:xfrm>
        </p:spPr>
        <p:txBody>
          <a:bodyPr>
            <a:normAutofit/>
          </a:bodyPr>
          <a:lstStyle/>
          <a:p>
            <a:endParaRPr lang="tr-TR" sz="2800" b="1" dirty="0" smtClean="0">
              <a:solidFill>
                <a:schemeClr val="bg1"/>
              </a:solidFill>
              <a:latin typeface="Times New Roman" pitchFamily="18" charset="0"/>
              <a:cs typeface="Times New Roman" pitchFamily="18" charset="0"/>
            </a:endParaRPr>
          </a:p>
          <a:p>
            <a:endParaRPr lang="tr-TR" sz="2800" b="1" dirty="0">
              <a:solidFill>
                <a:schemeClr val="bg1"/>
              </a:solidFill>
              <a:latin typeface="Times New Roman" pitchFamily="18" charset="0"/>
              <a:cs typeface="Times New Roman" pitchFamily="18" charset="0"/>
            </a:endParaRPr>
          </a:p>
          <a:p>
            <a:r>
              <a:rPr lang="tr-TR" sz="2800" b="1" u="sng" dirty="0" smtClean="0">
                <a:solidFill>
                  <a:schemeClr val="bg1"/>
                </a:solidFill>
                <a:latin typeface="Times New Roman" pitchFamily="18" charset="0"/>
                <a:cs typeface="Times New Roman" pitchFamily="18" charset="0"/>
              </a:rPr>
              <a:t>Dr. </a:t>
            </a:r>
            <a:r>
              <a:rPr lang="tr-TR" sz="2800" b="1" u="sng" dirty="0" err="1" smtClean="0">
                <a:solidFill>
                  <a:schemeClr val="bg1"/>
                </a:solidFill>
                <a:latin typeface="Times New Roman" pitchFamily="18" charset="0"/>
                <a:cs typeface="Times New Roman" pitchFamily="18" charset="0"/>
              </a:rPr>
              <a:t>Öğr</a:t>
            </a:r>
            <a:r>
              <a:rPr lang="tr-TR" sz="2800" b="1" u="sng" dirty="0" smtClean="0">
                <a:solidFill>
                  <a:schemeClr val="bg1"/>
                </a:solidFill>
                <a:latin typeface="Times New Roman" pitchFamily="18" charset="0"/>
                <a:cs typeface="Times New Roman" pitchFamily="18" charset="0"/>
              </a:rPr>
              <a:t>. Üyesi İbrahim </a:t>
            </a:r>
            <a:r>
              <a:rPr lang="tr-TR" sz="2800" b="1" i="1" u="sng" dirty="0" smtClean="0">
                <a:solidFill>
                  <a:schemeClr val="bg1"/>
                </a:solidFill>
                <a:latin typeface="Times New Roman" pitchFamily="18" charset="0"/>
                <a:cs typeface="Times New Roman" pitchFamily="18" charset="0"/>
              </a:rPr>
              <a:t>ALTUN</a:t>
            </a:r>
            <a:endParaRPr lang="tr-TR" sz="2800" u="sng" dirty="0">
              <a:solidFill>
                <a:schemeClr val="tx1"/>
              </a:solidFill>
              <a:latin typeface="Times New Roman" pitchFamily="18" charset="0"/>
              <a:cs typeface="Times New Roman" pitchFamily="18" charset="0"/>
            </a:endParaRPr>
          </a:p>
          <a:p>
            <a:endParaRPr lang="tr-TR" sz="2800" u="sng" dirty="0" smtClean="0">
              <a:solidFill>
                <a:schemeClr val="bg1"/>
              </a:solidFill>
              <a:latin typeface="Times New Roman" pitchFamily="18" charset="0"/>
              <a:cs typeface="Times New Roman" pitchFamily="18" charset="0"/>
            </a:endParaRPr>
          </a:p>
          <a:p>
            <a:endParaRPr lang="tr-TR" sz="2800" u="sng" dirty="0">
              <a:solidFill>
                <a:schemeClr val="tx1"/>
              </a:solidFill>
              <a:latin typeface="Times New Roman" pitchFamily="18" charset="0"/>
              <a:cs typeface="Times New Roman" pitchFamily="18" charset="0"/>
            </a:endParaRPr>
          </a:p>
          <a:p>
            <a:endParaRPr lang="tr-TR" sz="2800" u="sng"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611468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400" b="1" dirty="0">
                <a:latin typeface="Times New Roman" pitchFamily="18" charset="0"/>
                <a:cs typeface="Times New Roman" pitchFamily="18" charset="0"/>
              </a:rPr>
              <a:t>TOFU VE ÜRETİMİNDE SOYA SÜTÜ KULLANILAN BAZI PEYNİRLER</a:t>
            </a:r>
            <a:r>
              <a:rPr lang="tr-TR" sz="2400" dirty="0">
                <a:latin typeface="Times New Roman" pitchFamily="18" charset="0"/>
                <a:cs typeface="Times New Roman" pitchFamily="18" charset="0"/>
              </a:rPr>
              <a:t/>
            </a:r>
            <a:br>
              <a:rPr lang="tr-TR" sz="2400" dirty="0">
                <a:latin typeface="Times New Roman" pitchFamily="18" charset="0"/>
                <a:cs typeface="Times New Roman" pitchFamily="18" charset="0"/>
              </a:rPr>
            </a:br>
            <a:endParaRPr lang="tr-TR" sz="2400" dirty="0"/>
          </a:p>
        </p:txBody>
      </p:sp>
      <p:sp>
        <p:nvSpPr>
          <p:cNvPr id="3" name="İçerik Yer Tutucusu 2"/>
          <p:cNvSpPr>
            <a:spLocks noGrp="1"/>
          </p:cNvSpPr>
          <p:nvPr>
            <p:ph idx="1"/>
          </p:nvPr>
        </p:nvSpPr>
        <p:spPr>
          <a:xfrm>
            <a:off x="457200" y="1556792"/>
            <a:ext cx="8229600" cy="4767808"/>
          </a:xfrm>
        </p:spPr>
        <p:txBody>
          <a:bodyPr>
            <a:normAutofit/>
          </a:bodyPr>
          <a:lstStyle/>
          <a:p>
            <a:pPr algn="just"/>
            <a:r>
              <a:rPr lang="tr-TR" sz="2000" dirty="0">
                <a:latin typeface="Times New Roman" pitchFamily="18" charset="0"/>
                <a:cs typeface="Times New Roman" pitchFamily="18" charset="0"/>
              </a:rPr>
              <a:t>Son yıllarda batı ülkelerinde sağlık ve beslenmelerine özen gösteren bilinçli tüketiciler soya peynirinin diyetlerine ilavesini arttırmışlardır. Bu açıdan araştırmacılar yeni ürün geliştirme veya çeşitli geleneksel peynirlerde soya sütünün kullanımı ile ilgili araştırmalara yönelmişlerdir. Yapılan bir çalışmada; soya, inek ve </a:t>
            </a:r>
            <a:r>
              <a:rPr lang="tr-TR" sz="2000" dirty="0" err="1">
                <a:latin typeface="Times New Roman" pitchFamily="18" charset="0"/>
                <a:cs typeface="Times New Roman" pitchFamily="18" charset="0"/>
              </a:rPr>
              <a:t>soya:inek</a:t>
            </a:r>
            <a:r>
              <a:rPr lang="tr-TR" sz="2000" dirty="0">
                <a:latin typeface="Times New Roman" pitchFamily="18" charset="0"/>
                <a:cs typeface="Times New Roman" pitchFamily="18" charset="0"/>
              </a:rPr>
              <a:t> sütü karışımlarından farklı </a:t>
            </a:r>
            <a:r>
              <a:rPr lang="tr-TR" sz="2000" dirty="0" err="1">
                <a:latin typeface="Times New Roman" pitchFamily="18" charset="0"/>
                <a:cs typeface="Times New Roman" pitchFamily="18" charset="0"/>
              </a:rPr>
              <a:t>formülasyonlarda</a:t>
            </a:r>
            <a:r>
              <a:rPr lang="tr-TR" sz="2000" dirty="0">
                <a:latin typeface="Times New Roman" pitchFamily="18" charset="0"/>
                <a:cs typeface="Times New Roman" pitchFamily="18" charset="0"/>
              </a:rPr>
              <a:t> 6 çeşit peynir benzeri ürün elde edilmiştir. Araştırmada elde edilen sonuçlara göre, çalışmada kullanılan peynir altı suyu tozunun ürüne beklenen peynir aromasını vermediği görülmüştür. Soya sütü ve inek sütü karışımlarından elde edilen peynirlerin sarımsı bir renge sahip olan soya sütü peynirine oranla daha beyaz olduğu gözlemlenmiştir. Ayrıca, artan inek sütü miktarı ile birlikte ürünlerin duyusal niteliklerinde de bir gelişme olduğu bildirilmiştir (Ögel, 1987). </a:t>
            </a:r>
          </a:p>
        </p:txBody>
      </p:sp>
    </p:spTree>
    <p:extLst>
      <p:ext uri="{BB962C8B-B14F-4D97-AF65-F5344CB8AC3E}">
        <p14:creationId xmlns:p14="http://schemas.microsoft.com/office/powerpoint/2010/main" val="34825251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556792"/>
            <a:ext cx="8229600" cy="4767808"/>
          </a:xfrm>
        </p:spPr>
        <p:txBody>
          <a:bodyPr>
            <a:noAutofit/>
          </a:bodyPr>
          <a:lstStyle/>
          <a:p>
            <a:pPr algn="just"/>
            <a:r>
              <a:rPr lang="tr-TR" sz="2000" dirty="0">
                <a:latin typeface="Times New Roman" pitchFamily="18" charset="0"/>
                <a:cs typeface="Times New Roman" pitchFamily="18" charset="0"/>
              </a:rPr>
              <a:t>Yine başka bir çalışmada, inek sütüne %40, %60 ve %80 oranında soya sütü ilave edilerek üretilen </a:t>
            </a:r>
            <a:r>
              <a:rPr lang="tr-TR" sz="2000" dirty="0" err="1">
                <a:latin typeface="Times New Roman" pitchFamily="18" charset="0"/>
                <a:cs typeface="Times New Roman" pitchFamily="18" charset="0"/>
              </a:rPr>
              <a:t>tofu</a:t>
            </a:r>
            <a:r>
              <a:rPr lang="tr-TR" sz="2000" dirty="0">
                <a:latin typeface="Times New Roman" pitchFamily="18" charset="0"/>
                <a:cs typeface="Times New Roman" pitchFamily="18" charset="0"/>
              </a:rPr>
              <a:t> benzeri peynirler yumurta, zeytin, domates ve biber salçası, salatalık turşusu, baharatlar gibi çeşni ve aroma verici maddelerin katımı ile </a:t>
            </a:r>
            <a:r>
              <a:rPr lang="tr-TR" sz="2000" dirty="0" err="1">
                <a:latin typeface="Times New Roman" pitchFamily="18" charset="0"/>
                <a:cs typeface="Times New Roman" pitchFamily="18" charset="0"/>
              </a:rPr>
              <a:t>aromalandırılmış</a:t>
            </a:r>
            <a:r>
              <a:rPr lang="tr-TR" sz="2000" dirty="0">
                <a:latin typeface="Times New Roman" pitchFamily="18" charset="0"/>
                <a:cs typeface="Times New Roman" pitchFamily="18" charset="0"/>
              </a:rPr>
              <a:t>, depolama döneminde meydana gelen bazı fiziksel, kimyasal ve duyusal özelliklerdeki değişimler incelenmiştir. Çalışmada soya sütü miktarı arttıkça kuru madde, protein, yağ ve </a:t>
            </a:r>
            <a:r>
              <a:rPr lang="tr-TR" sz="2000" dirty="0" err="1">
                <a:latin typeface="Times New Roman" pitchFamily="18" charset="0"/>
                <a:cs typeface="Times New Roman" pitchFamily="18" charset="0"/>
              </a:rPr>
              <a:t>pH</a:t>
            </a:r>
            <a:r>
              <a:rPr lang="tr-TR" sz="2000" dirty="0">
                <a:latin typeface="Times New Roman" pitchFamily="18" charset="0"/>
                <a:cs typeface="Times New Roman" pitchFamily="18" charset="0"/>
              </a:rPr>
              <a:t> değerlerinin azaldığı, </a:t>
            </a:r>
            <a:r>
              <a:rPr lang="tr-TR" sz="2000" dirty="0" err="1">
                <a:latin typeface="Times New Roman" pitchFamily="18" charset="0"/>
                <a:cs typeface="Times New Roman" pitchFamily="18" charset="0"/>
              </a:rPr>
              <a:t>asiditenin</a:t>
            </a:r>
            <a:r>
              <a:rPr lang="tr-TR" sz="2000" dirty="0">
                <a:latin typeface="Times New Roman" pitchFamily="18" charset="0"/>
                <a:cs typeface="Times New Roman" pitchFamily="18" charset="0"/>
              </a:rPr>
              <a:t> ise arttığı belirlenmiştir. Ayrıca, soya sütü ve soya sütü içeren sütlerden (%40, %60, %80) üretilen </a:t>
            </a:r>
            <a:r>
              <a:rPr lang="tr-TR" sz="2000" dirty="0" err="1">
                <a:latin typeface="Times New Roman" pitchFamily="18" charset="0"/>
                <a:cs typeface="Times New Roman" pitchFamily="18" charset="0"/>
              </a:rPr>
              <a:t>tofu</a:t>
            </a:r>
            <a:r>
              <a:rPr lang="tr-TR" sz="2000" dirty="0">
                <a:latin typeface="Times New Roman" pitchFamily="18" charset="0"/>
                <a:cs typeface="Times New Roman" pitchFamily="18" charset="0"/>
              </a:rPr>
              <a:t> ve benzeri ürünlere ilave edilen çeşni verici maddelerin etkisiyle, sade olarak hazırlanan ürünlere göre duyusal özelliklerde dikkati çekecek ölçüde gelişmeler kaydedilmiştir. Elde edilen bütün ürünlerin </a:t>
            </a:r>
            <a:r>
              <a:rPr lang="tr-TR" sz="2000" dirty="0" smtClean="0">
                <a:latin typeface="Times New Roman" pitchFamily="18" charset="0"/>
                <a:cs typeface="Times New Roman" pitchFamily="18" charset="0"/>
              </a:rPr>
              <a:t>kesile bilirlikten </a:t>
            </a:r>
            <a:r>
              <a:rPr lang="tr-TR" sz="2000" dirty="0">
                <a:latin typeface="Times New Roman" pitchFamily="18" charset="0"/>
                <a:cs typeface="Times New Roman" pitchFamily="18" charset="0"/>
              </a:rPr>
              <a:t>ziyade sürülebilir krem peyniri kıvamında olduğu da bildirilmektedir (Kınık ve Akbulut, 1994b). </a:t>
            </a:r>
          </a:p>
        </p:txBody>
      </p:sp>
      <p:sp>
        <p:nvSpPr>
          <p:cNvPr id="5" name="Başlık 1"/>
          <p:cNvSpPr>
            <a:spLocks noGrp="1"/>
          </p:cNvSpPr>
          <p:nvPr>
            <p:ph type="title"/>
          </p:nvPr>
        </p:nvSpPr>
        <p:spPr/>
        <p:txBody>
          <a:bodyPr>
            <a:noAutofit/>
          </a:bodyPr>
          <a:lstStyle/>
          <a:p>
            <a:pPr algn="ctr"/>
            <a:r>
              <a:rPr lang="tr-TR" sz="2400" b="1" dirty="0">
                <a:latin typeface="Times New Roman" pitchFamily="18" charset="0"/>
                <a:cs typeface="Times New Roman" pitchFamily="18" charset="0"/>
              </a:rPr>
              <a:t>TOFU VE ÜRETİMİNDE SOYA SÜTÜ KULLANILAN BAZI PEYNİRLER</a:t>
            </a:r>
            <a:r>
              <a:rPr lang="tr-TR" sz="2400" dirty="0">
                <a:latin typeface="Times New Roman" pitchFamily="18" charset="0"/>
                <a:cs typeface="Times New Roman" pitchFamily="18" charset="0"/>
              </a:rPr>
              <a:t/>
            </a:r>
            <a:br>
              <a:rPr lang="tr-TR" sz="2400" dirty="0">
                <a:latin typeface="Times New Roman" pitchFamily="18" charset="0"/>
                <a:cs typeface="Times New Roman" pitchFamily="18" charset="0"/>
              </a:rPr>
            </a:br>
            <a:endParaRPr lang="tr-TR" sz="2400" dirty="0"/>
          </a:p>
        </p:txBody>
      </p:sp>
    </p:spTree>
    <p:extLst>
      <p:ext uri="{BB962C8B-B14F-4D97-AF65-F5344CB8AC3E}">
        <p14:creationId xmlns:p14="http://schemas.microsoft.com/office/powerpoint/2010/main" val="33525662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sz="2400" b="1" dirty="0">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a:bodyPr>
          <a:lstStyle/>
          <a:p>
            <a:pPr algn="just">
              <a:lnSpc>
                <a:spcPct val="150000"/>
              </a:lnSpc>
            </a:pPr>
            <a:r>
              <a:rPr lang="tr-TR" sz="2000" dirty="0" smtClean="0">
                <a:latin typeface="Times New Roman" pitchFamily="18" charset="0"/>
                <a:cs typeface="Times New Roman" pitchFamily="18" charset="0"/>
              </a:rPr>
              <a:t>Sonuç olarak şunu söylemek mümkün: Türkiye </a:t>
            </a:r>
            <a:r>
              <a:rPr lang="tr-TR" sz="2000" dirty="0">
                <a:latin typeface="Times New Roman" pitchFamily="18" charset="0"/>
                <a:cs typeface="Times New Roman" pitchFamily="18" charset="0"/>
              </a:rPr>
              <a:t>tarım ve hayvancılıkla uğraşan bir ülke olarak, </a:t>
            </a:r>
            <a:r>
              <a:rPr lang="tr-TR" sz="2000" dirty="0" smtClean="0">
                <a:latin typeface="Times New Roman" pitchFamily="18" charset="0"/>
                <a:cs typeface="Times New Roman" pitchFamily="18" charset="0"/>
              </a:rPr>
              <a:t>80 </a:t>
            </a:r>
            <a:r>
              <a:rPr lang="tr-TR" sz="2000" dirty="0">
                <a:latin typeface="Times New Roman" pitchFamily="18" charset="0"/>
                <a:cs typeface="Times New Roman" pitchFamily="18" charset="0"/>
              </a:rPr>
              <a:t>milyona ulaşan nüfusunu sağlıklı besleyebilmesi, tarımsal ihracatını geliştirebilmesi ve ekonomik zorluklarla karşılaşmaması için sahip olduğu kaynaklara ek olarak yeni gıda kaynaklarını da devreye koyması gerekmektedir. Oldukça ekonomik ve yüksek değerli protein kaynağı olan soya sütü ve </a:t>
            </a:r>
            <a:r>
              <a:rPr lang="tr-TR" sz="2000" dirty="0" smtClean="0">
                <a:latin typeface="Times New Roman" pitchFamily="18" charset="0"/>
                <a:cs typeface="Times New Roman" pitchFamily="18" charset="0"/>
              </a:rPr>
              <a:t>mamulleri </a:t>
            </a:r>
            <a:r>
              <a:rPr lang="tr-TR" sz="2000" dirty="0">
                <a:latin typeface="Times New Roman" pitchFamily="18" charset="0"/>
                <a:cs typeface="Times New Roman" pitchFamily="18" charset="0"/>
              </a:rPr>
              <a:t>bu kapsamda ulusal süt endüstrimiz bakımından çok önemli alternatiflerdir. Ülkemizde henüz tanınan soya sütü ve </a:t>
            </a:r>
            <a:r>
              <a:rPr lang="tr-TR" sz="2000" dirty="0" smtClean="0">
                <a:latin typeface="Times New Roman" pitchFamily="18" charset="0"/>
                <a:cs typeface="Times New Roman" pitchFamily="18" charset="0"/>
              </a:rPr>
              <a:t>mamullerinin </a:t>
            </a:r>
            <a:r>
              <a:rPr lang="tr-TR" sz="2000" dirty="0">
                <a:latin typeface="Times New Roman" pitchFamily="18" charset="0"/>
                <a:cs typeface="Times New Roman" pitchFamily="18" charset="0"/>
              </a:rPr>
              <a:t>yapılacak yoğun çalışmalarla sanayiciye, üreticiye ve tüketicilere tanıtılması gerekmektedir.</a:t>
            </a:r>
          </a:p>
        </p:txBody>
      </p:sp>
    </p:spTree>
    <p:extLst>
      <p:ext uri="{BB962C8B-B14F-4D97-AF65-F5344CB8AC3E}">
        <p14:creationId xmlns:p14="http://schemas.microsoft.com/office/powerpoint/2010/main" val="16712533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908720"/>
            <a:ext cx="8568952" cy="568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86386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564672"/>
          </a:xfrm>
        </p:spPr>
        <p:txBody>
          <a:bodyPr>
            <a:normAutofit/>
          </a:bodyPr>
          <a:lstStyle/>
          <a:p>
            <a:r>
              <a:rPr lang="tr-TR" sz="2400" b="1" dirty="0" smtClean="0">
                <a:solidFill>
                  <a:schemeClr val="tx1"/>
                </a:solidFill>
                <a:latin typeface="Times New Roman" pitchFamily="18" charset="0"/>
                <a:cs typeface="Times New Roman" pitchFamily="18" charset="0"/>
              </a:rPr>
              <a:t>KAYNAKLAR</a:t>
            </a:r>
            <a:endParaRPr lang="tr-TR" sz="2400" b="1" dirty="0">
              <a:solidFill>
                <a:schemeClr val="tx1"/>
              </a:solidFill>
              <a:latin typeface="Times New Roman" pitchFamily="18" charset="0"/>
              <a:cs typeface="Times New Roman" pitchFamily="18" charset="0"/>
            </a:endParaRPr>
          </a:p>
        </p:txBody>
      </p:sp>
      <p:sp>
        <p:nvSpPr>
          <p:cNvPr id="3" name="İçerik Yer Tutucusu 2"/>
          <p:cNvSpPr>
            <a:spLocks noGrp="1"/>
          </p:cNvSpPr>
          <p:nvPr>
            <p:ph idx="1"/>
          </p:nvPr>
        </p:nvSpPr>
        <p:spPr>
          <a:xfrm>
            <a:off x="457200" y="1700808"/>
            <a:ext cx="8229600" cy="4896544"/>
          </a:xfrm>
        </p:spPr>
        <p:txBody>
          <a:bodyPr>
            <a:normAutofit/>
          </a:bodyPr>
          <a:lstStyle/>
          <a:p>
            <a:pPr algn="just"/>
            <a:r>
              <a:rPr lang="en-US" sz="1600" dirty="0">
                <a:latin typeface="Times New Roman" pitchFamily="18" charset="0"/>
                <a:cs typeface="Times New Roman" pitchFamily="18" charset="0"/>
              </a:rPr>
              <a:t>Chen, S. 1987. Soymilk Without Beany Flavor. Food Manufacture 3(2): 31-32. .</a:t>
            </a:r>
            <a:endParaRPr lang="tr-TR" sz="1600" dirty="0" smtClean="0">
              <a:latin typeface="Times New Roman" pitchFamily="18" charset="0"/>
              <a:cs typeface="Times New Roman" pitchFamily="18" charset="0"/>
            </a:endParaRPr>
          </a:p>
          <a:p>
            <a:pPr algn="just"/>
            <a:r>
              <a:rPr lang="it-IT" sz="1600" dirty="0">
                <a:latin typeface="Times New Roman" pitchFamily="18" charset="0"/>
                <a:cs typeface="Times New Roman" pitchFamily="18" charset="0"/>
              </a:rPr>
              <a:t>Kınık, Ö., Akbulut, N. 1991. Soya Sütünün Farklı Yöntemlerle Elde Edilmesi Üzerine Bir Araştırma. Ege Üniv. Zir. Fak. Derg. 28 (2-3): 121-128. </a:t>
            </a:r>
            <a:endParaRPr lang="tr-TR" sz="1600" dirty="0" smtClean="0">
              <a:latin typeface="Times New Roman" pitchFamily="18" charset="0"/>
              <a:cs typeface="Times New Roman" pitchFamily="18" charset="0"/>
            </a:endParaRPr>
          </a:p>
          <a:p>
            <a:pPr algn="just"/>
            <a:r>
              <a:rPr lang="tr-TR" sz="1600" dirty="0">
                <a:latin typeface="Times New Roman" pitchFamily="18" charset="0"/>
                <a:cs typeface="Times New Roman" pitchFamily="18" charset="0"/>
              </a:rPr>
              <a:t>Kınık, Ö., Akbulut, N. 1994a. Aromalı Yoğurt Üretiminde Soya Sütünden Yararlanma Olanakları Üzerinde Bir Araştırma. Ege </a:t>
            </a:r>
            <a:r>
              <a:rPr lang="tr-TR" sz="1600" dirty="0" err="1">
                <a:latin typeface="Times New Roman" pitchFamily="18" charset="0"/>
                <a:cs typeface="Times New Roman" pitchFamily="18" charset="0"/>
              </a:rPr>
              <a:t>Üniv</a:t>
            </a:r>
            <a:r>
              <a:rPr lang="tr-TR" sz="1600" dirty="0">
                <a:latin typeface="Times New Roman" pitchFamily="18" charset="0"/>
                <a:cs typeface="Times New Roman" pitchFamily="18" charset="0"/>
              </a:rPr>
              <a:t>. Zir. Fak. </a:t>
            </a:r>
            <a:r>
              <a:rPr lang="tr-TR" sz="1600" dirty="0" err="1">
                <a:latin typeface="Times New Roman" pitchFamily="18" charset="0"/>
                <a:cs typeface="Times New Roman" pitchFamily="18" charset="0"/>
              </a:rPr>
              <a:t>Derg</a:t>
            </a:r>
            <a:r>
              <a:rPr lang="tr-TR" sz="1600" dirty="0">
                <a:latin typeface="Times New Roman" pitchFamily="18" charset="0"/>
                <a:cs typeface="Times New Roman" pitchFamily="18" charset="0"/>
              </a:rPr>
              <a:t>. 31(2-3): 131-138. </a:t>
            </a:r>
            <a:endParaRPr lang="tr-TR" sz="1600" dirty="0" smtClean="0">
              <a:latin typeface="Times New Roman" pitchFamily="18" charset="0"/>
              <a:cs typeface="Times New Roman" pitchFamily="18" charset="0"/>
            </a:endParaRPr>
          </a:p>
          <a:p>
            <a:pPr algn="just"/>
            <a:r>
              <a:rPr lang="en-US" sz="1600" dirty="0" err="1">
                <a:latin typeface="Times New Roman" pitchFamily="18" charset="0"/>
                <a:cs typeface="Times New Roman" pitchFamily="18" charset="0"/>
              </a:rPr>
              <a:t>Golbitz</a:t>
            </a:r>
            <a:r>
              <a:rPr lang="en-US" sz="1600" dirty="0">
                <a:latin typeface="Times New Roman" pitchFamily="18" charset="0"/>
                <a:cs typeface="Times New Roman" pitchFamily="18" charset="0"/>
              </a:rPr>
              <a:t>, P. 1997. “Shopping For </a:t>
            </a:r>
            <a:r>
              <a:rPr lang="en-US" sz="1600" dirty="0" err="1">
                <a:latin typeface="Times New Roman" pitchFamily="18" charset="0"/>
                <a:cs typeface="Times New Roman" pitchFamily="18" charset="0"/>
              </a:rPr>
              <a:t>Soyfoods</a:t>
            </a:r>
            <a:r>
              <a:rPr lang="en-US" sz="1600" dirty="0">
                <a:latin typeface="Times New Roman" pitchFamily="18" charset="0"/>
                <a:cs typeface="Times New Roman" pitchFamily="18" charset="0"/>
              </a:rPr>
              <a:t>” Second Annual </a:t>
            </a:r>
            <a:r>
              <a:rPr lang="en-US" sz="1600" dirty="0" err="1">
                <a:latin typeface="Times New Roman" pitchFamily="18" charset="0"/>
                <a:cs typeface="Times New Roman" pitchFamily="18" charset="0"/>
              </a:rPr>
              <a:t>Soyfoods</a:t>
            </a:r>
            <a:r>
              <a:rPr lang="en-US" sz="1600" dirty="0">
                <a:latin typeface="Times New Roman" pitchFamily="18" charset="0"/>
                <a:cs typeface="Times New Roman" pitchFamily="18" charset="0"/>
              </a:rPr>
              <a:t> Symposium Proceedings, 11-12 November 1997, </a:t>
            </a:r>
            <a:r>
              <a:rPr lang="en-US" sz="1600" dirty="0" smtClean="0">
                <a:latin typeface="Times New Roman" pitchFamily="18" charset="0"/>
                <a:cs typeface="Times New Roman" pitchFamily="18" charset="0"/>
              </a:rPr>
              <a:t>Kentucky</a:t>
            </a:r>
            <a:r>
              <a:rPr lang="tr-TR" sz="1600" dirty="0" smtClean="0">
                <a:latin typeface="Times New Roman" pitchFamily="18" charset="0"/>
                <a:cs typeface="Times New Roman" pitchFamily="18" charset="0"/>
              </a:rPr>
              <a:t>. </a:t>
            </a:r>
          </a:p>
          <a:p>
            <a:pPr algn="just"/>
            <a:r>
              <a:rPr lang="tr-TR"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Kuntz, D. A., Nelson, A. İ., Steinberg, M. P., Wei, L. S. 1978. Control of Chalkiness in Soymilk. J. Food Sci. 43: 1279-1283. </a:t>
            </a:r>
            <a:endParaRPr lang="tr-TR" sz="1600" dirty="0" smtClean="0">
              <a:latin typeface="Times New Roman" pitchFamily="18" charset="0"/>
              <a:cs typeface="Times New Roman" pitchFamily="18" charset="0"/>
            </a:endParaRPr>
          </a:p>
          <a:p>
            <a:pPr algn="just"/>
            <a:r>
              <a:rPr lang="en-US" sz="1600" dirty="0" smtClean="0">
                <a:latin typeface="Times New Roman" pitchFamily="18" charset="0"/>
                <a:cs typeface="Times New Roman" pitchFamily="18" charset="0"/>
              </a:rPr>
              <a:t>Smith</a:t>
            </a:r>
            <a:r>
              <a:rPr lang="en-US" sz="1600" dirty="0">
                <a:latin typeface="Times New Roman" pitchFamily="18" charset="0"/>
                <a:cs typeface="Times New Roman" pitchFamily="18" charset="0"/>
              </a:rPr>
              <a:t>, B. 1997. “</a:t>
            </a:r>
            <a:r>
              <a:rPr lang="en-US" sz="1600" dirty="0" err="1">
                <a:latin typeface="Times New Roman" pitchFamily="18" charset="0"/>
                <a:cs typeface="Times New Roman" pitchFamily="18" charset="0"/>
              </a:rPr>
              <a:t>Soyfoods</a:t>
            </a:r>
            <a:r>
              <a:rPr lang="en-US" sz="1600" dirty="0">
                <a:latin typeface="Times New Roman" pitchFamily="18" charset="0"/>
                <a:cs typeface="Times New Roman" pitchFamily="18" charset="0"/>
              </a:rPr>
              <a:t> Protect From Heart Disease” Second Annual </a:t>
            </a:r>
            <a:r>
              <a:rPr lang="en-US" sz="1600" dirty="0" err="1">
                <a:latin typeface="Times New Roman" pitchFamily="18" charset="0"/>
                <a:cs typeface="Times New Roman" pitchFamily="18" charset="0"/>
              </a:rPr>
              <a:t>Soyfoods</a:t>
            </a:r>
            <a:r>
              <a:rPr lang="en-US" sz="1600" dirty="0">
                <a:latin typeface="Times New Roman" pitchFamily="18" charset="0"/>
                <a:cs typeface="Times New Roman" pitchFamily="18" charset="0"/>
              </a:rPr>
              <a:t> Symposium Proceedings. 11-12 November 1997. Kentucky. </a:t>
            </a:r>
            <a:endParaRPr lang="tr-TR" sz="1600" dirty="0" smtClean="0">
              <a:latin typeface="Times New Roman" pitchFamily="18" charset="0"/>
              <a:cs typeface="Times New Roman" pitchFamily="18" charset="0"/>
            </a:endParaRPr>
          </a:p>
          <a:p>
            <a:pPr algn="just"/>
            <a:r>
              <a:rPr lang="pt-BR" sz="1600" dirty="0">
                <a:latin typeface="Times New Roman" pitchFamily="18" charset="0"/>
                <a:cs typeface="Times New Roman" pitchFamily="18" charset="0"/>
              </a:rPr>
              <a:t>Hurşit, A. K., Temiz, H. 1998. “Süt ve Soya Sütü Karışımının Pıhtılaşma Özellikleri” Gaziantep Gıda Mühendisliği Kongresi 16-18 Eylül 1998, Gaziantep, Bildirler Kitabı 317-322. </a:t>
            </a:r>
            <a:r>
              <a:rPr lang="en-US" sz="1600" dirty="0" err="1" smtClean="0">
                <a:latin typeface="Times New Roman" pitchFamily="18" charset="0"/>
                <a:cs typeface="Times New Roman" pitchFamily="18" charset="0"/>
              </a:rPr>
              <a:t>Garitta</a:t>
            </a:r>
            <a:r>
              <a:rPr lang="en-US" sz="1600" dirty="0">
                <a:latin typeface="Times New Roman" pitchFamily="18" charset="0"/>
                <a:cs typeface="Times New Roman" pitchFamily="18" charset="0"/>
              </a:rPr>
              <a:t>, L., Hough, G., Sanchez, R., 2004. </a:t>
            </a:r>
            <a:r>
              <a:rPr lang="en-US" sz="1600" dirty="0" smtClean="0">
                <a:latin typeface="Times New Roman" pitchFamily="18" charset="0"/>
                <a:cs typeface="Times New Roman" pitchFamily="18" charset="0"/>
              </a:rPr>
              <a:t>Sensory</a:t>
            </a:r>
            <a:r>
              <a:rPr lang="tr-TR"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shelf </a:t>
            </a:r>
            <a:r>
              <a:rPr lang="en-US" sz="1600" dirty="0">
                <a:latin typeface="Times New Roman" pitchFamily="18" charset="0"/>
                <a:cs typeface="Times New Roman" pitchFamily="18" charset="0"/>
              </a:rPr>
              <a:t>life of </a:t>
            </a:r>
            <a:r>
              <a:rPr lang="en-US" sz="1600" dirty="0" err="1">
                <a:latin typeface="Times New Roman" pitchFamily="18" charset="0"/>
                <a:cs typeface="Times New Roman" pitchFamily="18" charset="0"/>
              </a:rPr>
              <a:t>dulce</a:t>
            </a:r>
            <a:r>
              <a:rPr lang="en-US" sz="1600" dirty="0">
                <a:latin typeface="Times New Roman" pitchFamily="18" charset="0"/>
                <a:cs typeface="Times New Roman" pitchFamily="18" charset="0"/>
              </a:rPr>
              <a:t> de </a:t>
            </a:r>
            <a:r>
              <a:rPr lang="en-US" sz="1600" dirty="0" err="1">
                <a:latin typeface="Times New Roman" pitchFamily="18" charset="0"/>
                <a:cs typeface="Times New Roman" pitchFamily="18" charset="0"/>
              </a:rPr>
              <a:t>leche</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Journal of </a:t>
            </a:r>
            <a:r>
              <a:rPr lang="en-US" sz="1600" i="1" dirty="0" smtClean="0">
                <a:latin typeface="Times New Roman" pitchFamily="18" charset="0"/>
                <a:cs typeface="Times New Roman" pitchFamily="18" charset="0"/>
              </a:rPr>
              <a:t>Dairy</a:t>
            </a:r>
            <a:r>
              <a:rPr lang="tr-TR" sz="1600" i="1" dirty="0" smtClean="0">
                <a:latin typeface="Times New Roman" pitchFamily="18" charset="0"/>
                <a:cs typeface="Times New Roman" pitchFamily="18" charset="0"/>
              </a:rPr>
              <a:t> </a:t>
            </a:r>
            <a:r>
              <a:rPr lang="tr-TR" sz="1600" i="1" dirty="0" err="1" smtClean="0">
                <a:latin typeface="Times New Roman" pitchFamily="18" charset="0"/>
                <a:cs typeface="Times New Roman" pitchFamily="18" charset="0"/>
              </a:rPr>
              <a:t>Science</a:t>
            </a:r>
            <a:r>
              <a:rPr lang="tr-TR" sz="1600" i="1" dirty="0" smtClean="0">
                <a:latin typeface="Times New Roman" pitchFamily="18" charset="0"/>
                <a:cs typeface="Times New Roman" pitchFamily="18" charset="0"/>
              </a:rPr>
              <a:t> </a:t>
            </a:r>
            <a:r>
              <a:rPr lang="tr-TR" sz="1600" dirty="0">
                <a:latin typeface="Times New Roman" pitchFamily="18" charset="0"/>
                <a:cs typeface="Times New Roman" pitchFamily="18" charset="0"/>
              </a:rPr>
              <a:t>87(6): 1601-1607. </a:t>
            </a:r>
            <a:endParaRPr lang="tr-TR" sz="1600" dirty="0" smtClean="0">
              <a:latin typeface="Times New Roman" pitchFamily="18" charset="0"/>
              <a:cs typeface="Times New Roman" pitchFamily="18" charset="0"/>
            </a:endParaRPr>
          </a:p>
          <a:p>
            <a:pPr algn="just"/>
            <a:r>
              <a:rPr lang="tr-TR" sz="1600" dirty="0" err="1" smtClean="0">
                <a:latin typeface="Times New Roman" pitchFamily="18" charset="0"/>
                <a:cs typeface="Times New Roman" pitchFamily="18" charset="0"/>
              </a:rPr>
              <a:t>Ötleş</a:t>
            </a:r>
            <a:r>
              <a:rPr lang="tr-TR" sz="1600" dirty="0">
                <a:latin typeface="Times New Roman" pitchFamily="18" charset="0"/>
                <a:cs typeface="Times New Roman" pitchFamily="18" charset="0"/>
              </a:rPr>
              <a:t>, S. 1998. </a:t>
            </a:r>
            <a:r>
              <a:rPr lang="tr-TR" sz="1600" dirty="0" err="1">
                <a:latin typeface="Times New Roman" pitchFamily="18" charset="0"/>
                <a:cs typeface="Times New Roman" pitchFamily="18" charset="0"/>
              </a:rPr>
              <a:t>Tofu‟nun</a:t>
            </a:r>
            <a:r>
              <a:rPr lang="tr-TR" sz="1600" dirty="0">
                <a:latin typeface="Times New Roman" pitchFamily="18" charset="0"/>
                <a:cs typeface="Times New Roman" pitchFamily="18" charset="0"/>
              </a:rPr>
              <a:t> Bileşimi ve Önemi. Gıda ve </a:t>
            </a:r>
            <a:r>
              <a:rPr lang="tr-TR" sz="1600" dirty="0" err="1">
                <a:latin typeface="Times New Roman" pitchFamily="18" charset="0"/>
                <a:cs typeface="Times New Roman" pitchFamily="18" charset="0"/>
              </a:rPr>
              <a:t>Teknol</a:t>
            </a:r>
            <a:r>
              <a:rPr lang="tr-TR" sz="1600" dirty="0">
                <a:latin typeface="Times New Roman" pitchFamily="18" charset="0"/>
                <a:cs typeface="Times New Roman" pitchFamily="18" charset="0"/>
              </a:rPr>
              <a:t>. 3(1): 86-90. </a:t>
            </a:r>
            <a:endParaRPr lang="tr-TR" sz="1600" dirty="0" smtClean="0">
              <a:latin typeface="Times New Roman" pitchFamily="18" charset="0"/>
              <a:cs typeface="Times New Roman" pitchFamily="18" charset="0"/>
            </a:endParaRPr>
          </a:p>
          <a:p>
            <a:pPr marL="0" indent="0" algn="just">
              <a:buNone/>
            </a:pPr>
            <a:endParaRPr lang="tr-TR" sz="1600" dirty="0" smtClean="0">
              <a:latin typeface="Times New Roman" pitchFamily="18" charset="0"/>
              <a:cs typeface="Times New Roman" pitchFamily="18" charset="0"/>
            </a:endParaRPr>
          </a:p>
          <a:p>
            <a:pPr algn="just"/>
            <a:endParaRPr lang="tr-TR" sz="1600" dirty="0" smtClean="0">
              <a:latin typeface="Times New Roman" pitchFamily="18" charset="0"/>
              <a:cs typeface="Times New Roman" pitchFamily="18" charset="0"/>
            </a:endParaRPr>
          </a:p>
          <a:p>
            <a:pPr algn="just"/>
            <a:endParaRPr lang="tr-TR" sz="1900" dirty="0" smtClean="0">
              <a:latin typeface="Times New Roman" pitchFamily="18" charset="0"/>
              <a:cs typeface="Times New Roman" pitchFamily="18" charset="0"/>
            </a:endParaRPr>
          </a:p>
          <a:p>
            <a:endParaRPr lang="tr-TR" dirty="0" smtClean="0"/>
          </a:p>
          <a:p>
            <a:endParaRPr lang="tr-TR" dirty="0"/>
          </a:p>
        </p:txBody>
      </p:sp>
    </p:spTree>
    <p:extLst>
      <p:ext uri="{BB962C8B-B14F-4D97-AF65-F5344CB8AC3E}">
        <p14:creationId xmlns:p14="http://schemas.microsoft.com/office/powerpoint/2010/main" val="3793368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268760"/>
            <a:ext cx="8229600" cy="5055840"/>
          </a:xfrm>
        </p:spPr>
        <p:txBody>
          <a:bodyPr>
            <a:normAutofit lnSpcReduction="10000"/>
          </a:bodyPr>
          <a:lstStyle/>
          <a:p>
            <a:pPr algn="just"/>
            <a:endParaRPr lang="tr-TR" sz="1600" dirty="0" smtClean="0">
              <a:latin typeface="Times New Roman" pitchFamily="18" charset="0"/>
              <a:cs typeface="Times New Roman" pitchFamily="18" charset="0"/>
            </a:endParaRPr>
          </a:p>
          <a:p>
            <a:pPr algn="just"/>
            <a:r>
              <a:rPr lang="en-US" sz="1600" dirty="0">
                <a:latin typeface="Times New Roman" pitchFamily="18" charset="0"/>
                <a:cs typeface="Times New Roman" pitchFamily="18" charset="0"/>
              </a:rPr>
              <a:t>Chen, S. 1981. Nutrition &amp; Production of Soymilk. Food Industries, 13(4): 5-14. </a:t>
            </a:r>
            <a:endParaRPr lang="tr-TR" sz="1600" dirty="0" smtClean="0">
              <a:latin typeface="Times New Roman" pitchFamily="18" charset="0"/>
              <a:cs typeface="Times New Roman" pitchFamily="18" charset="0"/>
            </a:endParaRPr>
          </a:p>
          <a:p>
            <a:pPr algn="just"/>
            <a:r>
              <a:rPr lang="en-US" sz="1600" dirty="0">
                <a:latin typeface="Times New Roman" pitchFamily="18" charset="0"/>
                <a:cs typeface="Times New Roman" pitchFamily="18" charset="0"/>
              </a:rPr>
              <a:t>Wang, H. L., </a:t>
            </a:r>
            <a:r>
              <a:rPr lang="en-US" sz="1600" dirty="0" smtClean="0">
                <a:latin typeface="Times New Roman" pitchFamily="18" charset="0"/>
                <a:cs typeface="Times New Roman" pitchFamily="18" charset="0"/>
              </a:rPr>
              <a:t>1986. </a:t>
            </a:r>
            <a:r>
              <a:rPr lang="en-US" sz="1600" dirty="0">
                <a:latin typeface="Times New Roman" pitchFamily="18" charset="0"/>
                <a:cs typeface="Times New Roman" pitchFamily="18" charset="0"/>
              </a:rPr>
              <a:t>Production of Soymilk and Tofu. French Soy Food Industry. March 12-15, Paris, France. </a:t>
            </a:r>
            <a:endParaRPr lang="tr-TR" sz="1600" dirty="0" smtClean="0">
              <a:latin typeface="Times New Roman" pitchFamily="18" charset="0"/>
              <a:cs typeface="Times New Roman" pitchFamily="18" charset="0"/>
            </a:endParaRPr>
          </a:p>
          <a:p>
            <a:pPr algn="just"/>
            <a:r>
              <a:rPr lang="en-US" sz="1600" dirty="0">
                <a:latin typeface="Times New Roman" pitchFamily="18" charset="0"/>
                <a:cs typeface="Times New Roman" pitchFamily="18" charset="0"/>
              </a:rPr>
              <a:t>Matsuura, M., Obata, A., Fukushima, D. 1989. Objectionable  Flavor of Soy Milk Developed During The Soaking of Soybeans and its Control. J. Food Sci. 54 (3): 602-605</a:t>
            </a:r>
            <a:r>
              <a:rPr lang="en-US" sz="1600" dirty="0" smtClean="0">
                <a:latin typeface="Times New Roman" pitchFamily="18" charset="0"/>
                <a:cs typeface="Times New Roman" pitchFamily="18" charset="0"/>
              </a:rPr>
              <a:t>.</a:t>
            </a:r>
            <a:endParaRPr lang="tr-TR" sz="1600" dirty="0" smtClean="0">
              <a:latin typeface="Times New Roman" pitchFamily="18" charset="0"/>
              <a:cs typeface="Times New Roman" pitchFamily="18" charset="0"/>
            </a:endParaRPr>
          </a:p>
          <a:p>
            <a:pPr algn="just"/>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Anonmyous</a:t>
            </a:r>
            <a:r>
              <a:rPr lang="en-US" sz="1600" dirty="0">
                <a:latin typeface="Times New Roman" pitchFamily="18" charset="0"/>
                <a:cs typeface="Times New Roman" pitchFamily="18" charset="0"/>
              </a:rPr>
              <a:t>, 1984. Soymilk in Brief. A Case That Makes Sense. STS Soya Technology Systems Ltd. 11 </a:t>
            </a:r>
            <a:r>
              <a:rPr lang="en-US" sz="1600" dirty="0" err="1">
                <a:latin typeface="Times New Roman" pitchFamily="18" charset="0"/>
                <a:cs typeface="Times New Roman" pitchFamily="18" charset="0"/>
              </a:rPr>
              <a:t>Dhoby</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Ghaut</a:t>
            </a:r>
            <a:r>
              <a:rPr lang="en-US" sz="1600" dirty="0">
                <a:latin typeface="Times New Roman" pitchFamily="18" charset="0"/>
                <a:cs typeface="Times New Roman" pitchFamily="18" charset="0"/>
              </a:rPr>
              <a:t> 11-06 Cathay Building Singapore, 0922. </a:t>
            </a:r>
            <a:endParaRPr lang="tr-TR" sz="1600" dirty="0" smtClean="0">
              <a:latin typeface="Times New Roman" pitchFamily="18" charset="0"/>
              <a:cs typeface="Times New Roman" pitchFamily="18" charset="0"/>
            </a:endParaRPr>
          </a:p>
          <a:p>
            <a:pPr algn="just"/>
            <a:r>
              <a:rPr lang="en-US" sz="1600" dirty="0">
                <a:latin typeface="Times New Roman" pitchFamily="18" charset="0"/>
                <a:cs typeface="Times New Roman" pitchFamily="18" charset="0"/>
              </a:rPr>
              <a:t>Cheng, Y. J., Thompson, L. D., </a:t>
            </a:r>
            <a:r>
              <a:rPr lang="en-US" sz="1600" dirty="0" err="1">
                <a:latin typeface="Times New Roman" pitchFamily="18" charset="0"/>
                <a:cs typeface="Times New Roman" pitchFamily="18" charset="0"/>
              </a:rPr>
              <a:t>Brittin</a:t>
            </a:r>
            <a:r>
              <a:rPr lang="en-US" sz="1600" dirty="0">
                <a:latin typeface="Times New Roman" pitchFamily="18" charset="0"/>
                <a:cs typeface="Times New Roman" pitchFamily="18" charset="0"/>
              </a:rPr>
              <a:t>, H. C. 1990. </a:t>
            </a:r>
            <a:r>
              <a:rPr lang="en-US" sz="1600" dirty="0" err="1">
                <a:latin typeface="Times New Roman" pitchFamily="18" charset="0"/>
                <a:cs typeface="Times New Roman" pitchFamily="18" charset="0"/>
              </a:rPr>
              <a:t>Sogurt</a:t>
            </a:r>
            <a:r>
              <a:rPr lang="en-US" sz="1600" dirty="0">
                <a:latin typeface="Times New Roman" pitchFamily="18" charset="0"/>
                <a:cs typeface="Times New Roman" pitchFamily="18" charset="0"/>
              </a:rPr>
              <a:t>; A Yogurt-Like Soybean Product: Development and Properties, 55 (4): 1178-1179. </a:t>
            </a:r>
            <a:endParaRPr lang="tr-TR" sz="1600" dirty="0" smtClean="0">
              <a:latin typeface="Times New Roman" pitchFamily="18" charset="0"/>
              <a:cs typeface="Times New Roman" pitchFamily="18" charset="0"/>
            </a:endParaRPr>
          </a:p>
          <a:p>
            <a:pPr algn="just"/>
            <a:r>
              <a:rPr lang="tr-TR" sz="1600" dirty="0">
                <a:latin typeface="Times New Roman" pitchFamily="18" charset="0"/>
                <a:cs typeface="Times New Roman" pitchFamily="18" charset="0"/>
              </a:rPr>
              <a:t>Kınık, Ö. 1992. Bazı Süt Mamullerinin Üretiminde Soya Sütünden Yararlanma Olanakları Üzerinde Araştırmalar. Doktora Tezi. Ege </a:t>
            </a:r>
            <a:r>
              <a:rPr lang="tr-TR" sz="1600" dirty="0" err="1">
                <a:latin typeface="Times New Roman" pitchFamily="18" charset="0"/>
                <a:cs typeface="Times New Roman" pitchFamily="18" charset="0"/>
              </a:rPr>
              <a:t>Üniv</a:t>
            </a:r>
            <a:r>
              <a:rPr lang="tr-TR" sz="1600" dirty="0">
                <a:latin typeface="Times New Roman" pitchFamily="18" charset="0"/>
                <a:cs typeface="Times New Roman" pitchFamily="18" charset="0"/>
              </a:rPr>
              <a:t>. Fen Bil. </a:t>
            </a:r>
            <a:r>
              <a:rPr lang="tr-TR" sz="1600" dirty="0" err="1">
                <a:latin typeface="Times New Roman" pitchFamily="18" charset="0"/>
                <a:cs typeface="Times New Roman" pitchFamily="18" charset="0"/>
              </a:rPr>
              <a:t>Enst</a:t>
            </a:r>
            <a:r>
              <a:rPr lang="tr-TR" sz="1600" dirty="0">
                <a:latin typeface="Times New Roman" pitchFamily="18" charset="0"/>
                <a:cs typeface="Times New Roman" pitchFamily="18" charset="0"/>
              </a:rPr>
              <a:t>. Süt Tek. A. B. D., Bornova, İzmir. </a:t>
            </a:r>
            <a:endParaRPr lang="tr-TR" sz="1600" dirty="0" smtClean="0">
              <a:latin typeface="Times New Roman" pitchFamily="18" charset="0"/>
              <a:cs typeface="Times New Roman" pitchFamily="18" charset="0"/>
            </a:endParaRPr>
          </a:p>
          <a:p>
            <a:pPr algn="just"/>
            <a:r>
              <a:rPr lang="en-US" sz="1600" dirty="0" err="1">
                <a:latin typeface="Times New Roman" pitchFamily="18" charset="0"/>
                <a:cs typeface="Times New Roman" pitchFamily="18" charset="0"/>
              </a:rPr>
              <a:t>Hitchins</a:t>
            </a:r>
            <a:r>
              <a:rPr lang="en-US" sz="1600" dirty="0">
                <a:latin typeface="Times New Roman" pitchFamily="18" charset="0"/>
                <a:cs typeface="Times New Roman" pitchFamily="18" charset="0"/>
              </a:rPr>
              <a:t>, A. D., </a:t>
            </a:r>
            <a:r>
              <a:rPr lang="en-US" sz="1600" dirty="0" err="1">
                <a:latin typeface="Times New Roman" pitchFamily="18" charset="0"/>
                <a:cs typeface="Times New Roman" pitchFamily="18" charset="0"/>
              </a:rPr>
              <a:t>Mcdonough</a:t>
            </a:r>
            <a:r>
              <a:rPr lang="en-US" sz="1600" dirty="0">
                <a:latin typeface="Times New Roman" pitchFamily="18" charset="0"/>
                <a:cs typeface="Times New Roman" pitchFamily="18" charset="0"/>
              </a:rPr>
              <a:t>, F.E., Wong, N. P. 1987. Comparison of The Effects of Corn-Soy-Milk and Corn-Soy-Yogurt Dietary Formulations on Growth and Salmonella Infection Resistance of Rats. Nutrition Reports International 35 (3): 567-574. </a:t>
            </a:r>
            <a:endParaRPr lang="tr-TR" sz="1600" dirty="0" smtClean="0">
              <a:latin typeface="Times New Roman" pitchFamily="18" charset="0"/>
              <a:cs typeface="Times New Roman" pitchFamily="18" charset="0"/>
            </a:endParaRPr>
          </a:p>
          <a:p>
            <a:pPr algn="just"/>
            <a:r>
              <a:rPr lang="tr-TR" sz="1600" dirty="0">
                <a:latin typeface="Times New Roman" pitchFamily="18" charset="0"/>
                <a:cs typeface="Times New Roman" pitchFamily="18" charset="0"/>
              </a:rPr>
              <a:t>Kınık, Ö., Akbulut, N. 1994b.  </a:t>
            </a:r>
            <a:r>
              <a:rPr lang="tr-TR" sz="1600" dirty="0" err="1">
                <a:latin typeface="Times New Roman" pitchFamily="18" charset="0"/>
                <a:cs typeface="Times New Roman" pitchFamily="18" charset="0"/>
              </a:rPr>
              <a:t>Tofu</a:t>
            </a:r>
            <a:r>
              <a:rPr lang="tr-TR" sz="1600" dirty="0">
                <a:latin typeface="Times New Roman" pitchFamily="18" charset="0"/>
                <a:cs typeface="Times New Roman" pitchFamily="18" charset="0"/>
              </a:rPr>
              <a:t>  Benzeri  Peynir </a:t>
            </a:r>
            <a:endParaRPr lang="tr-TR" sz="1600" dirty="0" smtClean="0">
              <a:latin typeface="Times New Roman" pitchFamily="18" charset="0"/>
              <a:cs typeface="Times New Roman" pitchFamily="18" charset="0"/>
            </a:endParaRPr>
          </a:p>
          <a:p>
            <a:pPr algn="just"/>
            <a:r>
              <a:rPr lang="en-US" sz="1600" dirty="0" err="1">
                <a:latin typeface="Times New Roman" pitchFamily="18" charset="0"/>
                <a:cs typeface="Times New Roman" pitchFamily="18" charset="0"/>
              </a:rPr>
              <a:t>Ögel</a:t>
            </a:r>
            <a:r>
              <a:rPr lang="en-US" sz="1600" dirty="0">
                <a:latin typeface="Times New Roman" pitchFamily="18" charset="0"/>
                <a:cs typeface="Times New Roman" pitchFamily="18" charset="0"/>
              </a:rPr>
              <a:t>, Z. B. 1987. Production of a Feta Cheese-like Product From Soybeans. A </a:t>
            </a:r>
            <a:r>
              <a:rPr lang="en-US" sz="1600" dirty="0" err="1">
                <a:latin typeface="Times New Roman" pitchFamily="18" charset="0"/>
                <a:cs typeface="Times New Roman" pitchFamily="18" charset="0"/>
              </a:rPr>
              <a:t>Master‟s</a:t>
            </a:r>
            <a:r>
              <a:rPr lang="en-US" sz="1600" dirty="0">
                <a:latin typeface="Times New Roman" pitchFamily="18" charset="0"/>
                <a:cs typeface="Times New Roman" pitchFamily="18" charset="0"/>
              </a:rPr>
              <a:t> Thesis. In Food Engineering Middle East University, Ankara. </a:t>
            </a:r>
            <a:endParaRPr lang="tr-TR" sz="1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911903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312738"/>
            <a:ext cx="8352928" cy="6140598"/>
          </a:xfrm>
        </p:spPr>
        <p:txBody>
          <a:bodyPr>
            <a:normAutofit lnSpcReduction="10000"/>
          </a:bodyPr>
          <a:lstStyle/>
          <a:p>
            <a:pPr algn="just"/>
            <a:endParaRPr lang="tr-TR" dirty="0" smtClean="0"/>
          </a:p>
          <a:p>
            <a:pPr algn="just"/>
            <a:r>
              <a:rPr lang="tr-TR" sz="2400" b="1" dirty="0" smtClean="0">
                <a:latin typeface="Times New Roman" pitchFamily="18" charset="0"/>
                <a:cs typeface="Times New Roman" pitchFamily="18" charset="0"/>
              </a:rPr>
              <a:t>Giriş</a:t>
            </a:r>
          </a:p>
          <a:p>
            <a:pPr algn="just"/>
            <a:r>
              <a:rPr lang="tr-TR" sz="2200" dirty="0" smtClean="0">
                <a:latin typeface="Times New Roman" pitchFamily="18" charset="0"/>
                <a:cs typeface="Times New Roman" pitchFamily="18" charset="0"/>
              </a:rPr>
              <a:t>Dünya </a:t>
            </a:r>
            <a:r>
              <a:rPr lang="tr-TR" sz="2200" dirty="0">
                <a:latin typeface="Times New Roman" pitchFamily="18" charset="0"/>
                <a:cs typeface="Times New Roman" pitchFamily="18" charset="0"/>
              </a:rPr>
              <a:t>nüfusunun hızla artmasına karşın doğal kaynakların sınırlı olması kaynakların en ekonomik bir şekilde değerlendirilmesini zorunlu kılmaktadır. Bu nedenle günümüzde çalışmalar hayvansal ve bitkisel protein kaynaklarının geliştirilmesi ile yenilerinin araştırılmasına yönelmiş bulunmaktadır. Bu açıdan "soya fasulyesi" (</a:t>
            </a:r>
            <a:r>
              <a:rPr lang="tr-TR" sz="2200" dirty="0" err="1">
                <a:latin typeface="Times New Roman" pitchFamily="18" charset="0"/>
                <a:cs typeface="Times New Roman" pitchFamily="18" charset="0"/>
              </a:rPr>
              <a:t>Glysine</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max</a:t>
            </a:r>
            <a:r>
              <a:rPr lang="tr-TR" sz="2200" dirty="0">
                <a:latin typeface="Times New Roman" pitchFamily="18" charset="0"/>
                <a:cs typeface="Times New Roman" pitchFamily="18" charset="0"/>
              </a:rPr>
              <a:t> L. </a:t>
            </a:r>
            <a:r>
              <a:rPr lang="tr-TR" sz="2200" dirty="0" err="1">
                <a:latin typeface="Times New Roman" pitchFamily="18" charset="0"/>
                <a:cs typeface="Times New Roman" pitchFamily="18" charset="0"/>
              </a:rPr>
              <a:t>merrill</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nin</a:t>
            </a:r>
            <a:r>
              <a:rPr lang="tr-TR" sz="2200" dirty="0">
                <a:latin typeface="Times New Roman" pitchFamily="18" charset="0"/>
                <a:cs typeface="Times New Roman" pitchFamily="18" charset="0"/>
              </a:rPr>
              <a:t> soya sütü ve mamulleri şeklinde işlenerek insan beslenmesinde protein kaynağı olarak kullanılması son yıllarda üzerinde oldukça çok çalışılan konulardan biridir (</a:t>
            </a:r>
            <a:r>
              <a:rPr lang="tr-TR" sz="2200" dirty="0" err="1">
                <a:latin typeface="Times New Roman" pitchFamily="18" charset="0"/>
                <a:cs typeface="Times New Roman" pitchFamily="18" charset="0"/>
              </a:rPr>
              <a:t>Chen</a:t>
            </a:r>
            <a:r>
              <a:rPr lang="tr-TR" sz="2200" dirty="0">
                <a:latin typeface="Times New Roman" pitchFamily="18" charset="0"/>
                <a:cs typeface="Times New Roman" pitchFamily="18" charset="0"/>
              </a:rPr>
              <a:t>, 1987; Kınık Ve Akbulut, 1991; Kınık </a:t>
            </a:r>
            <a:r>
              <a:rPr lang="tr-TR" sz="2200" dirty="0" smtClean="0">
                <a:latin typeface="Times New Roman" pitchFamily="18" charset="0"/>
                <a:cs typeface="Times New Roman" pitchFamily="18" charset="0"/>
              </a:rPr>
              <a:t>ve</a:t>
            </a:r>
            <a:r>
              <a:rPr lang="tr-TR" sz="2200" dirty="0">
                <a:latin typeface="Times New Roman" pitchFamily="18" charset="0"/>
                <a:cs typeface="Times New Roman" pitchFamily="18" charset="0"/>
              </a:rPr>
              <a:t> </a:t>
            </a:r>
            <a:r>
              <a:rPr lang="tr-TR" sz="2200" dirty="0" smtClean="0">
                <a:latin typeface="Times New Roman" pitchFamily="18" charset="0"/>
                <a:cs typeface="Times New Roman" pitchFamily="18" charset="0"/>
              </a:rPr>
              <a:t>Akbulut, 1994a; </a:t>
            </a:r>
            <a:r>
              <a:rPr lang="tr-TR" sz="2200" dirty="0" err="1">
                <a:latin typeface="Times New Roman" pitchFamily="18" charset="0"/>
                <a:cs typeface="Times New Roman" pitchFamily="18" charset="0"/>
              </a:rPr>
              <a:t>Golbitz</a:t>
            </a:r>
            <a:r>
              <a:rPr lang="tr-TR" sz="2200" dirty="0">
                <a:latin typeface="Times New Roman" pitchFamily="18" charset="0"/>
                <a:cs typeface="Times New Roman" pitchFamily="18" charset="0"/>
              </a:rPr>
              <a:t>, 1997).  </a:t>
            </a:r>
          </a:p>
          <a:p>
            <a:pPr algn="just"/>
            <a:r>
              <a:rPr lang="tr-TR" sz="2200" dirty="0" smtClean="0">
                <a:latin typeface="Times New Roman" pitchFamily="18" charset="0"/>
                <a:cs typeface="Times New Roman" pitchFamily="18" charset="0"/>
              </a:rPr>
              <a:t>Son </a:t>
            </a:r>
            <a:r>
              <a:rPr lang="tr-TR" sz="2200" dirty="0">
                <a:latin typeface="Times New Roman" pitchFamily="18" charset="0"/>
                <a:cs typeface="Times New Roman" pitchFamily="18" charset="0"/>
              </a:rPr>
              <a:t>yıllarda, soya fasulyesi ürünleri, yüksek kaliteli proteinlerin ekonomik kaynağı olmaları bakımından dünyada özellikle gelişmiş ülkelerde üzerinde önemle durulan bir ürün haline gelmiştir. Bu kapsamda soya sütü ve ürünlerine (soya sütü, soya yoğurdu, </a:t>
            </a:r>
            <a:r>
              <a:rPr lang="tr-TR" sz="2200" dirty="0" err="1">
                <a:latin typeface="Times New Roman" pitchFamily="18" charset="0"/>
                <a:cs typeface="Times New Roman" pitchFamily="18" charset="0"/>
              </a:rPr>
              <a:t>tofu</a:t>
            </a:r>
            <a:r>
              <a:rPr lang="tr-TR" sz="2200" dirty="0">
                <a:latin typeface="Times New Roman" pitchFamily="18" charset="0"/>
                <a:cs typeface="Times New Roman" pitchFamily="18" charset="0"/>
              </a:rPr>
              <a:t> vs.) olan ilgi de artmıştır (</a:t>
            </a:r>
            <a:r>
              <a:rPr lang="tr-TR" sz="2200" dirty="0" err="1">
                <a:latin typeface="Times New Roman" pitchFamily="18" charset="0"/>
                <a:cs typeface="Times New Roman" pitchFamily="18" charset="0"/>
              </a:rPr>
              <a:t>Kuntz</a:t>
            </a:r>
            <a:r>
              <a:rPr lang="tr-TR" sz="2200" dirty="0">
                <a:latin typeface="Times New Roman" pitchFamily="18" charset="0"/>
                <a:cs typeface="Times New Roman" pitchFamily="18" charset="0"/>
              </a:rPr>
              <a:t> et </a:t>
            </a:r>
            <a:r>
              <a:rPr lang="tr-TR" sz="2200" dirty="0" err="1">
                <a:latin typeface="Times New Roman" pitchFamily="18" charset="0"/>
                <a:cs typeface="Times New Roman" pitchFamily="18" charset="0"/>
              </a:rPr>
              <a:t>all</a:t>
            </a:r>
            <a:r>
              <a:rPr lang="tr-TR" sz="2200" dirty="0">
                <a:latin typeface="Times New Roman" pitchFamily="18" charset="0"/>
                <a:cs typeface="Times New Roman" pitchFamily="18" charset="0"/>
              </a:rPr>
              <a:t>., 1978; Smith, 1997; Hurşit ve Temiz, 1998).   </a:t>
            </a:r>
          </a:p>
        </p:txBody>
      </p:sp>
      <p:sp>
        <p:nvSpPr>
          <p:cNvPr id="4" name="AutoShape 4" descr="sÃ¼t reÃ§eli ile ilgili gÃ¶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6" descr="sÃ¼t reÃ§eli ile ilgili gÃ¶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6" name="AutoShape 8" descr="sÃ¼t reÃ§eli ile ilgili gÃ¶rsel sonucu"/>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Tree>
    <p:extLst>
      <p:ext uri="{BB962C8B-B14F-4D97-AF65-F5344CB8AC3E}">
        <p14:creationId xmlns:p14="http://schemas.microsoft.com/office/powerpoint/2010/main" val="3405840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1052736"/>
            <a:ext cx="8064895" cy="5544616"/>
          </a:xfrm>
        </p:spPr>
        <p:txBody>
          <a:bodyPr>
            <a:noAutofit/>
          </a:bodyPr>
          <a:lstStyle/>
          <a:p>
            <a:pPr algn="just"/>
            <a:r>
              <a:rPr lang="tr-TR" sz="2400" dirty="0">
                <a:latin typeface="Times New Roman" pitchFamily="18" charset="0"/>
                <a:cs typeface="Times New Roman" pitchFamily="18" charset="0"/>
              </a:rPr>
              <a:t>Anayurdu muhtemelen Çin, </a:t>
            </a:r>
            <a:r>
              <a:rPr lang="tr-TR" sz="2400" dirty="0" err="1">
                <a:latin typeface="Times New Roman" pitchFamily="18" charset="0"/>
                <a:cs typeface="Times New Roman" pitchFamily="18" charset="0"/>
              </a:rPr>
              <a:t>Mançurya</a:t>
            </a:r>
            <a:r>
              <a:rPr lang="tr-TR" sz="2400" dirty="0">
                <a:latin typeface="Times New Roman" pitchFamily="18" charset="0"/>
                <a:cs typeface="Times New Roman" pitchFamily="18" charset="0"/>
              </a:rPr>
              <a:t>, Vietnam ve Kore gibi Doğu Asya ülkeleri olan "soya" dünyanın en eski tarım bitkilerinden birisidir. Geleneksel olarak uzak doğu ülkelerinde yıllardan beri gıda maddesi olarak kullanılmakta ve büyük ölçüde halkın protein ihtiyacını karşılamaktadır. Avrupa </a:t>
            </a:r>
            <a:r>
              <a:rPr lang="tr-TR" sz="2400" dirty="0" err="1">
                <a:latin typeface="Times New Roman" pitchFamily="18" charset="0"/>
                <a:cs typeface="Times New Roman" pitchFamily="18" charset="0"/>
              </a:rPr>
              <a:t>Amerika‟da</a:t>
            </a:r>
            <a:r>
              <a:rPr lang="tr-TR" sz="2400" dirty="0">
                <a:latin typeface="Times New Roman" pitchFamily="18" charset="0"/>
                <a:cs typeface="Times New Roman" pitchFamily="18" charset="0"/>
              </a:rPr>
              <a:t> ise 19. yüzyıla kadar hayvan yemi olarak kullanılan soyanın insan gıdası olarak diyetlerde kullanılması </a:t>
            </a:r>
            <a:r>
              <a:rPr lang="tr-TR" sz="2400" dirty="0" smtClean="0">
                <a:latin typeface="Times New Roman" pitchFamily="18" charset="0"/>
                <a:cs typeface="Times New Roman" pitchFamily="18" charset="0"/>
              </a:rPr>
              <a:t>1950‟li </a:t>
            </a:r>
            <a:r>
              <a:rPr lang="tr-TR" sz="2400" dirty="0">
                <a:latin typeface="Times New Roman" pitchFamily="18" charset="0"/>
                <a:cs typeface="Times New Roman" pitchFamily="18" charset="0"/>
              </a:rPr>
              <a:t>yıllardan sonra yaygınlaşmıştır. En önemli soya ürünlerinden biri olan soya sütü , soya fasulyesinden su </a:t>
            </a:r>
            <a:r>
              <a:rPr lang="tr-TR" sz="2400" dirty="0" err="1">
                <a:latin typeface="Times New Roman" pitchFamily="18" charset="0"/>
                <a:cs typeface="Times New Roman" pitchFamily="18" charset="0"/>
              </a:rPr>
              <a:t>ekstraksiyonu</a:t>
            </a:r>
            <a:r>
              <a:rPr lang="tr-TR" sz="2400" dirty="0">
                <a:latin typeface="Times New Roman" pitchFamily="18" charset="0"/>
                <a:cs typeface="Times New Roman" pitchFamily="18" charset="0"/>
              </a:rPr>
              <a:t> yolu ile elde edilen ve besleyici nitelikleri üstün olan bir gıda maddesidir</a:t>
            </a:r>
            <a:r>
              <a:rPr lang="tr-TR" sz="2400" dirty="0" smtClean="0">
                <a:latin typeface="Times New Roman" pitchFamily="18" charset="0"/>
                <a:cs typeface="Times New Roman" pitchFamily="18" charset="0"/>
              </a:rPr>
              <a:t>. Soya </a:t>
            </a:r>
            <a:r>
              <a:rPr lang="tr-TR" sz="2400" dirty="0">
                <a:latin typeface="Times New Roman" pitchFamily="18" charset="0"/>
                <a:cs typeface="Times New Roman" pitchFamily="18" charset="0"/>
              </a:rPr>
              <a:t>sütü </a:t>
            </a:r>
            <a:r>
              <a:rPr lang="tr-TR" sz="2400" dirty="0" err="1">
                <a:latin typeface="Times New Roman" pitchFamily="18" charset="0"/>
                <a:cs typeface="Times New Roman" pitchFamily="18" charset="0"/>
              </a:rPr>
              <a:t>Uzakdoğu‟da</a:t>
            </a:r>
            <a:r>
              <a:rPr lang="tr-TR" sz="2400" dirty="0">
                <a:latin typeface="Times New Roman" pitchFamily="18" charset="0"/>
                <a:cs typeface="Times New Roman" pitchFamily="18" charset="0"/>
              </a:rPr>
              <a:t> özellikle </a:t>
            </a:r>
            <a:r>
              <a:rPr lang="tr-TR" sz="2400" dirty="0" err="1">
                <a:latin typeface="Times New Roman" pitchFamily="18" charset="0"/>
                <a:cs typeface="Times New Roman" pitchFamily="18" charset="0"/>
              </a:rPr>
              <a:t>Çin‟de</a:t>
            </a:r>
            <a:r>
              <a:rPr lang="tr-TR" sz="2400" dirty="0">
                <a:latin typeface="Times New Roman" pitchFamily="18" charset="0"/>
                <a:cs typeface="Times New Roman" pitchFamily="18" charset="0"/>
              </a:rPr>
              <a:t> yıllardır bilinmektedir (</a:t>
            </a:r>
            <a:r>
              <a:rPr lang="tr-TR" sz="2400" dirty="0" err="1">
                <a:latin typeface="Times New Roman" pitchFamily="18" charset="0"/>
                <a:cs typeface="Times New Roman" pitchFamily="18" charset="0"/>
              </a:rPr>
              <a:t>Ötleş</a:t>
            </a:r>
            <a:r>
              <a:rPr lang="tr-TR" sz="2400" dirty="0">
                <a:latin typeface="Times New Roman" pitchFamily="18" charset="0"/>
                <a:cs typeface="Times New Roman" pitchFamily="18" charset="0"/>
              </a:rPr>
              <a:t>, 1998). Genellikle evlerde üretilmekle beraber, küçük çaplı işletmelerde de üretiminin yapıldığı bildirilmektedir. </a:t>
            </a:r>
          </a:p>
        </p:txBody>
      </p:sp>
    </p:spTree>
    <p:extLst>
      <p:ext uri="{BB962C8B-B14F-4D97-AF65-F5344CB8AC3E}">
        <p14:creationId xmlns:p14="http://schemas.microsoft.com/office/powerpoint/2010/main" val="2395204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692696"/>
            <a:ext cx="8784976" cy="5904656"/>
          </a:xfrm>
        </p:spPr>
        <p:txBody>
          <a:bodyPr>
            <a:normAutofit/>
          </a:bodyPr>
          <a:lstStyle/>
          <a:p>
            <a:pPr algn="just"/>
            <a:endParaRPr lang="tr-TR" sz="2000" dirty="0" smtClean="0">
              <a:latin typeface="Times New Roman" pitchFamily="18" charset="0"/>
              <a:cs typeface="Times New Roman" pitchFamily="18" charset="0"/>
            </a:endParaRPr>
          </a:p>
          <a:p>
            <a:pPr algn="just"/>
            <a:r>
              <a:rPr lang="tr-TR" sz="2400" dirty="0">
                <a:latin typeface="Times New Roman" pitchFamily="18" charset="0"/>
                <a:cs typeface="Times New Roman" pitchFamily="18" charset="0"/>
              </a:rPr>
              <a:t>Soya sütü; sade, aromalı, </a:t>
            </a:r>
            <a:r>
              <a:rPr lang="tr-TR" sz="2400" dirty="0" err="1">
                <a:latin typeface="Times New Roman" pitchFamily="18" charset="0"/>
                <a:cs typeface="Times New Roman" pitchFamily="18" charset="0"/>
              </a:rPr>
              <a:t>kondanse</a:t>
            </a:r>
            <a:r>
              <a:rPr lang="tr-TR" sz="2400" dirty="0">
                <a:latin typeface="Times New Roman" pitchFamily="18" charset="0"/>
                <a:cs typeface="Times New Roman" pitchFamily="18" charset="0"/>
              </a:rPr>
              <a:t> ve </a:t>
            </a:r>
            <a:r>
              <a:rPr lang="tr-TR" sz="2400" dirty="0" err="1">
                <a:latin typeface="Times New Roman" pitchFamily="18" charset="0"/>
                <a:cs typeface="Times New Roman" pitchFamily="18" charset="0"/>
              </a:rPr>
              <a:t>rekonstitüe</a:t>
            </a:r>
            <a:r>
              <a:rPr lang="tr-TR" sz="2400" dirty="0">
                <a:latin typeface="Times New Roman" pitchFamily="18" charset="0"/>
                <a:cs typeface="Times New Roman" pitchFamily="18" charset="0"/>
              </a:rPr>
              <a:t> soya sütü </a:t>
            </a:r>
            <a:r>
              <a:rPr lang="pt-BR" sz="2400" dirty="0" smtClean="0">
                <a:latin typeface="Times New Roman" pitchFamily="18" charset="0"/>
                <a:cs typeface="Times New Roman" pitchFamily="18" charset="0"/>
              </a:rPr>
              <a:t>olmak </a:t>
            </a:r>
            <a:r>
              <a:rPr lang="pt-BR" sz="2400" dirty="0">
                <a:latin typeface="Times New Roman" pitchFamily="18" charset="0"/>
                <a:cs typeface="Times New Roman" pitchFamily="18" charset="0"/>
              </a:rPr>
              <a:t>üzere değişik şekillerde sınıflandırılmaktadır. Aromalı soya sütü çeşitleri (Kakaolu, kahveli, çikolatalı, çilek aromalı, kayısı aromalı vb.) Hong Kong, Tayvan ve Japonya‟da marketlerde ticari olarak farklı isimlerle satılmaktadır (Chen, 1981; Wang, 1986a; Matsuura et all., 1989; Kınık ve Akbulut, 1991). Soya sütüne gıda ve beslenme uzmanlarının büyük ilgisi, bitki proteinleri içerisinde en iyi oranlanmış aminoasit yapısına sahip olması dolayısıyla, inek ve insan sütüne alternatif nitelikte olmasından kaynaklanmaktadır. Zira 0-7 yaş grubundaki bir çocuğun günlük alması gerekli esansiyel aminoasitler yarım litre soya sütü tüketimi ile </a:t>
            </a:r>
            <a:r>
              <a:rPr lang="pt-BR" sz="2400" dirty="0" smtClean="0">
                <a:latin typeface="Times New Roman" pitchFamily="18" charset="0"/>
                <a:cs typeface="Times New Roman" pitchFamily="18" charset="0"/>
              </a:rPr>
              <a:t>karşılanabilmektedir </a:t>
            </a:r>
            <a:r>
              <a:rPr lang="pt-BR" sz="2400" dirty="0">
                <a:latin typeface="Times New Roman" pitchFamily="18" charset="0"/>
                <a:cs typeface="Times New Roman" pitchFamily="18" charset="0"/>
              </a:rPr>
              <a:t>(Anon., 1984).  </a:t>
            </a:r>
            <a:endParaRPr lang="tr-TR"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9433952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340768"/>
            <a:ext cx="8507288" cy="5400600"/>
          </a:xfrm>
        </p:spPr>
        <p:txBody>
          <a:bodyPr>
            <a:normAutofit/>
          </a:bodyPr>
          <a:lstStyle/>
          <a:p>
            <a:pPr algn="just"/>
            <a:r>
              <a:rPr lang="tr-TR" sz="2400" dirty="0">
                <a:latin typeface="Times New Roman" pitchFamily="18" charset="0"/>
                <a:cs typeface="Times New Roman" pitchFamily="18" charset="0"/>
              </a:rPr>
              <a:t>Soya sütünün sahip olduğu </a:t>
            </a:r>
            <a:r>
              <a:rPr lang="tr-TR" sz="2400" dirty="0" err="1">
                <a:latin typeface="Times New Roman" pitchFamily="18" charset="0"/>
                <a:cs typeface="Times New Roman" pitchFamily="18" charset="0"/>
              </a:rPr>
              <a:t>fasulyemsi</a:t>
            </a:r>
            <a:r>
              <a:rPr lang="tr-TR" sz="2400" dirty="0">
                <a:latin typeface="Times New Roman" pitchFamily="18" charset="0"/>
                <a:cs typeface="Times New Roman" pitchFamily="18" charset="0"/>
              </a:rPr>
              <a:t> aroma nedeniyle batılı ülkelerde ürüne karşı bir ilgisizlik </a:t>
            </a:r>
            <a:r>
              <a:rPr lang="tr-TR" sz="2400" dirty="0" smtClean="0">
                <a:latin typeface="Times New Roman" pitchFamily="18" charset="0"/>
                <a:cs typeface="Times New Roman" pitchFamily="18" charset="0"/>
              </a:rPr>
              <a:t>söz konusudur. </a:t>
            </a:r>
            <a:r>
              <a:rPr lang="tr-TR" sz="2400" dirty="0">
                <a:latin typeface="Times New Roman" pitchFamily="18" charset="0"/>
                <a:cs typeface="Times New Roman" pitchFamily="18" charset="0"/>
              </a:rPr>
              <a:t>Bununla ilgili olarak, </a:t>
            </a:r>
            <a:r>
              <a:rPr lang="tr-TR" sz="2400" dirty="0" err="1">
                <a:latin typeface="Times New Roman" pitchFamily="18" charset="0"/>
                <a:cs typeface="Times New Roman" pitchFamily="18" charset="0"/>
              </a:rPr>
              <a:t>fasulyemsi</a:t>
            </a:r>
            <a:r>
              <a:rPr lang="tr-TR" sz="2400" dirty="0">
                <a:latin typeface="Times New Roman" pitchFamily="18" charset="0"/>
                <a:cs typeface="Times New Roman" pitchFamily="18" charset="0"/>
              </a:rPr>
              <a:t> aromanın elimine edilmesi amacıyla bir çok çalışma yapılmaktadır (</a:t>
            </a:r>
            <a:r>
              <a:rPr lang="tr-TR" sz="2400" dirty="0" err="1">
                <a:latin typeface="Times New Roman" pitchFamily="18" charset="0"/>
                <a:cs typeface="Times New Roman" pitchFamily="18" charset="0"/>
              </a:rPr>
              <a:t>Cheng</a:t>
            </a:r>
            <a:r>
              <a:rPr lang="tr-TR" sz="2400" dirty="0">
                <a:latin typeface="Times New Roman" pitchFamily="18" charset="0"/>
                <a:cs typeface="Times New Roman" pitchFamily="18" charset="0"/>
              </a:rPr>
              <a:t> et </a:t>
            </a:r>
            <a:r>
              <a:rPr lang="tr-TR" sz="2400" dirty="0" err="1">
                <a:latin typeface="Times New Roman" pitchFamily="18" charset="0"/>
                <a:cs typeface="Times New Roman" pitchFamily="18" charset="0"/>
              </a:rPr>
              <a:t>all</a:t>
            </a:r>
            <a:r>
              <a:rPr lang="tr-TR" sz="2400" dirty="0">
                <a:latin typeface="Times New Roman" pitchFamily="18" charset="0"/>
                <a:cs typeface="Times New Roman" pitchFamily="18" charset="0"/>
              </a:rPr>
              <a:t>., 1990; Kınık, 1992). </a:t>
            </a:r>
            <a:r>
              <a:rPr lang="tr-TR" sz="2400" dirty="0" err="1">
                <a:latin typeface="Times New Roman" pitchFamily="18" charset="0"/>
                <a:cs typeface="Times New Roman" pitchFamily="18" charset="0"/>
              </a:rPr>
              <a:t>Fasulyemsi</a:t>
            </a:r>
            <a:r>
              <a:rPr lang="tr-TR" sz="2400" dirty="0">
                <a:latin typeface="Times New Roman" pitchFamily="18" charset="0"/>
                <a:cs typeface="Times New Roman" pitchFamily="18" charset="0"/>
              </a:rPr>
              <a:t> aromanın giderilmesi amacıyla, sıcak parçalama, haşlama, soya sütü üretiminde yağı alınmış soya unu ve protein </a:t>
            </a:r>
            <a:r>
              <a:rPr lang="tr-TR" sz="2400" dirty="0" err="1">
                <a:latin typeface="Times New Roman" pitchFamily="18" charset="0"/>
                <a:cs typeface="Times New Roman" pitchFamily="18" charset="0"/>
              </a:rPr>
              <a:t>izolatı</a:t>
            </a:r>
            <a:r>
              <a:rPr lang="tr-TR" sz="2400" dirty="0">
                <a:latin typeface="Times New Roman" pitchFamily="18" charset="0"/>
                <a:cs typeface="Times New Roman" pitchFamily="18" charset="0"/>
              </a:rPr>
              <a:t> kullanma, vakumla </a:t>
            </a:r>
            <a:r>
              <a:rPr lang="tr-TR" sz="2400" dirty="0" err="1">
                <a:latin typeface="Times New Roman" pitchFamily="18" charset="0"/>
                <a:cs typeface="Times New Roman" pitchFamily="18" charset="0"/>
              </a:rPr>
              <a:t>deodorizasyon</a:t>
            </a:r>
            <a:r>
              <a:rPr lang="tr-TR" sz="2400" dirty="0">
                <a:latin typeface="Times New Roman" pitchFamily="18" charset="0"/>
                <a:cs typeface="Times New Roman" pitchFamily="18" charset="0"/>
              </a:rPr>
              <a:t>, aroma maddesi kullanımı, düşük konsantrasyonlu alkali çözeltilerde ıslatma, kabuk soyma ve elde edilen soya sütünün yüksek derecelerde ısıl işleme tabi tutulması gibi işlemlerin en etkili yöntemler olduğu </a:t>
            </a:r>
            <a:r>
              <a:rPr lang="tr-TR" sz="2400" dirty="0" smtClean="0">
                <a:latin typeface="Times New Roman" pitchFamily="18" charset="0"/>
                <a:cs typeface="Times New Roman" pitchFamily="18" charset="0"/>
              </a:rPr>
              <a:t>bildirilmektedir (Kınık</a:t>
            </a:r>
            <a:r>
              <a:rPr lang="tr-TR" sz="2400" dirty="0">
                <a:latin typeface="Times New Roman" pitchFamily="18" charset="0"/>
                <a:cs typeface="Times New Roman" pitchFamily="18" charset="0"/>
              </a:rPr>
              <a:t>, 1992). Bu çalışmaların olumlu sonuçları da soya sütü ve ürünlerine olan ilgiyi arttırmaktadır. </a:t>
            </a:r>
          </a:p>
        </p:txBody>
      </p:sp>
    </p:spTree>
    <p:extLst>
      <p:ext uri="{BB962C8B-B14F-4D97-AF65-F5344CB8AC3E}">
        <p14:creationId xmlns:p14="http://schemas.microsoft.com/office/powerpoint/2010/main" val="759122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852704"/>
          </a:xfrm>
        </p:spPr>
        <p:txBody>
          <a:bodyPr>
            <a:normAutofit/>
          </a:bodyPr>
          <a:lstStyle/>
          <a:p>
            <a:pPr algn="ctr"/>
            <a:r>
              <a:rPr lang="tr-TR" sz="2400" b="1" dirty="0" err="1" smtClean="0">
                <a:latin typeface="Times New Roman" pitchFamily="18" charset="0"/>
                <a:cs typeface="Times New Roman" pitchFamily="18" charset="0"/>
              </a:rPr>
              <a:t>Tofu</a:t>
            </a:r>
            <a:r>
              <a:rPr lang="tr-TR" sz="2400" b="1" dirty="0" smtClean="0">
                <a:latin typeface="Times New Roman" pitchFamily="18" charset="0"/>
                <a:cs typeface="Times New Roman" pitchFamily="18" charset="0"/>
              </a:rPr>
              <a:t> Peynirinin Üretimi</a:t>
            </a:r>
            <a:endParaRPr lang="tr-TR" sz="2400" b="1" dirty="0">
              <a:latin typeface="Times New Roman" pitchFamily="18" charset="0"/>
              <a:cs typeface="Times New Roman" pitchFamily="18" charset="0"/>
            </a:endParaRPr>
          </a:p>
        </p:txBody>
      </p:sp>
      <p:sp>
        <p:nvSpPr>
          <p:cNvPr id="3" name="İçerik Yer Tutucusu 2"/>
          <p:cNvSpPr>
            <a:spLocks noGrp="1"/>
          </p:cNvSpPr>
          <p:nvPr>
            <p:ph idx="1"/>
          </p:nvPr>
        </p:nvSpPr>
        <p:spPr>
          <a:xfrm>
            <a:off x="457200" y="1628800"/>
            <a:ext cx="8229600" cy="4695800"/>
          </a:xfrm>
        </p:spPr>
        <p:txBody>
          <a:bodyPr>
            <a:noAutofit/>
          </a:bodyPr>
          <a:lstStyle/>
          <a:p>
            <a:pPr algn="just"/>
            <a:r>
              <a:rPr lang="tr-TR" sz="2000" dirty="0">
                <a:latin typeface="Times New Roman" pitchFamily="18" charset="0"/>
                <a:cs typeface="Times New Roman" pitchFamily="18" charset="0"/>
              </a:rPr>
              <a:t>Soya sütünden üretilen mamullerden biri olan soya peyniri veya yaygın adı ile </a:t>
            </a:r>
            <a:r>
              <a:rPr lang="tr-TR" sz="2000" dirty="0" err="1">
                <a:latin typeface="Times New Roman" pitchFamily="18" charset="0"/>
                <a:cs typeface="Times New Roman" pitchFamily="18" charset="0"/>
              </a:rPr>
              <a:t>tofu</a:t>
            </a:r>
            <a:r>
              <a:rPr lang="tr-TR" sz="2000" dirty="0">
                <a:latin typeface="Times New Roman" pitchFamily="18" charset="0"/>
                <a:cs typeface="Times New Roman" pitchFamily="18" charset="0"/>
              </a:rPr>
              <a:t> ; Seçilen soya taneleri </a:t>
            </a:r>
            <a:r>
              <a:rPr lang="tr-TR" sz="2000" dirty="0" smtClean="0">
                <a:latin typeface="Times New Roman" pitchFamily="18" charset="0"/>
                <a:cs typeface="Times New Roman" pitchFamily="18" charset="0"/>
              </a:rPr>
              <a:t>ağırlıklarının </a:t>
            </a:r>
            <a:r>
              <a:rPr lang="tr-TR" sz="2000" dirty="0">
                <a:latin typeface="Times New Roman" pitchFamily="18" charset="0"/>
                <a:cs typeface="Times New Roman" pitchFamily="18" charset="0"/>
              </a:rPr>
              <a:t>3 katı oranındaki suda yazın (20 ºC‟ de) 8-10 saat, kışın (10 ºC‟ de) 14-20 saat süre ile ıslatılmaktadır. Islatma sonrası süzülen soya fasulyeleri 85-90 ºC‟ de yaklaşık 15 dakika ısıl işleme tabi tutulmaktadır. </a:t>
            </a:r>
            <a:r>
              <a:rPr lang="tr-TR" sz="2000" dirty="0" smtClean="0">
                <a:latin typeface="Times New Roman" pitchFamily="18" charset="0"/>
                <a:cs typeface="Times New Roman" pitchFamily="18" charset="0"/>
              </a:rPr>
              <a:t>Isıl </a:t>
            </a:r>
            <a:r>
              <a:rPr lang="tr-TR" sz="2000" dirty="0">
                <a:latin typeface="Times New Roman" pitchFamily="18" charset="0"/>
                <a:cs typeface="Times New Roman" pitchFamily="18" charset="0"/>
              </a:rPr>
              <a:t>işlemden sonra süzülen soya fasulyesi </a:t>
            </a:r>
            <a:r>
              <a:rPr lang="tr-TR" sz="2000" dirty="0" err="1">
                <a:latin typeface="Times New Roman" pitchFamily="18" charset="0"/>
                <a:cs typeface="Times New Roman" pitchFamily="18" charset="0"/>
              </a:rPr>
              <a:t>soya:su</a:t>
            </a:r>
            <a:r>
              <a:rPr lang="tr-TR" sz="2000" dirty="0">
                <a:latin typeface="Times New Roman" pitchFamily="18" charset="0"/>
                <a:cs typeface="Times New Roman" pitchFamily="18" charset="0"/>
              </a:rPr>
              <a:t> oranı 1:8 olacak şekilde 50-60 ºC‟ deki su ile hızlı devirli bir mikserde sıcak parçalama işlemine tabi tutulmakta ve filtre edilmektedir. </a:t>
            </a:r>
            <a:r>
              <a:rPr lang="tr-TR" sz="2000" dirty="0" err="1">
                <a:latin typeface="Times New Roman" pitchFamily="18" charset="0"/>
                <a:cs typeface="Times New Roman" pitchFamily="18" charset="0"/>
              </a:rPr>
              <a:t>Filtrasyondan</a:t>
            </a:r>
            <a:r>
              <a:rPr lang="tr-TR" sz="2000" dirty="0">
                <a:latin typeface="Times New Roman" pitchFamily="18" charset="0"/>
                <a:cs typeface="Times New Roman" pitchFamily="18" charset="0"/>
              </a:rPr>
              <a:t> sonra soya sütü ve posa (Okara) </a:t>
            </a:r>
            <a:r>
              <a:rPr lang="tr-TR" sz="2000" dirty="0" smtClean="0">
                <a:latin typeface="Times New Roman" pitchFamily="18" charset="0"/>
                <a:cs typeface="Times New Roman" pitchFamily="18" charset="0"/>
              </a:rPr>
              <a:t>ayrılmaktadır. Bu </a:t>
            </a:r>
            <a:r>
              <a:rPr lang="tr-TR" sz="2000" dirty="0">
                <a:latin typeface="Times New Roman" pitchFamily="18" charset="0"/>
                <a:cs typeface="Times New Roman" pitchFamily="18" charset="0"/>
              </a:rPr>
              <a:t>şekilde elde edilen soya sütü ayrıca 6.8-7.2 </a:t>
            </a:r>
            <a:r>
              <a:rPr lang="tr-TR" sz="2000" dirty="0" err="1">
                <a:latin typeface="Times New Roman" pitchFamily="18" charset="0"/>
                <a:cs typeface="Times New Roman" pitchFamily="18" charset="0"/>
              </a:rPr>
              <a:t>pH</a:t>
            </a:r>
            <a:r>
              <a:rPr lang="tr-TR" sz="2000" dirty="0">
                <a:latin typeface="Times New Roman" pitchFamily="18" charset="0"/>
                <a:cs typeface="Times New Roman" pitchFamily="18" charset="0"/>
              </a:rPr>
              <a:t>‟ ya getirilmekte ve 120 º</a:t>
            </a:r>
            <a:r>
              <a:rPr lang="tr-TR" sz="2000" dirty="0" err="1">
                <a:latin typeface="Times New Roman" pitchFamily="18" charset="0"/>
                <a:cs typeface="Times New Roman" pitchFamily="18" charset="0"/>
              </a:rPr>
              <a:t>C‟de</a:t>
            </a:r>
            <a:r>
              <a:rPr lang="tr-TR" sz="2000" dirty="0">
                <a:latin typeface="Times New Roman" pitchFamily="18" charset="0"/>
                <a:cs typeface="Times New Roman" pitchFamily="18" charset="0"/>
              </a:rPr>
              <a:t> 10 dakikalık ısıl işlemle sterilize edilmektedir </a:t>
            </a:r>
            <a:r>
              <a:rPr lang="tr-TR" sz="2000" dirty="0" smtClean="0">
                <a:latin typeface="Times New Roman" pitchFamily="18" charset="0"/>
                <a:cs typeface="Times New Roman" pitchFamily="18" charset="0"/>
              </a:rPr>
              <a:t>(</a:t>
            </a:r>
            <a:r>
              <a:rPr lang="tr-TR" sz="2000" dirty="0" err="1" smtClean="0">
                <a:latin typeface="Times New Roman" pitchFamily="18" charset="0"/>
                <a:cs typeface="Times New Roman" pitchFamily="18" charset="0"/>
              </a:rPr>
              <a:t>Anon</a:t>
            </a:r>
            <a:r>
              <a:rPr lang="tr-TR" sz="2000" dirty="0">
                <a:latin typeface="Times New Roman" pitchFamily="18" charset="0"/>
                <a:cs typeface="Times New Roman" pitchFamily="18" charset="0"/>
              </a:rPr>
              <a:t>., 1984</a:t>
            </a:r>
            <a:r>
              <a:rPr lang="tr-TR" sz="2000" dirty="0" smtClean="0">
                <a:latin typeface="Times New Roman" pitchFamily="18" charset="0"/>
                <a:cs typeface="Times New Roman" pitchFamily="18" charset="0"/>
              </a:rPr>
              <a:t>; </a:t>
            </a:r>
            <a:r>
              <a:rPr lang="tr-TR" sz="2000" dirty="0" err="1">
                <a:latin typeface="Times New Roman" pitchFamily="18" charset="0"/>
                <a:cs typeface="Times New Roman" pitchFamily="18" charset="0"/>
              </a:rPr>
              <a:t>Wang</a:t>
            </a: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1987a; </a:t>
            </a:r>
            <a:r>
              <a:rPr lang="tr-TR" sz="2000" dirty="0">
                <a:latin typeface="Times New Roman" pitchFamily="18" charset="0"/>
                <a:cs typeface="Times New Roman" pitchFamily="18" charset="0"/>
              </a:rPr>
              <a:t>Kınık ve Akbulut, 1991).  </a:t>
            </a:r>
            <a:r>
              <a:rPr lang="tr-TR" sz="2000" smtClean="0">
                <a:latin typeface="Times New Roman" pitchFamily="18" charset="0"/>
                <a:cs typeface="Times New Roman" pitchFamily="18" charset="0"/>
              </a:rPr>
              <a:t>Soya </a:t>
            </a:r>
            <a:r>
              <a:rPr lang="tr-TR" sz="2000" dirty="0">
                <a:latin typeface="Times New Roman" pitchFamily="18" charset="0"/>
                <a:cs typeface="Times New Roman" pitchFamily="18" charset="0"/>
              </a:rPr>
              <a:t>fasulyesinden su </a:t>
            </a:r>
            <a:r>
              <a:rPr lang="tr-TR" sz="2000" dirty="0" err="1">
                <a:latin typeface="Times New Roman" pitchFamily="18" charset="0"/>
                <a:cs typeface="Times New Roman" pitchFamily="18" charset="0"/>
              </a:rPr>
              <a:t>ekstraksiyonu</a:t>
            </a:r>
            <a:r>
              <a:rPr lang="tr-TR" sz="2000" dirty="0">
                <a:latin typeface="Times New Roman" pitchFamily="18" charset="0"/>
                <a:cs typeface="Times New Roman" pitchFamily="18" charset="0"/>
              </a:rPr>
              <a:t> ile hazırlanan soya sütünün kalsiyum sülfat, magnezyum sülfat ve </a:t>
            </a:r>
            <a:r>
              <a:rPr lang="tr-TR" sz="2000" dirty="0" err="1">
                <a:latin typeface="Times New Roman" pitchFamily="18" charset="0"/>
                <a:cs typeface="Times New Roman" pitchFamily="18" charset="0"/>
              </a:rPr>
              <a:t>glukano</a:t>
            </a:r>
            <a:r>
              <a:rPr lang="tr-TR" sz="2000" dirty="0">
                <a:latin typeface="Times New Roman" pitchFamily="18" charset="0"/>
                <a:cs typeface="Times New Roman" pitchFamily="18" charset="0"/>
              </a:rPr>
              <a:t> delta </a:t>
            </a:r>
            <a:r>
              <a:rPr lang="tr-TR" sz="2000" dirty="0" err="1">
                <a:latin typeface="Times New Roman" pitchFamily="18" charset="0"/>
                <a:cs typeface="Times New Roman" pitchFamily="18" charset="0"/>
              </a:rPr>
              <a:t>lakton</a:t>
            </a:r>
            <a:r>
              <a:rPr lang="tr-TR" sz="2000" dirty="0">
                <a:latin typeface="Times New Roman" pitchFamily="18" charset="0"/>
                <a:cs typeface="Times New Roman" pitchFamily="18" charset="0"/>
              </a:rPr>
              <a:t> gibi </a:t>
            </a:r>
            <a:r>
              <a:rPr lang="tr-TR" sz="2000" dirty="0" err="1">
                <a:latin typeface="Times New Roman" pitchFamily="18" charset="0"/>
                <a:cs typeface="Times New Roman" pitchFamily="18" charset="0"/>
              </a:rPr>
              <a:t>koagulantlarla</a:t>
            </a:r>
            <a:r>
              <a:rPr lang="tr-TR" sz="2000" dirty="0">
                <a:latin typeface="Times New Roman" pitchFamily="18" charset="0"/>
                <a:cs typeface="Times New Roman" pitchFamily="18" charset="0"/>
              </a:rPr>
              <a:t> çöktürülmesi ve bu çökeltinin torbalarda süzülmesi ile elde edilen beyaz </a:t>
            </a:r>
            <a:r>
              <a:rPr lang="tr-TR" sz="2000" dirty="0" err="1">
                <a:latin typeface="Times New Roman" pitchFamily="18" charset="0"/>
                <a:cs typeface="Times New Roman" pitchFamily="18" charset="0"/>
              </a:rPr>
              <a:t>kremimsi</a:t>
            </a:r>
            <a:r>
              <a:rPr lang="tr-TR" sz="2000" dirty="0">
                <a:latin typeface="Times New Roman" pitchFamily="18" charset="0"/>
                <a:cs typeface="Times New Roman" pitchFamily="18" charset="0"/>
              </a:rPr>
              <a:t> renkte, yumuşak ve düzgün yapıda bir </a:t>
            </a:r>
            <a:r>
              <a:rPr lang="tr-TR" sz="2000" dirty="0" smtClean="0">
                <a:latin typeface="Times New Roman" pitchFamily="18" charset="0"/>
                <a:cs typeface="Times New Roman" pitchFamily="18" charset="0"/>
              </a:rPr>
              <a:t>peynirdir (Öteş.,1998). </a:t>
            </a: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2415063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16632"/>
            <a:ext cx="10173816" cy="864096"/>
          </a:xfrm>
        </p:spPr>
        <p:txBody>
          <a:bodyPr>
            <a:noAutofit/>
          </a:bodyPr>
          <a:lstStyle/>
          <a:p>
            <a:r>
              <a:rPr lang="tr-TR" sz="2400" b="1" dirty="0">
                <a:latin typeface="Times New Roman" pitchFamily="18" charset="0"/>
                <a:cs typeface="Times New Roman" pitchFamily="18" charset="0"/>
              </a:rPr>
              <a:t>Soya </a:t>
            </a:r>
            <a:r>
              <a:rPr lang="tr-TR" sz="2400" b="1" dirty="0" smtClean="0">
                <a:latin typeface="Times New Roman" pitchFamily="18" charset="0"/>
                <a:cs typeface="Times New Roman" pitchFamily="18" charset="0"/>
              </a:rPr>
              <a:t>Sütü </a:t>
            </a:r>
            <a:r>
              <a:rPr lang="tr-TR" sz="2400" b="1" dirty="0">
                <a:latin typeface="Times New Roman" pitchFamily="18" charset="0"/>
                <a:cs typeface="Times New Roman" pitchFamily="18" charset="0"/>
              </a:rPr>
              <a:t>ve </a:t>
            </a:r>
            <a:r>
              <a:rPr lang="tr-TR" sz="2400" b="1" dirty="0" smtClean="0">
                <a:latin typeface="Times New Roman" pitchFamily="18" charset="0"/>
                <a:cs typeface="Times New Roman" pitchFamily="18" charset="0"/>
              </a:rPr>
              <a:t>Ürünlerinin Diyetetik </a:t>
            </a:r>
            <a:r>
              <a:rPr lang="tr-TR" sz="2400" b="1" dirty="0">
                <a:latin typeface="Times New Roman" pitchFamily="18" charset="0"/>
                <a:cs typeface="Times New Roman" pitchFamily="18" charset="0"/>
              </a:rPr>
              <a:t>ve </a:t>
            </a:r>
            <a:r>
              <a:rPr lang="tr-TR" sz="2400" b="1" dirty="0" err="1" smtClean="0">
                <a:latin typeface="Times New Roman" pitchFamily="18" charset="0"/>
                <a:cs typeface="Times New Roman" pitchFamily="18" charset="0"/>
              </a:rPr>
              <a:t>Terapatik</a:t>
            </a:r>
            <a:r>
              <a:rPr lang="tr-TR" sz="2400" b="1" dirty="0" smtClean="0">
                <a:latin typeface="Times New Roman" pitchFamily="18" charset="0"/>
                <a:cs typeface="Times New Roman" pitchFamily="18" charset="0"/>
              </a:rPr>
              <a:t> Etkileri </a:t>
            </a:r>
            <a:endParaRPr lang="tr-TR" sz="2400" b="1" dirty="0"/>
          </a:p>
        </p:txBody>
      </p:sp>
      <p:sp>
        <p:nvSpPr>
          <p:cNvPr id="3" name="İçerik Yer Tutucusu 2"/>
          <p:cNvSpPr>
            <a:spLocks noGrp="1"/>
          </p:cNvSpPr>
          <p:nvPr>
            <p:ph idx="1"/>
          </p:nvPr>
        </p:nvSpPr>
        <p:spPr>
          <a:xfrm>
            <a:off x="457200" y="1052736"/>
            <a:ext cx="8229600" cy="5271864"/>
          </a:xfrm>
        </p:spPr>
        <p:txBody>
          <a:bodyPr>
            <a:noAutofit/>
          </a:bodyPr>
          <a:lstStyle/>
          <a:p>
            <a:pPr algn="just"/>
            <a:r>
              <a:rPr lang="tr-TR" sz="2000" dirty="0">
                <a:latin typeface="Times New Roman" pitchFamily="18" charset="0"/>
                <a:cs typeface="Times New Roman" pitchFamily="18" charset="0"/>
              </a:rPr>
              <a:t>Soya sütü ve ürünlerinin diyetetik ve </a:t>
            </a:r>
            <a:r>
              <a:rPr lang="tr-TR" sz="2000" dirty="0" err="1">
                <a:latin typeface="Times New Roman" pitchFamily="18" charset="0"/>
                <a:cs typeface="Times New Roman" pitchFamily="18" charset="0"/>
              </a:rPr>
              <a:t>terapatik</a:t>
            </a:r>
            <a:r>
              <a:rPr lang="tr-TR" sz="2000" dirty="0">
                <a:latin typeface="Times New Roman" pitchFamily="18" charset="0"/>
                <a:cs typeface="Times New Roman" pitchFamily="18" charset="0"/>
              </a:rPr>
              <a:t> amaçlı kullanımı konusunda yapılan çeşitli çalışmalarda da olumlu sonuçlar </a:t>
            </a:r>
            <a:r>
              <a:rPr lang="tr-TR" sz="2000" dirty="0" smtClean="0">
                <a:latin typeface="Times New Roman" pitchFamily="18" charset="0"/>
                <a:cs typeface="Times New Roman" pitchFamily="18" charset="0"/>
              </a:rPr>
              <a:t>alınmıştır. Zira </a:t>
            </a:r>
            <a:r>
              <a:rPr lang="tr-TR" sz="2000" dirty="0">
                <a:latin typeface="Times New Roman" pitchFamily="18" charset="0"/>
                <a:cs typeface="Times New Roman" pitchFamily="18" charset="0"/>
              </a:rPr>
              <a:t>soya sütü laktoz içermemesi, inek sütü gibi alerjik reaksiyonlara sebep olmaması, yüksek besleyici niteliği, kolesterol içermemesi ve hatta serum kolesterol seviyesini düşürmesi gibi özellikleri ile bu amaca çok uygun bir gıda maddesidir. Konu ile ilgili olarak yapılan bir çalışmada soya proteinlerinin ve soya fasulyesinin bileşimindeki bazı maddelerin kalp hastalıklarını önleyici birçok etkisinin olduğu tespit edilmiştir. Bu etkiler; LDL kolesterol seviyesini önemli ölçüde azaltma, HDL kolesterol seviyesini arttırma, soya yapısındaki </a:t>
            </a:r>
            <a:r>
              <a:rPr lang="tr-TR" sz="2000" dirty="0" err="1">
                <a:latin typeface="Times New Roman" pitchFamily="18" charset="0"/>
                <a:cs typeface="Times New Roman" pitchFamily="18" charset="0"/>
              </a:rPr>
              <a:t>isoflavinlerin</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antioksidant</a:t>
            </a:r>
            <a:r>
              <a:rPr lang="tr-TR" sz="2000" dirty="0">
                <a:latin typeface="Times New Roman" pitchFamily="18" charset="0"/>
                <a:cs typeface="Times New Roman" pitchFamily="18" charset="0"/>
              </a:rPr>
              <a:t> özelliği ile LDL </a:t>
            </a:r>
            <a:r>
              <a:rPr lang="tr-TR" sz="2000" dirty="0" err="1">
                <a:latin typeface="Times New Roman" pitchFamily="18" charset="0"/>
                <a:cs typeface="Times New Roman" pitchFamily="18" charset="0"/>
              </a:rPr>
              <a:t>oksidasyonunu</a:t>
            </a:r>
            <a:r>
              <a:rPr lang="tr-TR" sz="2000" dirty="0">
                <a:latin typeface="Times New Roman" pitchFamily="18" charset="0"/>
                <a:cs typeface="Times New Roman" pitchFamily="18" charset="0"/>
              </a:rPr>
              <a:t> önlemesi ve aynı bileşiklerin kan damarı fonksiyonları üzerindeki olumlu etkileri olarak bildirilmektedir. Tüm bunların yanı sıra protein içeriğinin yüksek, aminoasit kompozisyonunun ideal olması, yüksek mineral madde ve B vitamini ihtiva etmesi ve depolanmasının oldukça kolay ve ucuz olması da ürünün cazibesini arttırmaktadır </a:t>
            </a:r>
            <a:r>
              <a:rPr lang="tr-TR" sz="2000" dirty="0" smtClean="0">
                <a:latin typeface="Times New Roman" pitchFamily="18" charset="0"/>
                <a:cs typeface="Times New Roman" pitchFamily="18" charset="0"/>
              </a:rPr>
              <a:t>(</a:t>
            </a:r>
            <a:r>
              <a:rPr lang="tr-TR" sz="2000" dirty="0" err="1" smtClean="0">
                <a:latin typeface="Times New Roman" pitchFamily="18" charset="0"/>
                <a:cs typeface="Times New Roman" pitchFamily="18" charset="0"/>
              </a:rPr>
              <a:t>Hitchins</a:t>
            </a: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et </a:t>
            </a:r>
            <a:r>
              <a:rPr lang="tr-TR" sz="2000" dirty="0" err="1">
                <a:latin typeface="Times New Roman" pitchFamily="18" charset="0"/>
                <a:cs typeface="Times New Roman" pitchFamily="18" charset="0"/>
              </a:rPr>
              <a:t>all</a:t>
            </a:r>
            <a:r>
              <a:rPr lang="tr-TR" sz="2000" dirty="0">
                <a:latin typeface="Times New Roman" pitchFamily="18" charset="0"/>
                <a:cs typeface="Times New Roman" pitchFamily="18" charset="0"/>
              </a:rPr>
              <a:t>., 1987; Smith, 1997). </a:t>
            </a:r>
          </a:p>
        </p:txBody>
      </p:sp>
    </p:spTree>
    <p:extLst>
      <p:ext uri="{BB962C8B-B14F-4D97-AF65-F5344CB8AC3E}">
        <p14:creationId xmlns:p14="http://schemas.microsoft.com/office/powerpoint/2010/main" val="15436656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400" b="1" dirty="0">
                <a:latin typeface="Times New Roman" pitchFamily="18" charset="0"/>
                <a:cs typeface="Times New Roman" pitchFamily="18" charset="0"/>
              </a:rPr>
              <a:t>TOFU VE ÜRETİMİNDE SOYA SÜTÜ KULLANILAN BAZI PEYNİRLER</a:t>
            </a:r>
            <a:r>
              <a:rPr lang="tr-TR" sz="2400" dirty="0">
                <a:latin typeface="Times New Roman" pitchFamily="18" charset="0"/>
                <a:cs typeface="Times New Roman" pitchFamily="18" charset="0"/>
              </a:rPr>
              <a:t/>
            </a:r>
            <a:br>
              <a:rPr lang="tr-TR" sz="2400" dirty="0">
                <a:latin typeface="Times New Roman" pitchFamily="18" charset="0"/>
                <a:cs typeface="Times New Roman" pitchFamily="18" charset="0"/>
              </a:rPr>
            </a:br>
            <a:endParaRPr lang="tr-TR" sz="2400" dirty="0"/>
          </a:p>
        </p:txBody>
      </p:sp>
      <p:sp>
        <p:nvSpPr>
          <p:cNvPr id="3" name="İçerik Yer Tutucusu 2"/>
          <p:cNvSpPr>
            <a:spLocks noGrp="1"/>
          </p:cNvSpPr>
          <p:nvPr>
            <p:ph idx="1"/>
          </p:nvPr>
        </p:nvSpPr>
        <p:spPr>
          <a:xfrm>
            <a:off x="457200" y="1556792"/>
            <a:ext cx="8229600" cy="4767808"/>
          </a:xfrm>
        </p:spPr>
        <p:txBody>
          <a:bodyPr>
            <a:noAutofit/>
          </a:bodyPr>
          <a:lstStyle/>
          <a:p>
            <a:pPr algn="just"/>
            <a:r>
              <a:rPr lang="tr-TR" sz="2400" dirty="0" err="1">
                <a:latin typeface="Times New Roman" pitchFamily="18" charset="0"/>
                <a:cs typeface="Times New Roman" pitchFamily="18" charset="0"/>
              </a:rPr>
              <a:t>Tofu</a:t>
            </a:r>
            <a:r>
              <a:rPr lang="tr-TR" sz="2400" dirty="0">
                <a:latin typeface="Times New Roman" pitchFamily="18" charset="0"/>
                <a:cs typeface="Times New Roman" pitchFamily="18" charset="0"/>
              </a:rPr>
              <a:t> üretiminde kullanılacak olan soya sütüne uygulanan ısıl işlem, sadece protein </a:t>
            </a:r>
            <a:r>
              <a:rPr lang="tr-TR" sz="2400" dirty="0" err="1">
                <a:latin typeface="Times New Roman" pitchFamily="18" charset="0"/>
                <a:cs typeface="Times New Roman" pitchFamily="18" charset="0"/>
              </a:rPr>
              <a:t>denatürasyonu</a:t>
            </a:r>
            <a:r>
              <a:rPr lang="tr-TR" sz="2400" dirty="0">
                <a:latin typeface="Times New Roman" pitchFamily="18" charset="0"/>
                <a:cs typeface="Times New Roman" pitchFamily="18" charset="0"/>
              </a:rPr>
              <a:t> ile pıhtı oluşum özelliği için değil, bunun </a:t>
            </a:r>
            <a:r>
              <a:rPr lang="tr-TR" sz="2400" dirty="0" smtClean="0">
                <a:latin typeface="Times New Roman" pitchFamily="18" charset="0"/>
                <a:cs typeface="Times New Roman" pitchFamily="18" charset="0"/>
              </a:rPr>
              <a:t>yanı sıra </a:t>
            </a:r>
            <a:r>
              <a:rPr lang="tr-TR" sz="2400" dirty="0">
                <a:latin typeface="Times New Roman" pitchFamily="18" charset="0"/>
                <a:cs typeface="Times New Roman" pitchFamily="18" charset="0"/>
              </a:rPr>
              <a:t>besin değerini geliştirmek ve istenmeyen aromayı azaltmak için de gereklidir. </a:t>
            </a:r>
            <a:r>
              <a:rPr lang="tr-TR" sz="2400" dirty="0" err="1">
                <a:latin typeface="Times New Roman" pitchFamily="18" charset="0"/>
                <a:cs typeface="Times New Roman" pitchFamily="18" charset="0"/>
              </a:rPr>
              <a:t>Tofu</a:t>
            </a:r>
            <a:r>
              <a:rPr lang="tr-TR" sz="2400" dirty="0">
                <a:latin typeface="Times New Roman" pitchFamily="18" charset="0"/>
                <a:cs typeface="Times New Roman" pitchFamily="18" charset="0"/>
              </a:rPr>
              <a:t> tüketiminde genel olarak son ürüne ısıl işlem uygulanmamaktadır. Bu yüzden soya sütündeki </a:t>
            </a:r>
            <a:r>
              <a:rPr lang="tr-TR" sz="2400" dirty="0" err="1">
                <a:latin typeface="Times New Roman" pitchFamily="18" charset="0"/>
                <a:cs typeface="Times New Roman" pitchFamily="18" charset="0"/>
              </a:rPr>
              <a:t>antibesinsel</a:t>
            </a:r>
            <a:r>
              <a:rPr lang="tr-TR" sz="2400" dirty="0">
                <a:latin typeface="Times New Roman" pitchFamily="18" charset="0"/>
                <a:cs typeface="Times New Roman" pitchFamily="18" charset="0"/>
              </a:rPr>
              <a:t> faktörlerin (</a:t>
            </a:r>
            <a:r>
              <a:rPr lang="tr-TR" sz="2400" dirty="0" err="1">
                <a:latin typeface="Times New Roman" pitchFamily="18" charset="0"/>
                <a:cs typeface="Times New Roman" pitchFamily="18" charset="0"/>
              </a:rPr>
              <a:t>tripsin</a:t>
            </a:r>
            <a:r>
              <a:rPr lang="tr-TR" sz="2400" dirty="0">
                <a:latin typeface="Times New Roman" pitchFamily="18" charset="0"/>
                <a:cs typeface="Times New Roman" pitchFamily="18" charset="0"/>
              </a:rPr>
              <a:t> inhibitörü ve </a:t>
            </a:r>
            <a:r>
              <a:rPr lang="tr-TR" sz="2400" dirty="0" err="1">
                <a:latin typeface="Times New Roman" pitchFamily="18" charset="0"/>
                <a:cs typeface="Times New Roman" pitchFamily="18" charset="0"/>
              </a:rPr>
              <a:t>hemaglutinin</a:t>
            </a:r>
            <a:r>
              <a:rPr lang="tr-TR" sz="2400" dirty="0">
                <a:latin typeface="Times New Roman" pitchFamily="18" charset="0"/>
                <a:cs typeface="Times New Roman" pitchFamily="18" charset="0"/>
              </a:rPr>
              <a:t> faktörü) yapıları bozulmamaktadır. </a:t>
            </a:r>
            <a:r>
              <a:rPr lang="tr-TR" sz="2400" dirty="0" err="1">
                <a:latin typeface="Times New Roman" pitchFamily="18" charset="0"/>
                <a:cs typeface="Times New Roman" pitchFamily="18" charset="0"/>
              </a:rPr>
              <a:t>Antibesinsel</a:t>
            </a:r>
            <a:r>
              <a:rPr lang="tr-TR" sz="2400" dirty="0">
                <a:latin typeface="Times New Roman" pitchFamily="18" charset="0"/>
                <a:cs typeface="Times New Roman" pitchFamily="18" charset="0"/>
              </a:rPr>
              <a:t> faktörlerin </a:t>
            </a:r>
            <a:r>
              <a:rPr lang="tr-TR" sz="2400" dirty="0" err="1">
                <a:latin typeface="Times New Roman" pitchFamily="18" charset="0"/>
                <a:cs typeface="Times New Roman" pitchFamily="18" charset="0"/>
              </a:rPr>
              <a:t>bozunması</a:t>
            </a:r>
            <a:r>
              <a:rPr lang="tr-TR" sz="2400" dirty="0">
                <a:latin typeface="Times New Roman" pitchFamily="18" charset="0"/>
                <a:cs typeface="Times New Roman" pitchFamily="18" charset="0"/>
              </a:rPr>
              <a:t>, </a:t>
            </a:r>
            <a:r>
              <a:rPr lang="tr-TR" sz="2400" dirty="0" smtClean="0">
                <a:latin typeface="Times New Roman" pitchFamily="18" charset="0"/>
                <a:cs typeface="Times New Roman" pitchFamily="18" charset="0"/>
              </a:rPr>
              <a:t>sindirile bilirlik </a:t>
            </a:r>
            <a:r>
              <a:rPr lang="tr-TR" sz="2400" dirty="0">
                <a:latin typeface="Times New Roman" pitchFamily="18" charset="0"/>
                <a:cs typeface="Times New Roman" pitchFamily="18" charset="0"/>
              </a:rPr>
              <a:t>ve aminoasit kompozisyonunun maksimum besleyici özelliğini gösterebilmesi için soya sütünün mutlaka 10-15 dakika kaynatılması gerektiği belirtilmektedir (</a:t>
            </a:r>
            <a:r>
              <a:rPr lang="tr-TR" sz="2400" dirty="0" err="1">
                <a:latin typeface="Times New Roman" pitchFamily="18" charset="0"/>
                <a:cs typeface="Times New Roman" pitchFamily="18" charset="0"/>
              </a:rPr>
              <a:t>Wang</a:t>
            </a:r>
            <a:r>
              <a:rPr lang="tr-TR" sz="2400" dirty="0">
                <a:latin typeface="Times New Roman" pitchFamily="18" charset="0"/>
                <a:cs typeface="Times New Roman" pitchFamily="18" charset="0"/>
              </a:rPr>
              <a:t>, 1986a). </a:t>
            </a:r>
          </a:p>
        </p:txBody>
      </p:sp>
    </p:spTree>
    <p:extLst>
      <p:ext uri="{BB962C8B-B14F-4D97-AF65-F5344CB8AC3E}">
        <p14:creationId xmlns:p14="http://schemas.microsoft.com/office/powerpoint/2010/main" val="28465192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400" b="1" dirty="0">
                <a:latin typeface="Times New Roman" pitchFamily="18" charset="0"/>
                <a:cs typeface="Times New Roman" pitchFamily="18" charset="0"/>
              </a:rPr>
              <a:t>TOFU VE ÜRETİMİNDE SOYA SÜTÜ KULLANILAN BAZI PEYNİRLER</a:t>
            </a:r>
            <a:br>
              <a:rPr lang="tr-TR" sz="2400" b="1" dirty="0">
                <a:latin typeface="Times New Roman" pitchFamily="18" charset="0"/>
                <a:cs typeface="Times New Roman" pitchFamily="18" charset="0"/>
              </a:rPr>
            </a:br>
            <a:endParaRPr lang="tr-TR" sz="2400" b="1" dirty="0"/>
          </a:p>
        </p:txBody>
      </p:sp>
      <p:sp>
        <p:nvSpPr>
          <p:cNvPr id="3" name="İçerik Yer Tutucusu 2"/>
          <p:cNvSpPr>
            <a:spLocks noGrp="1"/>
          </p:cNvSpPr>
          <p:nvPr>
            <p:ph idx="1"/>
          </p:nvPr>
        </p:nvSpPr>
        <p:spPr>
          <a:xfrm>
            <a:off x="457200" y="1628800"/>
            <a:ext cx="8229600" cy="4695800"/>
          </a:xfrm>
        </p:spPr>
        <p:txBody>
          <a:bodyPr>
            <a:noAutofit/>
          </a:bodyPr>
          <a:lstStyle/>
          <a:p>
            <a:pPr algn="just"/>
            <a:r>
              <a:rPr lang="tr-TR" sz="2400" dirty="0" err="1">
                <a:latin typeface="Times New Roman" pitchFamily="18" charset="0"/>
                <a:cs typeface="Times New Roman" pitchFamily="18" charset="0"/>
              </a:rPr>
              <a:t>Uzakdoğu‟da</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tofu</a:t>
            </a:r>
            <a:r>
              <a:rPr lang="tr-TR" sz="2400" dirty="0">
                <a:latin typeface="Times New Roman" pitchFamily="18" charset="0"/>
                <a:cs typeface="Times New Roman" pitchFamily="18" charset="0"/>
              </a:rPr>
              <a:t> genellikle çabuk bozulduğu için günlük olarak üretilip tüketilmektedir. </a:t>
            </a:r>
            <a:r>
              <a:rPr lang="tr-TR" sz="2400" dirty="0" err="1">
                <a:latin typeface="Times New Roman" pitchFamily="18" charset="0"/>
                <a:cs typeface="Times New Roman" pitchFamily="18" charset="0"/>
              </a:rPr>
              <a:t>ABD‟de</a:t>
            </a:r>
            <a:r>
              <a:rPr lang="tr-TR" sz="2400" dirty="0">
                <a:latin typeface="Times New Roman" pitchFamily="18" charset="0"/>
                <a:cs typeface="Times New Roman" pitchFamily="18" charset="0"/>
              </a:rPr>
              <a:t> ve </a:t>
            </a:r>
            <a:r>
              <a:rPr lang="tr-TR" sz="2400" dirty="0" err="1">
                <a:latin typeface="Times New Roman" pitchFamily="18" charset="0"/>
                <a:cs typeface="Times New Roman" pitchFamily="18" charset="0"/>
              </a:rPr>
              <a:t>Avrupa‟da</a:t>
            </a:r>
            <a:r>
              <a:rPr lang="tr-TR" sz="2400" dirty="0">
                <a:latin typeface="Times New Roman" pitchFamily="18" charset="0"/>
                <a:cs typeface="Times New Roman" pitchFamily="18" charset="0"/>
              </a:rPr>
              <a:t> ise tüketiciye ulaşıncaya kadar soğuk zincir içinde 1-2 hafta kalabilmektedir. </a:t>
            </a:r>
            <a:r>
              <a:rPr lang="tr-TR" sz="2400" dirty="0" err="1">
                <a:latin typeface="Times New Roman" pitchFamily="18" charset="0"/>
                <a:cs typeface="Times New Roman" pitchFamily="18" charset="0"/>
              </a:rPr>
              <a:t>Tofu‟nun</a:t>
            </a:r>
            <a:r>
              <a:rPr lang="tr-TR" sz="2400" dirty="0">
                <a:latin typeface="Times New Roman" pitchFamily="18" charset="0"/>
                <a:cs typeface="Times New Roman" pitchFamily="18" charset="0"/>
              </a:rPr>
              <a:t> raf ömrünün arttırılması için çeşitli çalışmalar yapılmaktadır. Bu çalışmalara göre soğukta depolamanın dışında tuzlu salamurada bekletme ve tütsüleme ile raf ömrünün </a:t>
            </a:r>
            <a:r>
              <a:rPr lang="tr-TR" sz="2400" dirty="0" smtClean="0">
                <a:latin typeface="Times New Roman" pitchFamily="18" charset="0"/>
                <a:cs typeface="Times New Roman" pitchFamily="18" charset="0"/>
              </a:rPr>
              <a:t>uzatılabileceği bildirilmektedir</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Tofu</a:t>
            </a:r>
            <a:r>
              <a:rPr lang="tr-TR" sz="2400" dirty="0">
                <a:latin typeface="Times New Roman" pitchFamily="18" charset="0"/>
                <a:cs typeface="Times New Roman" pitchFamily="18" charset="0"/>
              </a:rPr>
              <a:t>, ülkemizde birkaç küçük işletmede ve daha çok hazır yemek ve hamburger gibi </a:t>
            </a:r>
            <a:r>
              <a:rPr lang="tr-TR" sz="2400" dirty="0" err="1">
                <a:latin typeface="Times New Roman" pitchFamily="18" charset="0"/>
                <a:cs typeface="Times New Roman" pitchFamily="18" charset="0"/>
              </a:rPr>
              <a:t>fast-food</a:t>
            </a:r>
            <a:r>
              <a:rPr lang="tr-TR" sz="2400" dirty="0">
                <a:latin typeface="Times New Roman" pitchFamily="18" charset="0"/>
                <a:cs typeface="Times New Roman" pitchFamily="18" charset="0"/>
              </a:rPr>
              <a:t> ürünlerinde kullanılmak üzere üretilmektedir (Kınık, 1992; </a:t>
            </a:r>
            <a:r>
              <a:rPr lang="tr-TR" sz="2400" dirty="0" err="1">
                <a:latin typeface="Times New Roman" pitchFamily="18" charset="0"/>
                <a:cs typeface="Times New Roman" pitchFamily="18" charset="0"/>
              </a:rPr>
              <a:t>Ötleş</a:t>
            </a:r>
            <a:r>
              <a:rPr lang="tr-TR" sz="2400" dirty="0">
                <a:latin typeface="Times New Roman" pitchFamily="18" charset="0"/>
                <a:cs typeface="Times New Roman" pitchFamily="18" charset="0"/>
              </a:rPr>
              <a:t>, 1998).  </a:t>
            </a:r>
          </a:p>
        </p:txBody>
      </p:sp>
    </p:spTree>
    <p:extLst>
      <p:ext uri="{BB962C8B-B14F-4D97-AF65-F5344CB8AC3E}">
        <p14:creationId xmlns:p14="http://schemas.microsoft.com/office/powerpoint/2010/main" val="25920355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666</TotalTime>
  <Words>1961</Words>
  <Application>Microsoft Office PowerPoint</Application>
  <PresentationFormat>Ekran Gösterisi (4:3)</PresentationFormat>
  <Paragraphs>48</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Akış</vt:lpstr>
      <vt:lpstr>SOYA SÜTÜ VE SOYA PEYNİRİNİN FONKSİYONEL GIDA BİLEŞENLERİ </vt:lpstr>
      <vt:lpstr>PowerPoint Sunusu</vt:lpstr>
      <vt:lpstr>PowerPoint Sunusu</vt:lpstr>
      <vt:lpstr>PowerPoint Sunusu</vt:lpstr>
      <vt:lpstr>PowerPoint Sunusu</vt:lpstr>
      <vt:lpstr>Tofu Peynirinin Üretimi</vt:lpstr>
      <vt:lpstr>Soya Sütü ve Ürünlerinin Diyetetik ve Terapatik Etkileri </vt:lpstr>
      <vt:lpstr>TOFU VE ÜRETİMİNDE SOYA SÜTÜ KULLANILAN BAZI PEYNİRLER </vt:lpstr>
      <vt:lpstr>TOFU VE ÜRETİMİNDE SOYA SÜTÜ KULLANILAN BAZI PEYNİRLER </vt:lpstr>
      <vt:lpstr>TOFU VE ÜRETİMİNDE SOYA SÜTÜ KULLANILAN BAZI PEYNİRLER </vt:lpstr>
      <vt:lpstr>TOFU VE ÜRETİMİNDE SOYA SÜTÜ KULLANILAN BAZI PEYNİRLER </vt:lpstr>
      <vt:lpstr>PowerPoint Sunusu</vt:lpstr>
      <vt:lpstr>PowerPoint Sunusu</vt:lpstr>
      <vt:lpstr>KAYNAKLAR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SÜT REÇELİ: ÜRETİMİ VE BAZI ÖZELLİKLERİ</dc:title>
  <dc:creator>ASUS</dc:creator>
  <cp:lastModifiedBy>ibrahim</cp:lastModifiedBy>
  <cp:revision>58</cp:revision>
  <dcterms:created xsi:type="dcterms:W3CDTF">2018-08-14T12:05:05Z</dcterms:created>
  <dcterms:modified xsi:type="dcterms:W3CDTF">2018-10-15T10:38:55Z</dcterms:modified>
</cp:coreProperties>
</file>