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85" r:id="rId4"/>
    <p:sldId id="258" r:id="rId5"/>
    <p:sldId id="259" r:id="rId6"/>
    <p:sldId id="260" r:id="rId7"/>
    <p:sldId id="261" r:id="rId8"/>
    <p:sldId id="263" r:id="rId9"/>
    <p:sldId id="264" r:id="rId10"/>
    <p:sldId id="267" r:id="rId11"/>
    <p:sldId id="262" r:id="rId12"/>
    <p:sldId id="268" r:id="rId13"/>
    <p:sldId id="269" r:id="rId14"/>
    <p:sldId id="270" r:id="rId15"/>
    <p:sldId id="274" r:id="rId16"/>
    <p:sldId id="275" r:id="rId17"/>
    <p:sldId id="271" r:id="rId18"/>
    <p:sldId id="272" r:id="rId19"/>
    <p:sldId id="278" r:id="rId20"/>
    <p:sldId id="279" r:id="rId21"/>
    <p:sldId id="273" r:id="rId22"/>
    <p:sldId id="280" r:id="rId23"/>
    <p:sldId id="281" r:id="rId24"/>
    <p:sldId id="282" r:id="rId25"/>
    <p:sldId id="283" r:id="rId26"/>
    <p:sldId id="284"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524023-A38D-4AFF-AA9C-299EB7C6100C}" type="datetimeFigureOut">
              <a:rPr lang="tr-TR" smtClean="0"/>
              <a:t>20.02.2017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D55A8-7DFF-425E-8043-82E765D7C731}" type="slidenum">
              <a:rPr lang="tr-TR" smtClean="0"/>
              <a:t>‹#›</a:t>
            </a:fld>
            <a:endParaRPr lang="tr-TR"/>
          </a:p>
        </p:txBody>
      </p:sp>
    </p:spTree>
    <p:extLst>
      <p:ext uri="{BB962C8B-B14F-4D97-AF65-F5344CB8AC3E}">
        <p14:creationId xmlns:p14="http://schemas.microsoft.com/office/powerpoint/2010/main" val="249771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94D55A8-7DFF-425E-8043-82E765D7C731}" type="slidenum">
              <a:rPr lang="tr-TR" smtClean="0"/>
              <a:t>18</a:t>
            </a:fld>
            <a:endParaRPr lang="tr-TR"/>
          </a:p>
        </p:txBody>
      </p:sp>
    </p:spTree>
    <p:extLst>
      <p:ext uri="{BB962C8B-B14F-4D97-AF65-F5344CB8AC3E}">
        <p14:creationId xmlns:p14="http://schemas.microsoft.com/office/powerpoint/2010/main" val="201791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91490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211542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2399D1-4BC0-481A-82AB-9C96900B7BF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3101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80688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2399D1-4BC0-481A-82AB-9C96900B7BF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0949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414799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3475444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42181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50078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CEF051-5FE7-4832-8E86-5FBE89938D49}" type="datetimeFigureOut">
              <a:rPr lang="tr-TR" smtClean="0"/>
              <a:t>20.02.2017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88081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365120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CEF051-5FE7-4832-8E86-5FBE89938D49}" type="datetimeFigureOut">
              <a:rPr lang="tr-TR" smtClean="0"/>
              <a:t>20.02.2017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41352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CEF051-5FE7-4832-8E86-5FBE89938D49}" type="datetimeFigureOut">
              <a:rPr lang="tr-TR" smtClean="0"/>
              <a:t>20.02.2017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257679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EF051-5FE7-4832-8E86-5FBE89938D49}" type="datetimeFigureOut">
              <a:rPr lang="tr-TR" smtClean="0"/>
              <a:t>20.02.2017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88851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323246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CEF051-5FE7-4832-8E86-5FBE89938D49}" type="datetimeFigureOut">
              <a:rPr lang="tr-TR" smtClean="0"/>
              <a:t>20.02.2017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2399D1-4BC0-481A-82AB-9C96900B7BFB}" type="slidenum">
              <a:rPr lang="tr-TR" smtClean="0"/>
              <a:t>‹#›</a:t>
            </a:fld>
            <a:endParaRPr lang="tr-TR"/>
          </a:p>
        </p:txBody>
      </p:sp>
    </p:spTree>
    <p:extLst>
      <p:ext uri="{BB962C8B-B14F-4D97-AF65-F5344CB8AC3E}">
        <p14:creationId xmlns:p14="http://schemas.microsoft.com/office/powerpoint/2010/main" val="157268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CEF051-5FE7-4832-8E86-5FBE89938D49}" type="datetimeFigureOut">
              <a:rPr lang="tr-TR" smtClean="0"/>
              <a:t>20.02.2017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2399D1-4BC0-481A-82AB-9C96900B7BFB}" type="slidenum">
              <a:rPr lang="tr-TR" smtClean="0"/>
              <a:t>‹#›</a:t>
            </a:fld>
            <a:endParaRPr lang="tr-TR"/>
          </a:p>
        </p:txBody>
      </p:sp>
    </p:spTree>
    <p:extLst>
      <p:ext uri="{BB962C8B-B14F-4D97-AF65-F5344CB8AC3E}">
        <p14:creationId xmlns:p14="http://schemas.microsoft.com/office/powerpoint/2010/main" val="2842707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Ağ Temelleri</a:t>
            </a:r>
            <a:endParaRPr lang="tr-TR" dirty="0"/>
          </a:p>
        </p:txBody>
      </p:sp>
      <p:sp>
        <p:nvSpPr>
          <p:cNvPr id="3" name="Alt Başlık 2"/>
          <p:cNvSpPr>
            <a:spLocks noGrp="1"/>
          </p:cNvSpPr>
          <p:nvPr>
            <p:ph type="subTitle" idx="1"/>
          </p:nvPr>
        </p:nvSpPr>
        <p:spPr/>
        <p:txBody>
          <a:bodyPr/>
          <a:lstStyle/>
          <a:p>
            <a:r>
              <a:rPr lang="tr-TR" dirty="0" err="1" smtClean="0"/>
              <a:t>Öğr</a:t>
            </a:r>
            <a:r>
              <a:rPr lang="tr-TR" dirty="0" smtClean="0"/>
              <a:t>. Gör. Osman GÜMÜŞ</a:t>
            </a:r>
            <a:endParaRPr lang="tr-TR" dirty="0"/>
          </a:p>
        </p:txBody>
      </p:sp>
    </p:spTree>
    <p:extLst>
      <p:ext uri="{BB962C8B-B14F-4D97-AF65-F5344CB8AC3E}">
        <p14:creationId xmlns:p14="http://schemas.microsoft.com/office/powerpoint/2010/main" val="340126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Dezavantajları</a:t>
            </a:r>
            <a:endParaRPr lang="tr-TR" dirty="0"/>
          </a:p>
        </p:txBody>
      </p:sp>
      <p:sp>
        <p:nvSpPr>
          <p:cNvPr id="3" name="İçerik Yer Tutucusu 2"/>
          <p:cNvSpPr>
            <a:spLocks noGrp="1"/>
          </p:cNvSpPr>
          <p:nvPr>
            <p:ph idx="1"/>
          </p:nvPr>
        </p:nvSpPr>
        <p:spPr/>
        <p:txBody>
          <a:bodyPr/>
          <a:lstStyle/>
          <a:p>
            <a:r>
              <a:rPr lang="tr-TR" dirty="0"/>
              <a:t>Ağa bağlanabilecek cihaz sayısı sınırlıdır.</a:t>
            </a:r>
          </a:p>
          <a:p>
            <a:r>
              <a:rPr lang="tr-TR" dirty="0"/>
              <a:t>Ağın hat uzunluğu sınırlıdır.</a:t>
            </a:r>
          </a:p>
          <a:p>
            <a:r>
              <a:rPr lang="tr-TR" dirty="0"/>
              <a:t>Omurga üzerindeki bir sorun tüm ağı etkiler.</a:t>
            </a:r>
          </a:p>
          <a:p>
            <a:r>
              <a:rPr lang="tr-TR" dirty="0"/>
              <a:t>Yaşanabilecek sorunların tespiti ve giderilmesi zordur.</a:t>
            </a:r>
          </a:p>
          <a:p>
            <a:r>
              <a:rPr lang="tr-TR" dirty="0"/>
              <a:t>Ağın bant genişliği düşüktür.</a:t>
            </a:r>
          </a:p>
          <a:p>
            <a:endParaRPr lang="tr-TR" dirty="0"/>
          </a:p>
        </p:txBody>
      </p:sp>
    </p:spTree>
    <p:extLst>
      <p:ext uri="{BB962C8B-B14F-4D97-AF65-F5344CB8AC3E}">
        <p14:creationId xmlns:p14="http://schemas.microsoft.com/office/powerpoint/2010/main" val="2551720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Halka Topolojisi (Ring</a:t>
            </a:r>
            <a:r>
              <a:rPr lang="tr-TR" dirty="0" smtClean="0"/>
              <a:t>)</a:t>
            </a:r>
            <a:endParaRPr lang="tr-TR" dirty="0"/>
          </a:p>
        </p:txBody>
      </p:sp>
      <p:sp>
        <p:nvSpPr>
          <p:cNvPr id="3" name="İçerik Yer Tutucusu 2"/>
          <p:cNvSpPr>
            <a:spLocks noGrp="1"/>
          </p:cNvSpPr>
          <p:nvPr>
            <p:ph idx="1"/>
          </p:nvPr>
        </p:nvSpPr>
        <p:spPr/>
        <p:txBody>
          <a:bodyPr/>
          <a:lstStyle/>
          <a:p>
            <a:r>
              <a:rPr lang="tr-TR" b="1" dirty="0"/>
              <a:t>Halka topolojisinde</a:t>
            </a:r>
            <a:r>
              <a:rPr lang="tr-TR" dirty="0"/>
              <a:t>, halka biçimindeki ağ üzerinden gönderilen veri alıcı cihaza ulaşıncaya kadar ağ üzerindeki tüm cihazlara teker teker uğrar. Ağ üzerindeki veri 3 </a:t>
            </a:r>
            <a:r>
              <a:rPr lang="tr-TR" dirty="0" err="1"/>
              <a:t>byte</a:t>
            </a:r>
            <a:r>
              <a:rPr lang="tr-TR" dirty="0"/>
              <a:t>’ </a:t>
            </a:r>
            <a:r>
              <a:rPr lang="tr-TR" dirty="0" err="1"/>
              <a:t>lık</a:t>
            </a:r>
            <a:r>
              <a:rPr lang="tr-TR" dirty="0"/>
              <a:t> jeton (</a:t>
            </a:r>
            <a:r>
              <a:rPr lang="tr-TR" i="1" dirty="0" err="1"/>
              <a:t>token</a:t>
            </a:r>
            <a:r>
              <a:rPr lang="tr-TR" dirty="0"/>
              <a:t>) denilen bir kılavuz ile gönderilir. Jeton ağ üzerinde sürekli dolaşır ve göndericiden aldığı veriyi alıcıya ulaştırır. Halka topolojisinde ağa bağlı cihazlardan birinin arızalanması ağın çökmesine sebep olur.</a:t>
            </a:r>
          </a:p>
          <a:p>
            <a:r>
              <a:rPr lang="tr-TR" dirty="0"/>
              <a:t>Halka topolojisinin yapısı merkezde bulunan bir </a:t>
            </a:r>
            <a:r>
              <a:rPr lang="tr-TR" dirty="0" err="1"/>
              <a:t>Multistation</a:t>
            </a:r>
            <a:r>
              <a:rPr lang="tr-TR" dirty="0"/>
              <a:t> Access </a:t>
            </a:r>
            <a:r>
              <a:rPr lang="tr-TR" dirty="0" err="1"/>
              <a:t>Unit</a:t>
            </a:r>
            <a:r>
              <a:rPr lang="tr-TR" dirty="0"/>
              <a:t> (MAU) ve ağa bağlı cihazlardan oluşur. Ağ bağlantısı çift burgulu kablolar ile gerçekleştirilir. </a:t>
            </a:r>
            <a:r>
              <a:rPr lang="tr-TR" b="1" dirty="0"/>
              <a:t>Halka topolojisi</a:t>
            </a:r>
            <a:r>
              <a:rPr lang="tr-TR" dirty="0"/>
              <a:t>, </a:t>
            </a:r>
            <a:r>
              <a:rPr lang="tr-TR" i="1" dirty="0"/>
              <a:t>ağ topolojileri</a:t>
            </a:r>
            <a:r>
              <a:rPr lang="tr-TR" dirty="0"/>
              <a:t> içerisinde en az kullanıma sahip topolojidir.</a:t>
            </a:r>
          </a:p>
          <a:p>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777" y="4958722"/>
            <a:ext cx="5905500" cy="1905000"/>
          </a:xfrm>
          <a:prstGeom prst="rect">
            <a:avLst/>
          </a:prstGeom>
        </p:spPr>
      </p:pic>
    </p:spTree>
    <p:extLst>
      <p:ext uri="{BB962C8B-B14F-4D97-AF65-F5344CB8AC3E}">
        <p14:creationId xmlns:p14="http://schemas.microsoft.com/office/powerpoint/2010/main" val="3595067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Avantajları</a:t>
            </a:r>
            <a:endParaRPr lang="tr-TR" dirty="0"/>
          </a:p>
        </p:txBody>
      </p:sp>
      <p:sp>
        <p:nvSpPr>
          <p:cNvPr id="3" name="İçerik Yer Tutucusu 2"/>
          <p:cNvSpPr>
            <a:spLocks noGrp="1"/>
          </p:cNvSpPr>
          <p:nvPr>
            <p:ph idx="1"/>
          </p:nvPr>
        </p:nvSpPr>
        <p:spPr/>
        <p:txBody>
          <a:bodyPr/>
          <a:lstStyle/>
          <a:p>
            <a:r>
              <a:rPr lang="tr-TR" dirty="0"/>
              <a:t>Bağlı tüm cihazlar aynı yetkiye sahiptir.</a:t>
            </a:r>
          </a:p>
          <a:p>
            <a:r>
              <a:rPr lang="tr-TR" dirty="0"/>
              <a:t>Sunucuya ihtiyaç yoktur.</a:t>
            </a:r>
          </a:p>
          <a:p>
            <a:r>
              <a:rPr lang="tr-TR" dirty="0"/>
              <a:t>Ağın büyütülmesi performansı az etkiler.</a:t>
            </a:r>
          </a:p>
          <a:p>
            <a:pPr marL="0" indent="0">
              <a:buNone/>
            </a:pPr>
            <a:endParaRPr lang="tr-TR" dirty="0"/>
          </a:p>
        </p:txBody>
      </p:sp>
    </p:spTree>
    <p:extLst>
      <p:ext uri="{BB962C8B-B14F-4D97-AF65-F5344CB8AC3E}">
        <p14:creationId xmlns:p14="http://schemas.microsoft.com/office/powerpoint/2010/main" val="1011220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Dezavantajları</a:t>
            </a:r>
            <a:endParaRPr lang="tr-TR" dirty="0"/>
          </a:p>
        </p:txBody>
      </p:sp>
      <p:sp>
        <p:nvSpPr>
          <p:cNvPr id="3" name="İçerik Yer Tutucusu 2"/>
          <p:cNvSpPr>
            <a:spLocks noGrp="1"/>
          </p:cNvSpPr>
          <p:nvPr>
            <p:ph idx="1"/>
          </p:nvPr>
        </p:nvSpPr>
        <p:spPr/>
        <p:txBody>
          <a:bodyPr/>
          <a:lstStyle/>
          <a:p>
            <a:r>
              <a:rPr lang="tr-TR" dirty="0"/>
              <a:t>Bağlı cihazlardan birindeki arıza ağın çökmesine neden olur.</a:t>
            </a:r>
          </a:p>
          <a:p>
            <a:r>
              <a:rPr lang="tr-TR" dirty="0"/>
              <a:t>Ağ </a:t>
            </a:r>
            <a:r>
              <a:rPr lang="tr-TR" dirty="0" err="1"/>
              <a:t>arayüz</a:t>
            </a:r>
            <a:r>
              <a:rPr lang="tr-TR" dirty="0"/>
              <a:t> kartları ve MAU, </a:t>
            </a:r>
            <a:r>
              <a:rPr lang="tr-TR" dirty="0" err="1"/>
              <a:t>ethernet</a:t>
            </a:r>
            <a:r>
              <a:rPr lang="tr-TR" dirty="0"/>
              <a:t> ve </a:t>
            </a:r>
            <a:r>
              <a:rPr lang="tr-TR" dirty="0" err="1"/>
              <a:t>switch</a:t>
            </a:r>
            <a:r>
              <a:rPr lang="tr-TR" dirty="0"/>
              <a:t>’ e göre pahalıdır</a:t>
            </a:r>
          </a:p>
          <a:p>
            <a:endParaRPr lang="tr-TR" dirty="0"/>
          </a:p>
        </p:txBody>
      </p:sp>
    </p:spTree>
    <p:extLst>
      <p:ext uri="{BB962C8B-B14F-4D97-AF65-F5344CB8AC3E}">
        <p14:creationId xmlns:p14="http://schemas.microsoft.com/office/powerpoint/2010/main" val="2923632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Yıldız Topolojisi (Star)</a:t>
            </a:r>
            <a:br>
              <a:rPr lang="tr-TR" dirty="0"/>
            </a:br>
            <a:endParaRPr lang="tr-TR" dirty="0"/>
          </a:p>
        </p:txBody>
      </p:sp>
      <p:sp>
        <p:nvSpPr>
          <p:cNvPr id="3" name="İçerik Yer Tutucusu 2"/>
          <p:cNvSpPr>
            <a:spLocks noGrp="1"/>
          </p:cNvSpPr>
          <p:nvPr>
            <p:ph idx="1"/>
          </p:nvPr>
        </p:nvSpPr>
        <p:spPr/>
        <p:txBody>
          <a:bodyPr/>
          <a:lstStyle/>
          <a:p>
            <a:r>
              <a:rPr lang="tr-TR" b="1" dirty="0"/>
              <a:t>Yıldız topolojisi</a:t>
            </a:r>
            <a:r>
              <a:rPr lang="tr-TR" dirty="0"/>
              <a:t> en yaygın kullanıma sahip topolojidir. Merkezdeki bir </a:t>
            </a:r>
            <a:r>
              <a:rPr lang="tr-TR" dirty="0" err="1"/>
              <a:t>hub</a:t>
            </a:r>
            <a:r>
              <a:rPr lang="tr-TR" dirty="0"/>
              <a:t> ya da </a:t>
            </a:r>
            <a:r>
              <a:rPr lang="tr-TR" dirty="0" err="1"/>
              <a:t>swith</a:t>
            </a:r>
            <a:r>
              <a:rPr lang="tr-TR" dirty="0"/>
              <a:t>’ e bağlı cihazların iletişimi merkezde bulunan cihaz üzerinden gerçekleştirilir. Ağa bağlı bir göndericiden çıkan veri önce merkezdeki </a:t>
            </a:r>
            <a:r>
              <a:rPr lang="tr-TR" dirty="0" err="1"/>
              <a:t>hub</a:t>
            </a:r>
            <a:r>
              <a:rPr lang="tr-TR" dirty="0"/>
              <a:t> ya da </a:t>
            </a:r>
            <a:r>
              <a:rPr lang="tr-TR" dirty="0" err="1"/>
              <a:t>switch</a:t>
            </a:r>
            <a:r>
              <a:rPr lang="tr-TR" dirty="0"/>
              <a:t>’ e gelir, oradan da alıcı cihaza gönderilir. </a:t>
            </a:r>
            <a:r>
              <a:rPr lang="tr-TR" dirty="0" err="1"/>
              <a:t>Hub</a:t>
            </a:r>
            <a:r>
              <a:rPr lang="tr-TR" dirty="0"/>
              <a:t> ya da </a:t>
            </a:r>
            <a:r>
              <a:rPr lang="tr-TR" dirty="0" err="1"/>
              <a:t>switch</a:t>
            </a:r>
            <a:r>
              <a:rPr lang="tr-TR" dirty="0"/>
              <a:t>’ teki bir sorun tüm ağı etkiler.</a:t>
            </a:r>
          </a:p>
          <a:p>
            <a:r>
              <a:rPr lang="tr-TR" dirty="0"/>
              <a:t>Yıldız topolojisinde çift burgulu kablolar kullanılır. Cihazların </a:t>
            </a:r>
            <a:r>
              <a:rPr lang="tr-TR" dirty="0" err="1"/>
              <a:t>hub</a:t>
            </a:r>
            <a:r>
              <a:rPr lang="tr-TR" dirty="0"/>
              <a:t> ya da </a:t>
            </a:r>
            <a:r>
              <a:rPr lang="tr-TR" dirty="0" err="1"/>
              <a:t>switch</a:t>
            </a:r>
            <a:r>
              <a:rPr lang="tr-TR" dirty="0"/>
              <a:t> uzaklığı en fazla 100 metredir. 100 metreden sonra performans büyük oranda düşer.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3419" y="4291214"/>
            <a:ext cx="5905500" cy="2190750"/>
          </a:xfrm>
          <a:prstGeom prst="rect">
            <a:avLst/>
          </a:prstGeom>
        </p:spPr>
      </p:pic>
    </p:spTree>
    <p:extLst>
      <p:ext uri="{BB962C8B-B14F-4D97-AF65-F5344CB8AC3E}">
        <p14:creationId xmlns:p14="http://schemas.microsoft.com/office/powerpoint/2010/main" val="94214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Avantajları</a:t>
            </a:r>
            <a:endParaRPr lang="tr-TR" dirty="0"/>
          </a:p>
        </p:txBody>
      </p:sp>
      <p:sp>
        <p:nvSpPr>
          <p:cNvPr id="3" name="İçerik Yer Tutucusu 2"/>
          <p:cNvSpPr>
            <a:spLocks noGrp="1"/>
          </p:cNvSpPr>
          <p:nvPr>
            <p:ph idx="1"/>
          </p:nvPr>
        </p:nvSpPr>
        <p:spPr/>
        <p:txBody>
          <a:bodyPr/>
          <a:lstStyle/>
          <a:p>
            <a:r>
              <a:rPr lang="tr-TR" dirty="0"/>
              <a:t>Ağın yönetimi ve sorun tespiti kolaydır.</a:t>
            </a:r>
          </a:p>
          <a:p>
            <a:r>
              <a:rPr lang="tr-TR" dirty="0"/>
              <a:t>Ağa yeni cihaz eklemek kolaydır.</a:t>
            </a:r>
          </a:p>
          <a:p>
            <a:r>
              <a:rPr lang="tr-TR" dirty="0"/>
              <a:t>Bağlı cihazda oluşacak sorun ağı etkilemez.</a:t>
            </a:r>
          </a:p>
          <a:p>
            <a:pPr marL="0" indent="0">
              <a:buNone/>
            </a:pPr>
            <a:endParaRPr lang="tr-TR" dirty="0"/>
          </a:p>
        </p:txBody>
      </p:sp>
    </p:spTree>
    <p:extLst>
      <p:ext uri="{BB962C8B-B14F-4D97-AF65-F5344CB8AC3E}">
        <p14:creationId xmlns:p14="http://schemas.microsoft.com/office/powerpoint/2010/main" val="456032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Dezavantajları</a:t>
            </a:r>
            <a:endParaRPr lang="tr-TR" dirty="0"/>
          </a:p>
        </p:txBody>
      </p:sp>
      <p:sp>
        <p:nvSpPr>
          <p:cNvPr id="3" name="İçerik Yer Tutucusu 2"/>
          <p:cNvSpPr>
            <a:spLocks noGrp="1"/>
          </p:cNvSpPr>
          <p:nvPr>
            <p:ph idx="1"/>
          </p:nvPr>
        </p:nvSpPr>
        <p:spPr/>
        <p:txBody>
          <a:bodyPr/>
          <a:lstStyle/>
          <a:p>
            <a:r>
              <a:rPr lang="tr-TR" dirty="0"/>
              <a:t>Merkezdeki cihazda oluşacak sorun tüm ağı etkiler.</a:t>
            </a:r>
          </a:p>
          <a:p>
            <a:r>
              <a:rPr lang="tr-TR" dirty="0"/>
              <a:t>Çok fazla kablo bağlantısı gerektirir.</a:t>
            </a:r>
          </a:p>
          <a:p>
            <a:endParaRPr lang="tr-TR" dirty="0"/>
          </a:p>
          <a:p>
            <a:endParaRPr lang="tr-TR" dirty="0"/>
          </a:p>
        </p:txBody>
      </p:sp>
    </p:spTree>
    <p:extLst>
      <p:ext uri="{BB962C8B-B14F-4D97-AF65-F5344CB8AC3E}">
        <p14:creationId xmlns:p14="http://schemas.microsoft.com/office/powerpoint/2010/main" val="54039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Genişletilmiş Yıldız Topolojisi (</a:t>
            </a:r>
            <a:r>
              <a:rPr lang="tr-TR" dirty="0" err="1"/>
              <a:t>Extended</a:t>
            </a:r>
            <a:r>
              <a:rPr lang="tr-TR" dirty="0"/>
              <a:t> Star</a:t>
            </a:r>
            <a:r>
              <a:rPr lang="tr-TR" dirty="0" smtClean="0"/>
              <a:t>)</a:t>
            </a:r>
            <a:endParaRPr lang="tr-TR" dirty="0"/>
          </a:p>
        </p:txBody>
      </p:sp>
      <p:sp>
        <p:nvSpPr>
          <p:cNvPr id="3" name="İçerik Yer Tutucusu 2"/>
          <p:cNvSpPr>
            <a:spLocks noGrp="1"/>
          </p:cNvSpPr>
          <p:nvPr>
            <p:ph idx="1"/>
          </p:nvPr>
        </p:nvSpPr>
        <p:spPr/>
        <p:txBody>
          <a:bodyPr/>
          <a:lstStyle/>
          <a:p>
            <a:r>
              <a:rPr lang="tr-TR" dirty="0" smtClean="0"/>
              <a:t>Yıldız </a:t>
            </a:r>
            <a:r>
              <a:rPr lang="tr-TR" dirty="0"/>
              <a:t>topolojisinin genişletilmiş halidir. Merkezde bulunan </a:t>
            </a:r>
            <a:r>
              <a:rPr lang="tr-TR" dirty="0" err="1"/>
              <a:t>hub</a:t>
            </a:r>
            <a:r>
              <a:rPr lang="tr-TR" dirty="0"/>
              <a:t> ya da </a:t>
            </a:r>
            <a:r>
              <a:rPr lang="tr-TR" dirty="0" err="1"/>
              <a:t>switch</a:t>
            </a:r>
            <a:r>
              <a:rPr lang="tr-TR" dirty="0"/>
              <a:t>’ e yeni </a:t>
            </a:r>
            <a:r>
              <a:rPr lang="tr-TR" dirty="0" err="1"/>
              <a:t>hub</a:t>
            </a:r>
            <a:r>
              <a:rPr lang="tr-TR" dirty="0"/>
              <a:t>/</a:t>
            </a:r>
            <a:r>
              <a:rPr lang="tr-TR" dirty="0" err="1"/>
              <a:t>switch</a:t>
            </a:r>
            <a:r>
              <a:rPr lang="tr-TR" dirty="0"/>
              <a:t> eklenmesi ile oluşturulur. Ağa bağlanacak cihaz sayısının çok olması ve </a:t>
            </a:r>
            <a:r>
              <a:rPr lang="tr-TR" dirty="0" err="1"/>
              <a:t>hub</a:t>
            </a:r>
            <a:r>
              <a:rPr lang="tr-TR" dirty="0"/>
              <a:t>/</a:t>
            </a:r>
            <a:r>
              <a:rPr lang="tr-TR" dirty="0" err="1"/>
              <a:t>switch</a:t>
            </a:r>
            <a:r>
              <a:rPr lang="tr-TR" dirty="0"/>
              <a:t>’ in port sayısının yetersiz kaldığı durumlarda ağa yeni </a:t>
            </a:r>
            <a:r>
              <a:rPr lang="tr-TR" dirty="0" err="1"/>
              <a:t>hub</a:t>
            </a:r>
            <a:r>
              <a:rPr lang="tr-TR" dirty="0"/>
              <a:t>/</a:t>
            </a:r>
            <a:r>
              <a:rPr lang="tr-TR" dirty="0" err="1"/>
              <a:t>switch</a:t>
            </a:r>
            <a:r>
              <a:rPr lang="tr-TR" dirty="0"/>
              <a:t>’ </a:t>
            </a:r>
            <a:r>
              <a:rPr lang="tr-TR" dirty="0" err="1"/>
              <a:t>lerin</a:t>
            </a:r>
            <a:r>
              <a:rPr lang="tr-TR" dirty="0"/>
              <a:t> bağlanması </a:t>
            </a:r>
            <a:r>
              <a:rPr lang="tr-TR" b="1" dirty="0"/>
              <a:t>genişletilmiş yıldız</a:t>
            </a:r>
            <a:r>
              <a:rPr lang="tr-TR" dirty="0"/>
              <a:t> topolojisinin kullanımına örnektir.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3864" y="3865004"/>
            <a:ext cx="5905500" cy="2476500"/>
          </a:xfrm>
          <a:prstGeom prst="rect">
            <a:avLst/>
          </a:prstGeom>
        </p:spPr>
      </p:pic>
    </p:spTree>
    <p:extLst>
      <p:ext uri="{BB962C8B-B14F-4D97-AF65-F5344CB8AC3E}">
        <p14:creationId xmlns:p14="http://schemas.microsoft.com/office/powerpoint/2010/main" val="6093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 Topoloji (Mesh)</a:t>
            </a:r>
            <a:endParaRPr lang="tr-TR" dirty="0"/>
          </a:p>
        </p:txBody>
      </p:sp>
      <p:sp>
        <p:nvSpPr>
          <p:cNvPr id="3" name="İçerik Yer Tutucusu 2"/>
          <p:cNvSpPr>
            <a:spLocks noGrp="1"/>
          </p:cNvSpPr>
          <p:nvPr>
            <p:ph idx="1"/>
          </p:nvPr>
        </p:nvSpPr>
        <p:spPr/>
        <p:txBody>
          <a:bodyPr/>
          <a:lstStyle/>
          <a:p>
            <a:r>
              <a:rPr lang="tr-TR" b="1" dirty="0"/>
              <a:t>Örgü topolojisinde</a:t>
            </a:r>
            <a:r>
              <a:rPr lang="tr-TR" dirty="0"/>
              <a:t>, ağa bağlı bir cihaz ağdaki diğer cihazlara doğrudan bağlantılıdır. Çoğunlukla geniş alan ağları (WAN) arasında kullanılır. Ağa bağlı cihaz sayısı ‘</a:t>
            </a:r>
            <a:r>
              <a:rPr lang="tr-TR" b="1" dirty="0"/>
              <a:t>N</a:t>
            </a:r>
            <a:r>
              <a:rPr lang="tr-TR" dirty="0"/>
              <a:t>‘ ise, ağ üzerindeki bağlantı sayısı ‘</a:t>
            </a:r>
            <a:r>
              <a:rPr lang="tr-TR" b="1" dirty="0"/>
              <a:t>N*(N-1)/2</a:t>
            </a:r>
            <a:r>
              <a:rPr lang="tr-TR" dirty="0"/>
              <a:t>‘ adettir.</a:t>
            </a: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1289" y="3929398"/>
            <a:ext cx="5905500" cy="2476500"/>
          </a:xfrm>
          <a:prstGeom prst="rect">
            <a:avLst/>
          </a:prstGeom>
        </p:spPr>
      </p:pic>
    </p:spTree>
    <p:extLst>
      <p:ext uri="{BB962C8B-B14F-4D97-AF65-F5344CB8AC3E}">
        <p14:creationId xmlns:p14="http://schemas.microsoft.com/office/powerpoint/2010/main" val="2446894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Avantajları</a:t>
            </a:r>
            <a:endParaRPr lang="tr-TR" dirty="0"/>
          </a:p>
        </p:txBody>
      </p:sp>
      <p:sp>
        <p:nvSpPr>
          <p:cNvPr id="3" name="İçerik Yer Tutucusu 2"/>
          <p:cNvSpPr>
            <a:spLocks noGrp="1"/>
          </p:cNvSpPr>
          <p:nvPr>
            <p:ph idx="1"/>
          </p:nvPr>
        </p:nvSpPr>
        <p:spPr/>
        <p:txBody>
          <a:bodyPr/>
          <a:lstStyle/>
          <a:p>
            <a:r>
              <a:rPr lang="tr-TR" dirty="0"/>
              <a:t>Bir cihaza bağlı hatta sorun oluşması cihazın iletişimini kesmez.</a:t>
            </a:r>
          </a:p>
          <a:p>
            <a:r>
              <a:rPr lang="tr-TR" dirty="0"/>
              <a:t>Veri iletim hızı oldukça yüksektir.</a:t>
            </a:r>
          </a:p>
          <a:p>
            <a:r>
              <a:rPr lang="tr-TR" dirty="0"/>
              <a:t>Ağın genişletilmesi diğer bağlantıları etkilemeden yapılabilir.</a:t>
            </a:r>
          </a:p>
          <a:p>
            <a:endParaRPr lang="tr-TR" dirty="0"/>
          </a:p>
          <a:p>
            <a:pPr marL="0" indent="0">
              <a:buNone/>
            </a:pPr>
            <a:endParaRPr lang="tr-TR" dirty="0"/>
          </a:p>
        </p:txBody>
      </p:sp>
    </p:spTree>
    <p:extLst>
      <p:ext uri="{BB962C8B-B14F-4D97-AF65-F5344CB8AC3E}">
        <p14:creationId xmlns:p14="http://schemas.microsoft.com/office/powerpoint/2010/main" val="395913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 Ağları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Bilgisayar ağları en karmaşıktan en basite kadar değişebilen ağ yapısı ve özellikleri içerebilir. </a:t>
            </a:r>
          </a:p>
          <a:p>
            <a:r>
              <a:rPr lang="tr-TR" dirty="0" smtClean="0"/>
              <a:t>Örneğin </a:t>
            </a:r>
            <a:r>
              <a:rPr lang="tr-TR" dirty="0"/>
              <a:t>aynı binada iki bilgisayar birbiri ile iletişim kurmada çok basit bir yapıya ihtiyaç duyabildiği gibi çok karmaşık bir yapıya da ihtiyaç duyabilir. </a:t>
            </a:r>
            <a:endParaRPr lang="tr-TR" dirty="0" smtClean="0"/>
          </a:p>
          <a:p>
            <a:r>
              <a:rPr lang="tr-TR" dirty="0" smtClean="0"/>
              <a:t>Bu </a:t>
            </a:r>
            <a:r>
              <a:rPr lang="tr-TR" dirty="0"/>
              <a:t>bilgisayar ağ iletişiminde ihtiyaç duyulan özellik ve kurallar ise istenilen iletişimdeki beklentilere göre şekillenmektedir. </a:t>
            </a:r>
          </a:p>
          <a:p>
            <a:r>
              <a:rPr lang="tr-TR" dirty="0"/>
              <a:t>Bilgisayar ağları, bilginin bir bilgisayardan diğerine aktarılmasını sağlamak için bir takım bilgisayarları birbirine bağlayan karmaşık bir sistemdir(</a:t>
            </a:r>
            <a:r>
              <a:rPr lang="tr-TR" dirty="0" err="1"/>
              <a:t>Cole</a:t>
            </a:r>
            <a:r>
              <a:rPr lang="tr-TR" dirty="0"/>
              <a:t> R. 1982). Bilgisayar ağı bilgisayar teknolojileri ve bilgisayarın kullanımıyla gelişmiştir. İlk bilgisayar ağlarından biri ARPNET (Gelişmiş Araştırma Projeleri Dairesi Ağı)’tir. ARPANET dünyanın ilk paket dağıtımı ağı ve evrensel internetin öncülüğünü yapmıştır. </a:t>
            </a:r>
            <a:r>
              <a:rPr lang="tr-TR" dirty="0" err="1"/>
              <a:t>ARPANET’in</a:t>
            </a:r>
            <a:r>
              <a:rPr lang="tr-TR" dirty="0"/>
              <a:t> amacı bilgisayar ağlarını araştırılması için bir olanak sağlamak ve farklı bölgelerdeki savunma ile ilgili çalışmaları bulunan araştırmacıların bu bilgileri paylaşmalarını sağlamaktır(</a:t>
            </a:r>
            <a:r>
              <a:rPr lang="tr-TR" dirty="0" err="1"/>
              <a:t>Cole</a:t>
            </a:r>
            <a:r>
              <a:rPr lang="tr-TR" dirty="0"/>
              <a:t> R. 1982).</a:t>
            </a:r>
          </a:p>
          <a:p>
            <a:endParaRPr lang="tr-TR" dirty="0"/>
          </a:p>
        </p:txBody>
      </p:sp>
    </p:spTree>
    <p:extLst>
      <p:ext uri="{BB962C8B-B14F-4D97-AF65-F5344CB8AC3E}">
        <p14:creationId xmlns:p14="http://schemas.microsoft.com/office/powerpoint/2010/main" val="2026400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Dezavantajları</a:t>
            </a:r>
            <a:endParaRPr lang="tr-TR" dirty="0"/>
          </a:p>
        </p:txBody>
      </p:sp>
      <p:sp>
        <p:nvSpPr>
          <p:cNvPr id="3" name="İçerik Yer Tutucusu 2"/>
          <p:cNvSpPr>
            <a:spLocks noGrp="1"/>
          </p:cNvSpPr>
          <p:nvPr>
            <p:ph idx="1"/>
          </p:nvPr>
        </p:nvSpPr>
        <p:spPr/>
        <p:txBody>
          <a:bodyPr/>
          <a:lstStyle/>
          <a:p>
            <a:r>
              <a:rPr lang="tr-TR" dirty="0"/>
              <a:t>Bağlantı sayısı çoktur.</a:t>
            </a:r>
          </a:p>
          <a:p>
            <a:r>
              <a:rPr lang="tr-TR" dirty="0"/>
              <a:t>Karmaşık bir yapısı vardır.</a:t>
            </a:r>
          </a:p>
          <a:p>
            <a:r>
              <a:rPr lang="tr-TR" dirty="0"/>
              <a:t>Çok fazla kablo kullanılır.</a:t>
            </a:r>
          </a:p>
          <a:p>
            <a:r>
              <a:rPr lang="tr-TR" dirty="0"/>
              <a:t>Maliyeti yüksektir.</a:t>
            </a:r>
          </a:p>
          <a:p>
            <a:endParaRPr lang="tr-TR" dirty="0"/>
          </a:p>
        </p:txBody>
      </p:sp>
    </p:spTree>
    <p:extLst>
      <p:ext uri="{BB962C8B-B14F-4D97-AF65-F5344CB8AC3E}">
        <p14:creationId xmlns:p14="http://schemas.microsoft.com/office/powerpoint/2010/main" val="596500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Ağaç </a:t>
            </a:r>
            <a:r>
              <a:rPr lang="tr-TR" dirty="0" smtClean="0"/>
              <a:t>topolojisi(</a:t>
            </a:r>
            <a:r>
              <a:rPr lang="tr-TR" dirty="0" err="1"/>
              <a:t>T</a:t>
            </a:r>
            <a:r>
              <a:rPr lang="tr-TR" dirty="0" err="1" smtClean="0"/>
              <a:t>ree</a:t>
            </a:r>
            <a:r>
              <a:rPr lang="tr-TR" dirty="0" smtClean="0"/>
              <a:t>)</a:t>
            </a:r>
            <a:endParaRPr lang="tr-TR" dirty="0"/>
          </a:p>
        </p:txBody>
      </p:sp>
      <p:sp>
        <p:nvSpPr>
          <p:cNvPr id="3" name="İçerik Yer Tutucusu 2"/>
          <p:cNvSpPr>
            <a:spLocks noGrp="1"/>
          </p:cNvSpPr>
          <p:nvPr>
            <p:ph idx="1"/>
          </p:nvPr>
        </p:nvSpPr>
        <p:spPr/>
        <p:txBody>
          <a:bodyPr/>
          <a:lstStyle/>
          <a:p>
            <a:r>
              <a:rPr lang="tr-TR" b="1" dirty="0" smtClean="0"/>
              <a:t>Ağaç topolojisi</a:t>
            </a:r>
            <a:r>
              <a:rPr lang="tr-TR" dirty="0"/>
              <a:t> yıldız topolojisi ile ortak yol topolojisinin birlikte kullanıldığı topolojidir. Merkezdeki bir ortak yol (omurga) üzerine yerleştirilmiş </a:t>
            </a:r>
            <a:r>
              <a:rPr lang="tr-TR" dirty="0" err="1"/>
              <a:t>hub</a:t>
            </a:r>
            <a:r>
              <a:rPr lang="tr-TR" dirty="0"/>
              <a:t> ya da </a:t>
            </a:r>
            <a:r>
              <a:rPr lang="tr-TR" dirty="0" err="1"/>
              <a:t>switch</a:t>
            </a:r>
            <a:r>
              <a:rPr lang="tr-TR" dirty="0"/>
              <a:t>’ </a:t>
            </a:r>
            <a:r>
              <a:rPr lang="tr-TR" dirty="0" err="1"/>
              <a:t>lere</a:t>
            </a:r>
            <a:r>
              <a:rPr lang="tr-TR" dirty="0"/>
              <a:t> bağlı cihazlarla oluşturulur.</a:t>
            </a:r>
          </a:p>
          <a:p>
            <a:r>
              <a:rPr lang="tr-TR" dirty="0"/>
              <a:t>Bu topolojiye </a:t>
            </a:r>
            <a:r>
              <a:rPr lang="tr-TR" b="1" dirty="0"/>
              <a:t>ağaç topolojisi</a:t>
            </a:r>
            <a:r>
              <a:rPr lang="tr-TR" dirty="0"/>
              <a:t> denmesinin nedeni omurganın ağaç gövdesini, </a:t>
            </a:r>
            <a:r>
              <a:rPr lang="tr-TR" dirty="0" err="1"/>
              <a:t>hub</a:t>
            </a:r>
            <a:r>
              <a:rPr lang="tr-TR" dirty="0"/>
              <a:t> ya da </a:t>
            </a:r>
            <a:r>
              <a:rPr lang="tr-TR" dirty="0" err="1"/>
              <a:t>switch</a:t>
            </a:r>
            <a:r>
              <a:rPr lang="tr-TR" dirty="0"/>
              <a:t> üzerinden bağlanan bilgisayarların da ağacın dallarını modellemesidir. </a:t>
            </a:r>
            <a:r>
              <a:rPr lang="tr-TR" i="1" dirty="0"/>
              <a:t>Ağaç topolojisi</a:t>
            </a:r>
            <a:r>
              <a:rPr lang="tr-TR" dirty="0"/>
              <a:t> büyük ağların omurgalarını oluşturmak için kullanılır.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4028" y="4311873"/>
            <a:ext cx="5905500" cy="2381250"/>
          </a:xfrm>
          <a:prstGeom prst="rect">
            <a:avLst/>
          </a:prstGeom>
        </p:spPr>
      </p:pic>
    </p:spTree>
    <p:extLst>
      <p:ext uri="{BB962C8B-B14F-4D97-AF65-F5344CB8AC3E}">
        <p14:creationId xmlns:p14="http://schemas.microsoft.com/office/powerpoint/2010/main" val="2690771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Avantajları</a:t>
            </a:r>
            <a:endParaRPr lang="tr-TR" dirty="0"/>
          </a:p>
        </p:txBody>
      </p:sp>
      <p:sp>
        <p:nvSpPr>
          <p:cNvPr id="3" name="İçerik Yer Tutucusu 2"/>
          <p:cNvSpPr>
            <a:spLocks noGrp="1"/>
          </p:cNvSpPr>
          <p:nvPr>
            <p:ph idx="1"/>
          </p:nvPr>
        </p:nvSpPr>
        <p:spPr/>
        <p:txBody>
          <a:bodyPr/>
          <a:lstStyle/>
          <a:p>
            <a:r>
              <a:rPr lang="tr-TR" dirty="0"/>
              <a:t>Farklı üreticilerin donanımları ile uyumlu çalışır.</a:t>
            </a:r>
          </a:p>
          <a:p>
            <a:r>
              <a:rPr lang="tr-TR" dirty="0"/>
              <a:t>Ağın genişletilmesi kolaydır.</a:t>
            </a:r>
          </a:p>
          <a:p>
            <a:r>
              <a:rPr lang="tr-TR" dirty="0"/>
              <a:t>Sorunların tespiti ve giderilmesi kolaydır.</a:t>
            </a:r>
          </a:p>
          <a:p>
            <a:r>
              <a:rPr lang="tr-TR" dirty="0"/>
              <a:t>Ağın yönetimi ve bakımı kolaydır.</a:t>
            </a:r>
          </a:p>
          <a:p>
            <a:r>
              <a:rPr lang="tr-TR" dirty="0"/>
              <a:t>Dallardan birinde oluşacak sorun diğerlerini etkilemez</a:t>
            </a:r>
            <a:r>
              <a:rPr lang="tr-TR" dirty="0" smtClean="0"/>
              <a:t>.		</a:t>
            </a:r>
            <a:endParaRPr lang="tr-TR" dirty="0"/>
          </a:p>
        </p:txBody>
      </p:sp>
    </p:spTree>
    <p:extLst>
      <p:ext uri="{BB962C8B-B14F-4D97-AF65-F5344CB8AC3E}">
        <p14:creationId xmlns:p14="http://schemas.microsoft.com/office/powerpoint/2010/main" val="1805305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Dezavantajları</a:t>
            </a:r>
            <a:endParaRPr lang="tr-TR" dirty="0"/>
          </a:p>
        </p:txBody>
      </p:sp>
      <p:sp>
        <p:nvSpPr>
          <p:cNvPr id="3" name="İçerik Yer Tutucusu 2"/>
          <p:cNvSpPr>
            <a:spLocks noGrp="1"/>
          </p:cNvSpPr>
          <p:nvPr>
            <p:ph idx="1"/>
          </p:nvPr>
        </p:nvSpPr>
        <p:spPr/>
        <p:txBody>
          <a:bodyPr/>
          <a:lstStyle/>
          <a:p>
            <a:r>
              <a:rPr lang="tr-TR" dirty="0"/>
              <a:t>Kablolama işlemi zordur.</a:t>
            </a:r>
          </a:p>
          <a:p>
            <a:r>
              <a:rPr lang="tr-TR" dirty="0"/>
              <a:t>Dallanma arttıkça ağın bakımı ve yönetimi zorlaşır.</a:t>
            </a:r>
          </a:p>
          <a:p>
            <a:r>
              <a:rPr lang="tr-TR" dirty="0"/>
              <a:t>Omurgada yaşanacak bir sorun tüm ağı etkiler.</a:t>
            </a:r>
          </a:p>
        </p:txBody>
      </p:sp>
    </p:spTree>
    <p:extLst>
      <p:ext uri="{BB962C8B-B14F-4D97-AF65-F5344CB8AC3E}">
        <p14:creationId xmlns:p14="http://schemas.microsoft.com/office/powerpoint/2010/main" val="2316357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Mantıksal Topoloji Nedir?</a:t>
            </a:r>
            <a:br>
              <a:rPr lang="tr-TR" dirty="0"/>
            </a:br>
            <a:endParaRPr lang="tr-TR" dirty="0"/>
          </a:p>
        </p:txBody>
      </p:sp>
      <p:sp>
        <p:nvSpPr>
          <p:cNvPr id="3" name="İçerik Yer Tutucusu 2"/>
          <p:cNvSpPr>
            <a:spLocks noGrp="1"/>
          </p:cNvSpPr>
          <p:nvPr>
            <p:ph idx="1"/>
          </p:nvPr>
        </p:nvSpPr>
        <p:spPr/>
        <p:txBody>
          <a:bodyPr/>
          <a:lstStyle/>
          <a:p>
            <a:r>
              <a:rPr lang="tr-TR" dirty="0" smtClean="0"/>
              <a:t>Ağ </a:t>
            </a:r>
            <a:r>
              <a:rPr lang="tr-TR" dirty="0"/>
              <a:t>üzerindeki cihazların haberleşme şekilleri ve kullandıkları iletişim protokolleri </a:t>
            </a:r>
            <a:r>
              <a:rPr lang="tr-TR" b="1" dirty="0"/>
              <a:t>mantıksal topoloji</a:t>
            </a:r>
            <a:r>
              <a:rPr lang="tr-TR" dirty="0"/>
              <a:t> ile açıklanır. </a:t>
            </a:r>
            <a:endParaRPr lang="tr-TR" dirty="0" smtClean="0"/>
          </a:p>
          <a:p>
            <a:r>
              <a:rPr lang="tr-TR" dirty="0" smtClean="0"/>
              <a:t>Mantıksal </a:t>
            </a:r>
            <a:r>
              <a:rPr lang="tr-TR" dirty="0"/>
              <a:t>ağ topolojileri </a:t>
            </a:r>
            <a:endParaRPr lang="tr-TR" dirty="0" smtClean="0"/>
          </a:p>
          <a:p>
            <a:pPr lvl="1"/>
            <a:r>
              <a:rPr lang="tr-TR" dirty="0"/>
              <a:t>Y</a:t>
            </a:r>
            <a:r>
              <a:rPr lang="tr-TR" dirty="0" smtClean="0"/>
              <a:t>ayın </a:t>
            </a:r>
            <a:r>
              <a:rPr lang="tr-TR" dirty="0"/>
              <a:t>T</a:t>
            </a:r>
            <a:r>
              <a:rPr lang="tr-TR" dirty="0" smtClean="0"/>
              <a:t>opolojisi (</a:t>
            </a:r>
            <a:r>
              <a:rPr lang="tr-TR" dirty="0"/>
              <a:t>Broadcast</a:t>
            </a:r>
            <a:r>
              <a:rPr lang="tr-TR" dirty="0" smtClean="0"/>
              <a:t>)</a:t>
            </a:r>
          </a:p>
          <a:p>
            <a:pPr lvl="1"/>
            <a:r>
              <a:rPr lang="tr-TR" dirty="0" smtClean="0"/>
              <a:t>Jetonlu </a:t>
            </a:r>
            <a:r>
              <a:rPr lang="tr-TR" dirty="0"/>
              <a:t>G</a:t>
            </a:r>
            <a:r>
              <a:rPr lang="tr-TR" dirty="0" smtClean="0"/>
              <a:t>eçiş </a:t>
            </a:r>
            <a:r>
              <a:rPr lang="tr-TR" dirty="0"/>
              <a:t>Topolojisi(</a:t>
            </a:r>
            <a:r>
              <a:rPr lang="tr-TR" dirty="0" err="1"/>
              <a:t>Token</a:t>
            </a:r>
            <a:r>
              <a:rPr lang="tr-TR" dirty="0"/>
              <a:t> </a:t>
            </a:r>
            <a:r>
              <a:rPr lang="tr-TR" dirty="0" err="1"/>
              <a:t>Passing</a:t>
            </a:r>
            <a:r>
              <a:rPr lang="tr-TR" dirty="0"/>
              <a:t> ) </a:t>
            </a:r>
            <a:r>
              <a:rPr lang="tr-TR" dirty="0"/>
              <a:t>olmak üzere 2 sınıfa ayrılır.</a:t>
            </a:r>
          </a:p>
          <a:p>
            <a:endParaRPr lang="tr-TR" dirty="0"/>
          </a:p>
        </p:txBody>
      </p:sp>
    </p:spTree>
    <p:extLst>
      <p:ext uri="{BB962C8B-B14F-4D97-AF65-F5344CB8AC3E}">
        <p14:creationId xmlns:p14="http://schemas.microsoft.com/office/powerpoint/2010/main" val="3576320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Yayın Topolojisi(Broadcast)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Bu </a:t>
            </a:r>
            <a:r>
              <a:rPr lang="tr-TR" dirty="0"/>
              <a:t>topolojide gönderici cihaz veriyi ağa bırakır, veri alıcıya ulaşıncaya kadar tüm ağı dolaşır. Ağa bağlı cihazların öncelik hakkı yoktur ve ağdaki tüm cihazlara veri iletimi gerçekleştirilir.</a:t>
            </a:r>
          </a:p>
          <a:p>
            <a:endParaRPr lang="tr-TR" dirty="0"/>
          </a:p>
        </p:txBody>
      </p:sp>
    </p:spTree>
    <p:extLst>
      <p:ext uri="{BB962C8B-B14F-4D97-AF65-F5344CB8AC3E}">
        <p14:creationId xmlns:p14="http://schemas.microsoft.com/office/powerpoint/2010/main" val="3110551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Jetonlu </a:t>
            </a:r>
            <a:r>
              <a:rPr lang="tr-TR" dirty="0"/>
              <a:t>Geçiş </a:t>
            </a:r>
            <a:r>
              <a:rPr lang="tr-TR" dirty="0" smtClean="0"/>
              <a:t>Topolojisi(</a:t>
            </a:r>
            <a:r>
              <a:rPr lang="tr-TR" dirty="0" err="1"/>
              <a:t>Token</a:t>
            </a:r>
            <a:r>
              <a:rPr lang="tr-TR" dirty="0"/>
              <a:t> </a:t>
            </a:r>
            <a:r>
              <a:rPr lang="tr-TR" dirty="0" err="1"/>
              <a:t>Passing</a:t>
            </a:r>
            <a:r>
              <a:rPr lang="tr-TR" dirty="0"/>
              <a:t> </a:t>
            </a:r>
            <a:r>
              <a:rPr lang="tr-TR" dirty="0" smtClean="0"/>
              <a:t>)</a:t>
            </a:r>
            <a:endParaRPr lang="tr-TR" dirty="0"/>
          </a:p>
        </p:txBody>
      </p:sp>
      <p:sp>
        <p:nvSpPr>
          <p:cNvPr id="3" name="İçerik Yer Tutucusu 2"/>
          <p:cNvSpPr>
            <a:spLocks noGrp="1"/>
          </p:cNvSpPr>
          <p:nvPr>
            <p:ph idx="1"/>
          </p:nvPr>
        </p:nvSpPr>
        <p:spPr/>
        <p:txBody>
          <a:bodyPr/>
          <a:lstStyle/>
          <a:p>
            <a:r>
              <a:rPr lang="tr-TR" dirty="0"/>
              <a:t>Halka topolojisinde olduğu gibi tüm ağı dolaşan bir </a:t>
            </a:r>
            <a:r>
              <a:rPr lang="tr-TR" b="1" dirty="0"/>
              <a:t>jeton</a:t>
            </a:r>
            <a:r>
              <a:rPr lang="tr-TR" dirty="0"/>
              <a:t> (</a:t>
            </a:r>
            <a:r>
              <a:rPr lang="tr-TR" i="1" dirty="0" err="1"/>
              <a:t>token</a:t>
            </a:r>
            <a:r>
              <a:rPr lang="tr-TR" dirty="0"/>
              <a:t>) veri iletimini gerçekleştirir. Jeton ağ üzerinde dolaşırken sırayla tüm cihazlarla iletişime geçer ve gönderilecek ya da alınacak veri olup olmadığını kontrol eder.</a:t>
            </a:r>
          </a:p>
        </p:txBody>
      </p:sp>
    </p:spTree>
    <p:extLst>
      <p:ext uri="{BB962C8B-B14F-4D97-AF65-F5344CB8AC3E}">
        <p14:creationId xmlns:p14="http://schemas.microsoft.com/office/powerpoint/2010/main" val="40836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Bilgisayar Ağı</a:t>
            </a:r>
            <a:endParaRPr lang="tr-TR" dirty="0"/>
          </a:p>
        </p:txBody>
      </p:sp>
      <p:sp>
        <p:nvSpPr>
          <p:cNvPr id="3" name="İçerik Yer Tutucusu 2"/>
          <p:cNvSpPr>
            <a:spLocks noGrp="1"/>
          </p:cNvSpPr>
          <p:nvPr>
            <p:ph idx="1"/>
          </p:nvPr>
        </p:nvSpPr>
        <p:spPr/>
        <p:txBody>
          <a:bodyPr/>
          <a:lstStyle/>
          <a:p>
            <a:r>
              <a:rPr lang="tr-TR" dirty="0"/>
              <a:t>Kaynakların Paylaşmak </a:t>
            </a:r>
          </a:p>
          <a:p>
            <a:r>
              <a:rPr lang="tr-TR" dirty="0" smtClean="0"/>
              <a:t>Bilgiyi </a:t>
            </a:r>
            <a:r>
              <a:rPr lang="tr-TR" dirty="0"/>
              <a:t>Paylaşmak </a:t>
            </a:r>
          </a:p>
          <a:p>
            <a:r>
              <a:rPr lang="tr-TR" dirty="0" smtClean="0"/>
              <a:t>Yazılımda </a:t>
            </a:r>
            <a:r>
              <a:rPr lang="tr-TR" dirty="0" smtClean="0"/>
              <a:t>Standartlaşma</a:t>
            </a:r>
          </a:p>
          <a:p>
            <a:r>
              <a:rPr lang="tr-TR" dirty="0" smtClean="0"/>
              <a:t>Haberleşme</a:t>
            </a:r>
          </a:p>
          <a:p>
            <a:r>
              <a:rPr lang="tr-TR" dirty="0" smtClean="0"/>
              <a:t>Merkezi yönetim</a:t>
            </a:r>
          </a:p>
          <a:p>
            <a:r>
              <a:rPr lang="tr-TR" dirty="0" smtClean="0"/>
              <a:t>Yüksek işlem hızı</a:t>
            </a:r>
          </a:p>
          <a:p>
            <a:endParaRPr lang="tr-TR" dirty="0" smtClean="0"/>
          </a:p>
        </p:txBody>
      </p:sp>
    </p:spTree>
    <p:extLst>
      <p:ext uri="{BB962C8B-B14F-4D97-AF65-F5344CB8AC3E}">
        <p14:creationId xmlns:p14="http://schemas.microsoft.com/office/powerpoint/2010/main" val="421869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Bilgisayar Ağları</a:t>
            </a:r>
          </a:p>
        </p:txBody>
      </p:sp>
      <p:sp>
        <p:nvSpPr>
          <p:cNvPr id="3" name="İçerik Yer Tutucusu 2"/>
          <p:cNvSpPr>
            <a:spLocks noGrp="1"/>
          </p:cNvSpPr>
          <p:nvPr>
            <p:ph idx="1"/>
          </p:nvPr>
        </p:nvSpPr>
        <p:spPr/>
        <p:txBody>
          <a:bodyPr>
            <a:normAutofit fontScale="85000" lnSpcReduction="20000"/>
          </a:bodyPr>
          <a:lstStyle/>
          <a:p>
            <a:r>
              <a:rPr lang="tr-TR" dirty="0"/>
              <a:t>Bilgisayar ağları bilgi erişiminden doğan ihtiyaçtan dolayı herhangi bir yöntemle birbirine bağlı olarak bilgi erişimi sağlayan yapıdır. Bilgisayar ağları genellikle iletim hatları ve anahtarlama cihazları ( ör. Yönlendiriciler, Yönlendirici Anahtarlama cihazları, anahtarlama cihazları vb.) içerir. Bilgisayar ağları birkaç bilgisayar, yazıcı vb. cihazlardan oluşan bir yerel alan ağı(LAN) kadar küçük olabileceği gibi geniş bir coğrafi alana (internet) dağılmış pek çok bilgisayardan oluşabilir.</a:t>
            </a:r>
          </a:p>
          <a:p>
            <a:r>
              <a:rPr lang="tr-TR" dirty="0"/>
              <a:t>Bir Bilgisayar ağında bulunan cihazların birbiriyle iletişime geçmesi ağın büyüklüğü ve yapısına göre basit veya karmaşık olabilir. Örneğin aynı göbeğe(</a:t>
            </a:r>
            <a:r>
              <a:rPr lang="tr-TR" dirty="0" err="1"/>
              <a:t>Hub</a:t>
            </a:r>
            <a:r>
              <a:rPr lang="tr-TR" dirty="0"/>
              <a:t>) bağlı iki bilgisayar bilgiye erişimde sadece o göbeği kullanır bunlar arasındaki yapı basit bir ağdır. Ağda birden çok bir birine uzak yerde bulunan cihazların bir ağ yapısı oluşturması için anahtarlama, yönlendirici, gerekirse güvenlik duvarı gibi cihazların barındırması durumu olabilir bu durumda ağ daha karmaşık bir yapı olmaktadır. Bu yapının yönetimi ve bakımı maliyetli ve zaman alıcı bir hale dönüşmektedir.</a:t>
            </a:r>
          </a:p>
          <a:p>
            <a:r>
              <a:rPr lang="tr-TR" dirty="0"/>
              <a:t>Bilgisayar ağlarının yapılandırılması karmaşık, pahalı ve zaman alıcıdır. Yeni ağ cihazlarının bir ağa dâhil olma durumunda bilgisayar ağı içinde çalışacak ve ağ üzerinde iletişim kuracak yapılandırma yapılmalıdır. Örneğin ağa bağlanan bir anahtarlama cihazı ip, iletim yapacak portlar, </a:t>
            </a:r>
            <a:r>
              <a:rPr lang="tr-TR" dirty="0" err="1"/>
              <a:t>vlan</a:t>
            </a:r>
            <a:r>
              <a:rPr lang="tr-TR" dirty="0"/>
              <a:t> gibi yapılandırmalar yapılmalıdır.</a:t>
            </a:r>
          </a:p>
          <a:p>
            <a:endParaRPr lang="tr-TR" dirty="0"/>
          </a:p>
        </p:txBody>
      </p:sp>
    </p:spTree>
    <p:extLst>
      <p:ext uri="{BB962C8B-B14F-4D97-AF65-F5344CB8AC3E}">
        <p14:creationId xmlns:p14="http://schemas.microsoft.com/office/powerpoint/2010/main" val="181239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Ağ Türleri</a:t>
            </a:r>
            <a:endParaRPr lang="tr-TR" dirty="0"/>
          </a:p>
        </p:txBody>
      </p:sp>
      <p:sp>
        <p:nvSpPr>
          <p:cNvPr id="3" name="İçerik Yer Tutucusu 2"/>
          <p:cNvSpPr>
            <a:spLocks noGrp="1"/>
          </p:cNvSpPr>
          <p:nvPr>
            <p:ph idx="1"/>
          </p:nvPr>
        </p:nvSpPr>
        <p:spPr/>
        <p:txBody>
          <a:bodyPr/>
          <a:lstStyle/>
          <a:p>
            <a:r>
              <a:rPr lang="tr-TR" dirty="0" smtClean="0"/>
              <a:t>WAN(</a:t>
            </a:r>
            <a:r>
              <a:rPr lang="tr-TR" dirty="0" err="1" smtClean="0"/>
              <a:t>Wide</a:t>
            </a:r>
            <a:r>
              <a:rPr lang="tr-TR" dirty="0" smtClean="0"/>
              <a:t> </a:t>
            </a:r>
            <a:r>
              <a:rPr lang="tr-TR" dirty="0" err="1" smtClean="0"/>
              <a:t>Area</a:t>
            </a:r>
            <a:r>
              <a:rPr lang="tr-TR" dirty="0" smtClean="0"/>
              <a:t> Network)</a:t>
            </a:r>
          </a:p>
          <a:p>
            <a:r>
              <a:rPr lang="tr-TR" dirty="0" smtClean="0"/>
              <a:t>MAN(</a:t>
            </a:r>
            <a:r>
              <a:rPr lang="tr-TR" dirty="0" err="1" smtClean="0"/>
              <a:t>Metropolitan</a:t>
            </a:r>
            <a:r>
              <a:rPr lang="tr-TR" dirty="0" smtClean="0"/>
              <a:t> </a:t>
            </a:r>
            <a:r>
              <a:rPr lang="tr-TR" dirty="0" err="1" smtClean="0"/>
              <a:t>Area</a:t>
            </a:r>
            <a:r>
              <a:rPr lang="tr-TR" dirty="0" smtClean="0"/>
              <a:t> Network)</a:t>
            </a:r>
          </a:p>
          <a:p>
            <a:r>
              <a:rPr lang="tr-TR" dirty="0" smtClean="0"/>
              <a:t>LAN(</a:t>
            </a:r>
            <a:r>
              <a:rPr lang="tr-TR" dirty="0" err="1" smtClean="0"/>
              <a:t>Local</a:t>
            </a:r>
            <a:r>
              <a:rPr lang="tr-TR" dirty="0" smtClean="0"/>
              <a:t> </a:t>
            </a:r>
            <a:r>
              <a:rPr lang="tr-TR" dirty="0" err="1" smtClean="0"/>
              <a:t>Area</a:t>
            </a:r>
            <a:r>
              <a:rPr lang="tr-TR" dirty="0" smtClean="0"/>
              <a:t> Network)</a:t>
            </a:r>
            <a:endParaRPr lang="tr-TR" dirty="0"/>
          </a:p>
        </p:txBody>
      </p:sp>
    </p:spTree>
    <p:extLst>
      <p:ext uri="{BB962C8B-B14F-4D97-AF65-F5344CB8AC3E}">
        <p14:creationId xmlns:p14="http://schemas.microsoft.com/office/powerpoint/2010/main" val="414890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Ağ Topolojileri</a:t>
            </a:r>
            <a:endParaRPr lang="tr-TR" dirty="0"/>
          </a:p>
        </p:txBody>
      </p:sp>
      <p:sp>
        <p:nvSpPr>
          <p:cNvPr id="3" name="İçerik Yer Tutucusu 2"/>
          <p:cNvSpPr>
            <a:spLocks noGrp="1"/>
          </p:cNvSpPr>
          <p:nvPr>
            <p:ph idx="1"/>
          </p:nvPr>
        </p:nvSpPr>
        <p:spPr/>
        <p:txBody>
          <a:bodyPr/>
          <a:lstStyle/>
          <a:p>
            <a:r>
              <a:rPr lang="tr-TR" i="1" dirty="0"/>
              <a:t>B</a:t>
            </a:r>
            <a:r>
              <a:rPr lang="tr-TR" i="1" dirty="0" smtClean="0"/>
              <a:t>ir </a:t>
            </a:r>
            <a:r>
              <a:rPr lang="tr-TR" i="1" dirty="0"/>
              <a:t>ağı oluşturan cihazların fiziksel ve mantıksal </a:t>
            </a:r>
            <a:r>
              <a:rPr lang="tr-TR" i="1" dirty="0" smtClean="0"/>
              <a:t>yerleşimidir</a:t>
            </a:r>
            <a:endParaRPr lang="tr-TR" dirty="0"/>
          </a:p>
          <a:p>
            <a:r>
              <a:rPr lang="tr-TR" dirty="0" smtClean="0"/>
              <a:t> </a:t>
            </a:r>
            <a:r>
              <a:rPr lang="tr-TR" dirty="0"/>
              <a:t>Ağ topolojileri fiziksel topoloji ve mantıksal topoloji olmak üzere 2 sınıfa ayrılır.</a:t>
            </a:r>
          </a:p>
        </p:txBody>
      </p:sp>
    </p:spTree>
    <p:extLst>
      <p:ext uri="{BB962C8B-B14F-4D97-AF65-F5344CB8AC3E}">
        <p14:creationId xmlns:p14="http://schemas.microsoft.com/office/powerpoint/2010/main" val="1086680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Topoloji</a:t>
            </a:r>
            <a:endParaRPr lang="tr-TR" dirty="0"/>
          </a:p>
        </p:txBody>
      </p:sp>
      <p:sp>
        <p:nvSpPr>
          <p:cNvPr id="3" name="İçerik Yer Tutucusu 2"/>
          <p:cNvSpPr>
            <a:spLocks noGrp="1"/>
          </p:cNvSpPr>
          <p:nvPr>
            <p:ph idx="1"/>
          </p:nvPr>
        </p:nvSpPr>
        <p:spPr/>
        <p:txBody>
          <a:bodyPr/>
          <a:lstStyle/>
          <a:p>
            <a:r>
              <a:rPr lang="tr-TR" dirty="0"/>
              <a:t>Ağ cihazlarının bağlantı şekilleri, kullanılan kablolar ve kabloların yerleşim düzeni, cihazların ağ üzerindeki yerleşimleri </a:t>
            </a:r>
            <a:r>
              <a:rPr lang="tr-TR" b="1" dirty="0"/>
              <a:t>fiziksel topoloji</a:t>
            </a:r>
            <a:r>
              <a:rPr lang="tr-TR" dirty="0"/>
              <a:t> olarak tanımlanır</a:t>
            </a:r>
            <a:r>
              <a:rPr lang="tr-TR" dirty="0" smtClean="0"/>
              <a:t>.</a:t>
            </a:r>
          </a:p>
          <a:p>
            <a:r>
              <a:rPr lang="tr-TR" dirty="0" smtClean="0"/>
              <a:t> </a:t>
            </a:r>
            <a:r>
              <a:rPr lang="tr-TR" dirty="0"/>
              <a:t>Fiziksel topoloji türleri </a:t>
            </a:r>
            <a:endParaRPr lang="tr-TR" dirty="0" smtClean="0"/>
          </a:p>
          <a:p>
            <a:pPr lvl="1"/>
            <a:r>
              <a:rPr lang="tr-TR" dirty="0" smtClean="0"/>
              <a:t>Yol(</a:t>
            </a:r>
            <a:r>
              <a:rPr lang="tr-TR" dirty="0" err="1" smtClean="0"/>
              <a:t>Bus</a:t>
            </a:r>
            <a:r>
              <a:rPr lang="tr-TR" dirty="0" smtClean="0"/>
              <a:t>),</a:t>
            </a:r>
          </a:p>
          <a:p>
            <a:pPr lvl="1"/>
            <a:r>
              <a:rPr lang="tr-TR" dirty="0" smtClean="0"/>
              <a:t>Halka(Ring), </a:t>
            </a:r>
          </a:p>
          <a:p>
            <a:pPr lvl="1"/>
            <a:r>
              <a:rPr lang="tr-TR" dirty="0" smtClean="0"/>
              <a:t>Yıldız(Star), </a:t>
            </a:r>
          </a:p>
          <a:p>
            <a:pPr lvl="1"/>
            <a:r>
              <a:rPr lang="tr-TR" dirty="0" smtClean="0"/>
              <a:t>Genişletilmiş Yıldız(</a:t>
            </a:r>
            <a:r>
              <a:rPr lang="tr-TR" dirty="0" err="1" smtClean="0"/>
              <a:t>Extended</a:t>
            </a:r>
            <a:r>
              <a:rPr lang="tr-TR" dirty="0" smtClean="0"/>
              <a:t> Star), </a:t>
            </a:r>
          </a:p>
          <a:p>
            <a:pPr lvl="1"/>
            <a:r>
              <a:rPr lang="tr-TR" dirty="0" smtClean="0"/>
              <a:t>Karmaşık veya Örgü(Mesh)</a:t>
            </a:r>
          </a:p>
          <a:p>
            <a:pPr lvl="1"/>
            <a:r>
              <a:rPr lang="tr-TR" dirty="0" smtClean="0"/>
              <a:t>Ağaç(</a:t>
            </a:r>
            <a:r>
              <a:rPr lang="tr-TR" dirty="0" err="1" smtClean="0"/>
              <a:t>Tree</a:t>
            </a:r>
            <a:r>
              <a:rPr lang="tr-TR" dirty="0" smtClean="0"/>
              <a:t>) </a:t>
            </a:r>
            <a:r>
              <a:rPr lang="tr-TR" dirty="0"/>
              <a:t>topolojisidir</a:t>
            </a:r>
          </a:p>
        </p:txBody>
      </p:sp>
    </p:spTree>
    <p:extLst>
      <p:ext uri="{BB962C8B-B14F-4D97-AF65-F5344CB8AC3E}">
        <p14:creationId xmlns:p14="http://schemas.microsoft.com/office/powerpoint/2010/main" val="2866519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Yol</a:t>
            </a:r>
            <a:r>
              <a:rPr lang="tr-TR" dirty="0"/>
              <a:t> Topolojisi (</a:t>
            </a:r>
            <a:r>
              <a:rPr lang="tr-TR" dirty="0" err="1"/>
              <a:t>Bus</a:t>
            </a:r>
            <a:r>
              <a:rPr lang="tr-TR" dirty="0"/>
              <a:t>)</a:t>
            </a:r>
            <a:br>
              <a:rPr lang="tr-TR" dirty="0"/>
            </a:br>
            <a:endParaRPr lang="tr-TR" dirty="0"/>
          </a:p>
        </p:txBody>
      </p:sp>
      <p:sp>
        <p:nvSpPr>
          <p:cNvPr id="3" name="İçerik Yer Tutucusu 2"/>
          <p:cNvSpPr>
            <a:spLocks noGrp="1"/>
          </p:cNvSpPr>
          <p:nvPr>
            <p:ph idx="1"/>
          </p:nvPr>
        </p:nvSpPr>
        <p:spPr/>
        <p:txBody>
          <a:bodyPr/>
          <a:lstStyle/>
          <a:p>
            <a:r>
              <a:rPr lang="tr-TR" b="1" dirty="0" smtClean="0"/>
              <a:t>Yol topolojisinde</a:t>
            </a:r>
            <a:r>
              <a:rPr lang="tr-TR" dirty="0"/>
              <a:t> iletişim omurga (</a:t>
            </a:r>
            <a:r>
              <a:rPr lang="tr-TR" i="1" dirty="0" err="1"/>
              <a:t>backbone</a:t>
            </a:r>
            <a:r>
              <a:rPr lang="tr-TR" dirty="0"/>
              <a:t>) denilen tek bir hat üzerinden gerçekleştirilir. Ağda gönderilen veri hedefe ulaşıncaya kadar veya sonlandırıcıya gelinceye kadar hat üzerinde bulunan tüm cihazlara uğrar. Bu sebeple ağ performansı oldukça düşük bir topolojidir.</a:t>
            </a:r>
          </a:p>
          <a:p>
            <a:r>
              <a:rPr lang="tr-TR" dirty="0"/>
              <a:t>Ağ üzerindeki bir cihaz veri göndermeden önce hattın başka bir cihaz tarafından kullanılıp kullanılmadığını kontrol eder. Ağ kullanımdaysa hattın boşalmasını bekler.</a:t>
            </a:r>
          </a:p>
          <a:p>
            <a:r>
              <a:rPr lang="tr-TR" dirty="0" err="1" smtClean="0"/>
              <a:t>Bus</a:t>
            </a:r>
            <a:r>
              <a:rPr lang="tr-TR" dirty="0" smtClean="0"/>
              <a:t> topolojisinde genellikle </a:t>
            </a:r>
            <a:r>
              <a:rPr lang="tr-TR" dirty="0" err="1" smtClean="0"/>
              <a:t>koaksiyel</a:t>
            </a:r>
            <a:r>
              <a:rPr lang="tr-TR" dirty="0" smtClean="0"/>
              <a:t> kablo kullanılır. İnce </a:t>
            </a:r>
            <a:r>
              <a:rPr lang="tr-TR" dirty="0" err="1" smtClean="0"/>
              <a:t>koaksiyel</a:t>
            </a:r>
            <a:r>
              <a:rPr lang="tr-TR" dirty="0" smtClean="0"/>
              <a:t> kablo kullanıldığında hattın uzunluğu 185 metre, kalın </a:t>
            </a:r>
            <a:r>
              <a:rPr lang="tr-TR" dirty="0" err="1" smtClean="0"/>
              <a:t>koaksiyel</a:t>
            </a:r>
            <a:r>
              <a:rPr lang="tr-TR" dirty="0" smtClean="0"/>
              <a:t> kablo kullanıldığında en fazla 500 metredir. Ağa maksimum 30 cihaz bağlanabilir.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5187322"/>
            <a:ext cx="5905500" cy="1905000"/>
          </a:xfrm>
          <a:prstGeom prst="rect">
            <a:avLst/>
          </a:prstGeom>
        </p:spPr>
      </p:pic>
    </p:spTree>
    <p:extLst>
      <p:ext uri="{BB962C8B-B14F-4D97-AF65-F5344CB8AC3E}">
        <p14:creationId xmlns:p14="http://schemas.microsoft.com/office/powerpoint/2010/main" val="1948411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Avantajları</a:t>
            </a:r>
            <a:endParaRPr lang="tr-TR" dirty="0"/>
          </a:p>
        </p:txBody>
      </p:sp>
      <p:sp>
        <p:nvSpPr>
          <p:cNvPr id="3" name="İçerik Yer Tutucusu 2"/>
          <p:cNvSpPr>
            <a:spLocks noGrp="1"/>
          </p:cNvSpPr>
          <p:nvPr>
            <p:ph idx="1"/>
          </p:nvPr>
        </p:nvSpPr>
        <p:spPr/>
        <p:txBody>
          <a:bodyPr/>
          <a:lstStyle/>
          <a:p>
            <a:r>
              <a:rPr lang="tr-TR" dirty="0"/>
              <a:t>Ağın kurumu kolaydır.</a:t>
            </a:r>
          </a:p>
          <a:p>
            <a:r>
              <a:rPr lang="tr-TR" dirty="0"/>
              <a:t>Ağa yeni cihaz eklenmesi kolaydır.</a:t>
            </a:r>
          </a:p>
          <a:p>
            <a:r>
              <a:rPr lang="tr-TR" dirty="0"/>
              <a:t>Ekonomiktir.</a:t>
            </a:r>
          </a:p>
          <a:p>
            <a:r>
              <a:rPr lang="tr-TR" dirty="0"/>
              <a:t>Daha az kablo kullanılır.</a:t>
            </a:r>
          </a:p>
          <a:p>
            <a:r>
              <a:rPr lang="tr-TR" dirty="0"/>
              <a:t>Switch/</a:t>
            </a:r>
            <a:r>
              <a:rPr lang="tr-TR" dirty="0" err="1"/>
              <a:t>hub</a:t>
            </a:r>
            <a:r>
              <a:rPr lang="tr-TR" dirty="0"/>
              <a:t> gerektirmez.</a:t>
            </a:r>
          </a:p>
          <a:p>
            <a:pPr marL="0" indent="0">
              <a:buNone/>
            </a:pPr>
            <a:endParaRPr lang="tr-TR" dirty="0"/>
          </a:p>
        </p:txBody>
      </p:sp>
    </p:spTree>
    <p:extLst>
      <p:ext uri="{BB962C8B-B14F-4D97-AF65-F5344CB8AC3E}">
        <p14:creationId xmlns:p14="http://schemas.microsoft.com/office/powerpoint/2010/main" val="1880056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TotalTime>
  <Words>783</Words>
  <Application>Microsoft Office PowerPoint</Application>
  <PresentationFormat>Geniş ekran</PresentationFormat>
  <Paragraphs>106</Paragraphs>
  <Slides>26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Century Gothic</vt:lpstr>
      <vt:lpstr>Wingdings 3</vt:lpstr>
      <vt:lpstr>Duman</vt:lpstr>
      <vt:lpstr>Ağ Temelleri</vt:lpstr>
      <vt:lpstr>Bilgisayar Ağları</vt:lpstr>
      <vt:lpstr>Neden Bilgisayar Ağı</vt:lpstr>
      <vt:lpstr>Bilgisayar Ağları</vt:lpstr>
      <vt:lpstr>Ağ Türleri</vt:lpstr>
      <vt:lpstr>Ağ Topolojileri</vt:lpstr>
      <vt:lpstr>Fiziksel Topoloji</vt:lpstr>
      <vt:lpstr>Yol Topolojisi (Bus) </vt:lpstr>
      <vt:lpstr>Avantajları</vt:lpstr>
      <vt:lpstr>Dezavantajları</vt:lpstr>
      <vt:lpstr>Halka Topolojisi (Ring)</vt:lpstr>
      <vt:lpstr>Avantajları</vt:lpstr>
      <vt:lpstr>Dezavantajları</vt:lpstr>
      <vt:lpstr>Yıldız Topolojisi (Star) </vt:lpstr>
      <vt:lpstr>Avantajları</vt:lpstr>
      <vt:lpstr>Dezavantajları</vt:lpstr>
      <vt:lpstr>Genişletilmiş Yıldız Topolojisi (Extended Star)</vt:lpstr>
      <vt:lpstr>Örgü Topoloji (Mesh)</vt:lpstr>
      <vt:lpstr>Avantajları</vt:lpstr>
      <vt:lpstr>Dezavantajları</vt:lpstr>
      <vt:lpstr>Ağaç topolojisi(Tree)</vt:lpstr>
      <vt:lpstr>Avantajları</vt:lpstr>
      <vt:lpstr>Dezavantajları</vt:lpstr>
      <vt:lpstr>Mantıksal Topoloji Nedir? </vt:lpstr>
      <vt:lpstr>Yayın Topolojisi(Broadcast)  </vt:lpstr>
      <vt:lpstr>Jetonlu Geçiş Topolojisi(Token Passing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 Temelleri</dc:title>
  <dc:creator>Mimar</dc:creator>
  <cp:lastModifiedBy>Mimar</cp:lastModifiedBy>
  <cp:revision>15</cp:revision>
  <dcterms:created xsi:type="dcterms:W3CDTF">2017-02-19T13:44:02Z</dcterms:created>
  <dcterms:modified xsi:type="dcterms:W3CDTF">2017-02-20T05:45:22Z</dcterms:modified>
</cp:coreProperties>
</file>