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0E7A-FB6E-4556-A7F3-1989D2D525B5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C584-FCA1-448B-8241-B4F84311F2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54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0E7A-FB6E-4556-A7F3-1989D2D525B5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C584-FCA1-448B-8241-B4F84311F2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553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0E7A-FB6E-4556-A7F3-1989D2D525B5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C584-FCA1-448B-8241-B4F84311F2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1568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0E7A-FB6E-4556-A7F3-1989D2D525B5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C584-FCA1-448B-8241-B4F84311F2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7964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0E7A-FB6E-4556-A7F3-1989D2D525B5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C584-FCA1-448B-8241-B4F84311F2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695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0E7A-FB6E-4556-A7F3-1989D2D525B5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C584-FCA1-448B-8241-B4F84311F2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8288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0E7A-FB6E-4556-A7F3-1989D2D525B5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C584-FCA1-448B-8241-B4F84311F2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3116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0E7A-FB6E-4556-A7F3-1989D2D525B5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C584-FCA1-448B-8241-B4F84311F2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2995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0E7A-FB6E-4556-A7F3-1989D2D525B5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C584-FCA1-448B-8241-B4F84311F2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764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0E7A-FB6E-4556-A7F3-1989D2D525B5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C584-FCA1-448B-8241-B4F84311F2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2246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0E7A-FB6E-4556-A7F3-1989D2D525B5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C584-FCA1-448B-8241-B4F84311F2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7241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0E7A-FB6E-4556-A7F3-1989D2D525B5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7C584-FCA1-448B-8241-B4F84311F2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8593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4718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Yazılım Gerçekleştirim Ortamı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002060"/>
                </a:solidFill>
              </a:rPr>
              <a:t>Yazılım geliştirme ortamı, tasarım sonunda üretilen fiziksel modelin, bilgisayar ortamında çalıştırılabilmesi için gerekli olan:</a:t>
            </a:r>
          </a:p>
          <a:p>
            <a:pPr lvl="1"/>
            <a:r>
              <a:rPr lang="tr-TR" sz="2800" dirty="0" smtClean="0">
                <a:solidFill>
                  <a:srgbClr val="002060"/>
                </a:solidFill>
              </a:rPr>
              <a:t>CASE araçları</a:t>
            </a:r>
          </a:p>
          <a:p>
            <a:pPr lvl="1"/>
            <a:r>
              <a:rPr lang="tr-TR" sz="2800" dirty="0" smtClean="0">
                <a:solidFill>
                  <a:srgbClr val="002060"/>
                </a:solidFill>
              </a:rPr>
              <a:t>Veri tabanı yönetim sistemi </a:t>
            </a:r>
          </a:p>
          <a:p>
            <a:pPr lvl="1"/>
            <a:r>
              <a:rPr lang="tr-TR" sz="2800" dirty="0" smtClean="0">
                <a:solidFill>
                  <a:srgbClr val="002060"/>
                </a:solidFill>
              </a:rPr>
              <a:t>Programlama Dili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8924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Kodlama Stili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 smtClean="0">
                <a:solidFill>
                  <a:srgbClr val="002060"/>
                </a:solidFill>
              </a:rPr>
              <a:t>Etkin kod yazılım stili için kullanılan yöntemler:</a:t>
            </a:r>
          </a:p>
          <a:p>
            <a:pPr lvl="1"/>
            <a:r>
              <a:rPr lang="tr-TR" sz="3200" dirty="0" smtClean="0">
                <a:solidFill>
                  <a:srgbClr val="002060"/>
                </a:solidFill>
              </a:rPr>
              <a:t>Açıklama Satırları</a:t>
            </a:r>
          </a:p>
          <a:p>
            <a:pPr lvl="1"/>
            <a:r>
              <a:rPr lang="tr-TR" sz="3200" dirty="0" smtClean="0">
                <a:solidFill>
                  <a:srgbClr val="002060"/>
                </a:solidFill>
              </a:rPr>
              <a:t>Kod Yazım Düzeni</a:t>
            </a:r>
          </a:p>
          <a:p>
            <a:pPr lvl="1"/>
            <a:r>
              <a:rPr lang="tr-TR" sz="3200" dirty="0" smtClean="0">
                <a:solidFill>
                  <a:srgbClr val="002060"/>
                </a:solidFill>
              </a:rPr>
              <a:t>Anlamlı İsimlendirme</a:t>
            </a:r>
          </a:p>
          <a:p>
            <a:pPr lvl="1"/>
            <a:r>
              <a:rPr lang="tr-TR" sz="3200" dirty="0" smtClean="0">
                <a:solidFill>
                  <a:srgbClr val="002060"/>
                </a:solidFill>
              </a:rPr>
              <a:t>Yapısal Programlama Yapıları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2981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Açıklama Satırı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>
                <a:solidFill>
                  <a:srgbClr val="002060"/>
                </a:solidFill>
              </a:rPr>
              <a:t>Bir program parçasını anlaşılabilir kılan en önemli unsurlardan biri bu program kesiminde içerilen açıklama satırlarıdır. Her bir program modülü içerisine </a:t>
            </a:r>
          </a:p>
          <a:p>
            <a:pPr lvl="1"/>
            <a:r>
              <a:rPr lang="tr-TR" b="1" dirty="0">
                <a:solidFill>
                  <a:srgbClr val="002060"/>
                </a:solidFill>
              </a:rPr>
              <a:t>Modül başlangıç açıklamaları </a:t>
            </a:r>
          </a:p>
          <a:p>
            <a:pPr lvl="1"/>
            <a:r>
              <a:rPr lang="tr-TR" b="1" dirty="0">
                <a:solidFill>
                  <a:srgbClr val="002060"/>
                </a:solidFill>
              </a:rPr>
              <a:t>Modül Kod Açıklamaları </a:t>
            </a:r>
          </a:p>
          <a:p>
            <a:pPr lvl="1"/>
            <a:r>
              <a:rPr lang="tr-TR" b="1" dirty="0">
                <a:solidFill>
                  <a:srgbClr val="002060"/>
                </a:solidFill>
              </a:rPr>
              <a:t>Boşluk satırları  eklenmelidir. </a:t>
            </a:r>
          </a:p>
          <a:p>
            <a:r>
              <a:rPr lang="tr-TR" sz="2400" b="1" dirty="0" smtClean="0">
                <a:solidFill>
                  <a:srgbClr val="002060"/>
                </a:solidFill>
              </a:rPr>
              <a:t>Her bir modülün temel işlevleri, yazan kişi </a:t>
            </a:r>
            <a:r>
              <a:rPr lang="tr-TR" sz="2400" b="1" dirty="0" err="1" smtClean="0">
                <a:solidFill>
                  <a:srgbClr val="002060"/>
                </a:solidFill>
              </a:rPr>
              <a:t>vb</a:t>
            </a:r>
            <a:r>
              <a:rPr lang="tr-TR" sz="2400" b="1" dirty="0" smtClean="0">
                <a:solidFill>
                  <a:srgbClr val="002060"/>
                </a:solidFill>
              </a:rPr>
              <a:t> bilgiler ilgili modülün en başına modül başlangıç açıklama satırları olarak eklenmelidir.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8605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Kod Yazım düzeni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2060"/>
                </a:solidFill>
              </a:rPr>
              <a:t>Programın </a:t>
            </a:r>
            <a:r>
              <a:rPr lang="tr-TR" b="1" dirty="0" smtClean="0">
                <a:solidFill>
                  <a:srgbClr val="002060"/>
                </a:solidFill>
              </a:rPr>
              <a:t>okunabilirliğini artırmak </a:t>
            </a:r>
            <a:r>
              <a:rPr lang="tr-TR" dirty="0" smtClean="0">
                <a:solidFill>
                  <a:srgbClr val="002060"/>
                </a:solidFill>
              </a:rPr>
              <a:t>ve </a:t>
            </a:r>
            <a:r>
              <a:rPr lang="tr-TR" dirty="0" err="1" smtClean="0">
                <a:solidFill>
                  <a:srgbClr val="002060"/>
                </a:solidFill>
              </a:rPr>
              <a:t>anlaşılabilirliğini</a:t>
            </a:r>
            <a:r>
              <a:rPr lang="tr-TR" dirty="0" smtClean="0">
                <a:solidFill>
                  <a:srgbClr val="002060"/>
                </a:solidFill>
              </a:rPr>
              <a:t> kolaylaştırmak amacıyla açıklama satırlarının kullanımının yanı sıra, belirli bir kod yazım düzeninin de kullanılması gerekmektedir.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7445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Anlamlı isimlendirme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2060"/>
                </a:solidFill>
              </a:rPr>
              <a:t>Kodların okunabilirliğini ve </a:t>
            </a:r>
            <a:r>
              <a:rPr lang="tr-TR" dirty="0" err="1" smtClean="0">
                <a:solidFill>
                  <a:srgbClr val="002060"/>
                </a:solidFill>
              </a:rPr>
              <a:t>anlaşılabilirliğini</a:t>
            </a:r>
            <a:r>
              <a:rPr lang="tr-TR" dirty="0" smtClean="0">
                <a:solidFill>
                  <a:srgbClr val="002060"/>
                </a:solidFill>
              </a:rPr>
              <a:t> sağlayan önemli unsurlardan biri de kullanılan ve kullanıcı tarafından belirlenen belirteçlerin (</a:t>
            </a:r>
            <a:r>
              <a:rPr lang="tr-TR" b="1" dirty="0" smtClean="0">
                <a:solidFill>
                  <a:srgbClr val="002060"/>
                </a:solidFill>
              </a:rPr>
              <a:t>Değişken adları, kütük adları, Veri tabanı tablo adları, işlev adları, yordam adları </a:t>
            </a:r>
            <a:r>
              <a:rPr lang="tr-TR" b="1" dirty="0" err="1" smtClean="0">
                <a:solidFill>
                  <a:srgbClr val="002060"/>
                </a:solidFill>
              </a:rPr>
              <a:t>vb</a:t>
            </a:r>
            <a:r>
              <a:rPr lang="tr-TR" b="1" dirty="0" smtClean="0">
                <a:solidFill>
                  <a:srgbClr val="002060"/>
                </a:solidFill>
              </a:rPr>
              <a:t>) anlamlı olarak isimlendirilmesidir</a:t>
            </a:r>
            <a:r>
              <a:rPr lang="tr-TR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r>
              <a:rPr lang="tr-TR" dirty="0" smtClean="0">
                <a:solidFill>
                  <a:srgbClr val="002060"/>
                </a:solidFill>
              </a:rPr>
              <a:t>İsimlendirme yöntemi uygulamayı geliştirenler tarafından çözümleme-tasarım aşamalarında belirlenmeli ve gerçekleştirim aşamasında uygulanmalıdır.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5204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Bakım Ve Onarım Türleri</a:t>
            </a:r>
            <a:br>
              <a:rPr lang="tr-TR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tr-TR" dirty="0" smtClean="0"/>
              <a:t>Donanım Bakımı</a:t>
            </a:r>
          </a:p>
          <a:p>
            <a:pPr marL="285750" indent="-285750"/>
            <a:r>
              <a:rPr lang="tr-TR" dirty="0" smtClean="0"/>
              <a:t>Planlı Bakım </a:t>
            </a:r>
          </a:p>
          <a:p>
            <a:pPr marL="285750" indent="-285750"/>
            <a:r>
              <a:rPr lang="tr-TR" dirty="0" smtClean="0"/>
              <a:t>Onarım</a:t>
            </a:r>
          </a:p>
          <a:p>
            <a:pPr marL="285750" indent="-285750"/>
            <a:r>
              <a:rPr lang="tr-TR" dirty="0" smtClean="0"/>
              <a:t>İyileştirici Bakım </a:t>
            </a:r>
          </a:p>
          <a:p>
            <a:pPr marL="285750" indent="-285750"/>
            <a:r>
              <a:rPr lang="tr-TR" dirty="0" smtClean="0"/>
              <a:t>Yazılım Bakımı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90560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Donanım Bakımı</a:t>
            </a:r>
            <a:br>
              <a:rPr lang="tr-TR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Kullanıcıya Teslim Edilen Donanım Öğelerini Hem Çalışır Durumda Tutulması İçin Alınması Gereken Önlemleri Hem de Arıza Durumunda Uygulanacak Onarım Yöntemlerini İçerir.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23207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Planlı Bakım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Her Donanım Öğesinin Planlı Ve Düzenli Bir Şekilde Bakımdan Geçirilmesi Gereklidir.</a:t>
            </a:r>
          </a:p>
          <a:p>
            <a:r>
              <a:rPr lang="tr-TR" dirty="0"/>
              <a:t>Bu Bakım Sistemi Tamamen Devre Dışı Bırakıp Önemli Parçalarını Yenilemekle de Yapılabilir.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75027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Onarım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Her Türlü Mekanik Ve Elektronik Sistem Gibi Bilgisayar Sistemlerinin </a:t>
            </a:r>
            <a:r>
              <a:rPr lang="tr-TR" dirty="0" err="1"/>
              <a:t>Donanımlarıda</a:t>
            </a:r>
            <a:r>
              <a:rPr lang="tr-TR" dirty="0"/>
              <a:t> Zaman Zaman Arıza Yapabilir.</a:t>
            </a:r>
          </a:p>
          <a:p>
            <a:r>
              <a:rPr lang="tr-TR" dirty="0"/>
              <a:t>Hangi Onarımların Ne Şekilde Yapılması Gerektiği Kullanıcıya Teslim Edilen Sistem İle İlgili Belgelerde Belirtilmelidir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856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İyileştirici Bakım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Donanım Öğelerini Oluşturan Donanım Birimlerinin Bir Kısmı Ya da Tamamı Zaman İçinde Gerçekliliklerini Kaybederler </a:t>
            </a:r>
            <a:endParaRPr lang="tr-TR" dirty="0" smtClean="0"/>
          </a:p>
          <a:p>
            <a:r>
              <a:rPr lang="tr-TR" dirty="0"/>
              <a:t>Günümüzde Yaklaşık Altı Ayda Bir Yeni Donanım Ürünleri Piyasaya Çıkmakta, Bir Öncekinden Daha </a:t>
            </a:r>
            <a:r>
              <a:rPr lang="tr-TR" dirty="0" err="1"/>
              <a:t>Yenekli</a:t>
            </a:r>
            <a:r>
              <a:rPr lang="tr-TR" dirty="0"/>
              <a:t> Ve Daha Ucuz Hale Gelmektedir.</a:t>
            </a:r>
          </a:p>
          <a:p>
            <a:r>
              <a:rPr lang="tr-TR" dirty="0"/>
              <a:t>Bir Arıza Durumunda, O Donanım İçin Yeteri Kadar Yedek Stoklanmalı Ya da piyasada Bulunan Ona En Yakın Yeni Bir Ürünle Değiştirilebilir.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8193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Tasarım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</a:rPr>
              <a:t>Tasarım, Sistem Analizi çalışması sonucunda üretilen Mantıksal Modelin Fiziksel Modele dönüştürülme çalışmasıdır.</a:t>
            </a:r>
          </a:p>
          <a:p>
            <a:endParaRPr lang="tr-TR" sz="12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</a:rPr>
              <a:t>Fiziksel Model geliştirilecek yazılımın;</a:t>
            </a:r>
          </a:p>
          <a:p>
            <a:pPr lvl="1">
              <a:buClr>
                <a:schemeClr val="accent2"/>
              </a:buClr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hangi parçalardan oluşacağını, </a:t>
            </a:r>
          </a:p>
          <a:p>
            <a:pPr lvl="1">
              <a:buClr>
                <a:schemeClr val="accent2"/>
              </a:buClr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bu parçalar arasındaki ilişkilerin neler olacağını,</a:t>
            </a:r>
          </a:p>
          <a:p>
            <a:pPr lvl="1">
              <a:buClr>
                <a:schemeClr val="accent2"/>
              </a:buClr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parçaların iç yapısının ayrıntılarını, </a:t>
            </a:r>
          </a:p>
          <a:p>
            <a:pPr lvl="1">
              <a:buClr>
                <a:schemeClr val="accent2"/>
              </a:buClr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gerekecek veri yapısının fiziksel biçimini (dosya, veri tabanı, </a:t>
            </a:r>
            <a:r>
              <a:rPr lang="tr-TR" dirty="0" err="1" smtClean="0">
                <a:solidFill>
                  <a:schemeClr val="tx2">
                    <a:lumMod val="75000"/>
                  </a:schemeClr>
                </a:solidFill>
              </a:rPr>
              <a:t>hash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 tablosu, vektör, </a:t>
            </a:r>
            <a:r>
              <a:rPr lang="tr-TR" dirty="0" err="1" smtClean="0">
                <a:solidFill>
                  <a:schemeClr val="tx2">
                    <a:lumMod val="75000"/>
                  </a:schemeClr>
                </a:solidFill>
              </a:rPr>
              <a:t>vs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) </a:t>
            </a:r>
          </a:p>
          <a:p>
            <a:pPr>
              <a:buNone/>
            </a:pPr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</a:rPr>
              <a:t>	tasarımını içerir.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08089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Yazılım Bakımı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Kullanım Sırasında Ortaya Çıkan Yazılım Kusurlarının Giderilmesi, İşlevsel Hatalarının Düzeltilmesi, Sisteme Yeni Özellikler Kazandırılması Ya da Var Olanların Değiştirilmesi.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35075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Yazılım Bakım türleri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Düzeltici Bakım</a:t>
            </a:r>
          </a:p>
          <a:p>
            <a:r>
              <a:rPr lang="tr-TR" b="1" dirty="0"/>
              <a:t>İyileştirici Bakım</a:t>
            </a:r>
          </a:p>
          <a:p>
            <a:r>
              <a:rPr lang="tr-TR" b="1" dirty="0"/>
              <a:t>Uyarlanabilen Bakım</a:t>
            </a:r>
          </a:p>
          <a:p>
            <a:r>
              <a:rPr lang="tr-TR" b="1" dirty="0"/>
              <a:t>Önleyici Bakım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90052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Düzeltici Bakım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Düzeltici bakım, yazılımdaki mevcut hataları gidermeye çalışan bir bakım tipidir. Tamamlanan yazılım test ekibi tarafından raporlanan hatalar ile yazılım bozukluklarından arındırılmaya çalışılır.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2483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İyileştirici Bakım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İyileştirici bakım, bir yazılımın üzerine değişen veya yeni kullanıcı gereksinimlerine karşılık, ilave yeni özellikler eklenmesiyle yazılımın gelecek yeni versiyonlarının oluşturulması işlemine denir.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21795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Uyarlanabilen Bakım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Uyarlanabilen bakım, gelişen ve değişen yazılım ortamı ve donanım ihtiyaçları doğrultusunda bir yazılımın mevcut sistemi ve kendisi üzerinde yapılan değişikler uyum bakımını oluşturur.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01920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Önleyici Bakım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Önleyici bakım, yazılımın tüm problemi ve gereksinimlerine karşılık yapılan işlerden sonra, performansı, verimliliği, güvenliği ve güvenilirliğini devam ettirmek adına yapılan tüm işlemlere verilen addır.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1408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Modüllerlik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Bütün karmaşıklığın tek bir modülde toplanması yerine, anlaşılabilir ve dolayısıyla projenin zihinsel kontrol altında tutulması için sistem bir çok modüle ayrılır. </a:t>
            </a:r>
          </a:p>
          <a:p>
            <a:endParaRPr lang="tr-TR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Modüller, isimleri olan tanımlanmış işlevleri bulunan ve hedef sistemi gerçekleştirmek üzere </a:t>
            </a:r>
            <a:r>
              <a:rPr lang="tr-TR" dirty="0" err="1" smtClean="0">
                <a:solidFill>
                  <a:schemeClr val="tx2">
                    <a:lumMod val="75000"/>
                  </a:schemeClr>
                </a:solidFill>
              </a:rPr>
              <a:t>tümleştirilen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 birimlerdir.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8985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Veri tasarımında dikkat edilecek konular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Değişik veri yapıları değerlendirilmelidir.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Bütün veri yapıları ve bunlar üzerinde yapılacak işlemler tanımlanmalıdır.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Alt düzeyde tasarım kararları tasarım süreci içerisinde geciktirilmelidir.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Bazı çok kullanılan veri yapıları için bir kütüphane oluşturulmalıdır.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Kullanılacak programlama dili soyut veri tiplerini desteklemelidir.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5496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Tasarlanması Gereken Ortak Alt Sistemler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60000"/>
              </a:spcBef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Yetkilendirme alt sistemi</a:t>
            </a:r>
          </a:p>
          <a:p>
            <a:pPr>
              <a:spcBef>
                <a:spcPct val="60000"/>
              </a:spcBef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Güvenlik alt sistemi</a:t>
            </a:r>
          </a:p>
          <a:p>
            <a:pPr>
              <a:spcBef>
                <a:spcPct val="60000"/>
              </a:spcBef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Yedekleme alt sistemi</a:t>
            </a:r>
          </a:p>
          <a:p>
            <a:pPr>
              <a:spcBef>
                <a:spcPct val="60000"/>
              </a:spcBef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Veri transferi alt sistemi</a:t>
            </a:r>
          </a:p>
          <a:p>
            <a:pPr>
              <a:spcBef>
                <a:spcPct val="60000"/>
              </a:spcBef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Arşiv alt sistemi</a:t>
            </a:r>
          </a:p>
          <a:p>
            <a:pPr>
              <a:spcBef>
                <a:spcPct val="60000"/>
              </a:spcBef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Dönüştürme alt sistemi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0850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Tasarımda Genel Prensipler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256032">
              <a:spcBef>
                <a:spcPct val="60000"/>
              </a:spcBef>
              <a:buFont typeface="Wingdings 3"/>
              <a:buChar char=""/>
              <a:defRPr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Veri giriş formlarının tutarlı olması</a:t>
            </a:r>
          </a:p>
          <a:p>
            <a:pPr marL="365760" indent="-256032">
              <a:spcBef>
                <a:spcPct val="60000"/>
              </a:spcBef>
              <a:buFont typeface="Wingdings 3"/>
              <a:buChar char=""/>
              <a:defRPr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Önemli silmelerde teyit alınmalı</a:t>
            </a:r>
          </a:p>
          <a:p>
            <a:pPr marL="365760" indent="-256032">
              <a:spcBef>
                <a:spcPct val="60000"/>
              </a:spcBef>
              <a:buFont typeface="Wingdings 3"/>
              <a:buChar char=""/>
              <a:defRPr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Yapılan çoğu işlem geri alınabilmeli</a:t>
            </a:r>
          </a:p>
          <a:p>
            <a:pPr marL="365760" indent="-256032">
              <a:spcBef>
                <a:spcPct val="60000"/>
              </a:spcBef>
              <a:buFont typeface="Wingdings 3"/>
              <a:buChar char=""/>
              <a:defRPr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Hataların affedilmesi, yanlış girişte kırılmama</a:t>
            </a:r>
          </a:p>
          <a:p>
            <a:pPr marL="365760" indent="-256032">
              <a:spcBef>
                <a:spcPct val="60000"/>
              </a:spcBef>
              <a:buFont typeface="Wingdings 3"/>
              <a:buChar char=""/>
              <a:defRPr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Komut isimlerinin kısa ve basit olması</a:t>
            </a:r>
          </a:p>
          <a:p>
            <a:pPr marL="365760" indent="-256032">
              <a:spcBef>
                <a:spcPct val="60000"/>
              </a:spcBef>
              <a:buFont typeface="Wingdings 3"/>
              <a:buChar char=""/>
              <a:defRPr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Menülerin ve diğer etkileşimli araçların standart yapıda kullanımı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8814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 Girişi Prensipleri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60000"/>
              </a:spcBef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Kullanıcı hareketleri en aza indirilmeli</a:t>
            </a:r>
          </a:p>
          <a:p>
            <a:pPr>
              <a:lnSpc>
                <a:spcPct val="95000"/>
              </a:lnSpc>
              <a:spcBef>
                <a:spcPct val="60000"/>
              </a:spcBef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Gösterim ve girdi sahaları birbirinden ayrılmalı (renk)</a:t>
            </a:r>
          </a:p>
          <a:p>
            <a:pPr>
              <a:lnSpc>
                <a:spcPct val="95000"/>
              </a:lnSpc>
              <a:spcBef>
                <a:spcPct val="60000"/>
              </a:spcBef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Kullanıcı uyarlamasına izin verilmeli, kullanıcı bazı özellikleri tanımlayabilmeli</a:t>
            </a:r>
          </a:p>
          <a:p>
            <a:pPr>
              <a:lnSpc>
                <a:spcPct val="95000"/>
              </a:lnSpc>
              <a:spcBef>
                <a:spcPct val="60000"/>
              </a:spcBef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Kullanılan konu ile ilgili gereksiz komutlar </a:t>
            </a:r>
            <a:r>
              <a:rPr lang="tr-TR" dirty="0" err="1">
                <a:solidFill>
                  <a:schemeClr val="tx2">
                    <a:lumMod val="75000"/>
                  </a:schemeClr>
                </a:solidFill>
              </a:rPr>
              <a:t>deaktifleştirilmeli</a:t>
            </a:r>
            <a:endParaRPr lang="tr-TR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5000"/>
              </a:lnSpc>
              <a:spcBef>
                <a:spcPct val="60000"/>
              </a:spcBef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Bütün girdiler için yardım kolaylıkları olmalı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2464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Bilgi gösterimi Prensipleri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60000"/>
              </a:spcBef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Yalnızca içinde bulunulan konu çerçevesi ile ilgili bilgi gösterilmeli</a:t>
            </a:r>
          </a:p>
          <a:p>
            <a:pPr>
              <a:lnSpc>
                <a:spcPct val="95000"/>
              </a:lnSpc>
              <a:spcBef>
                <a:spcPct val="60000"/>
              </a:spcBef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Veri çokluğu ile kullanıcı bunaltılmamalı, grafik ve resimler kullanılmalı</a:t>
            </a:r>
          </a:p>
          <a:p>
            <a:pPr>
              <a:lnSpc>
                <a:spcPct val="95000"/>
              </a:lnSpc>
              <a:spcBef>
                <a:spcPct val="60000"/>
              </a:spcBef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Tutarlı başlık, renkleme ve kısaltma kullanılmalı</a:t>
            </a:r>
          </a:p>
          <a:p>
            <a:pPr>
              <a:lnSpc>
                <a:spcPct val="95000"/>
              </a:lnSpc>
              <a:spcBef>
                <a:spcPct val="60000"/>
              </a:spcBef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Hata mesajları açıklayıcı ve anlaşılır olmalı</a:t>
            </a:r>
          </a:p>
          <a:p>
            <a:pPr>
              <a:lnSpc>
                <a:spcPct val="95000"/>
              </a:lnSpc>
              <a:spcBef>
                <a:spcPct val="60000"/>
              </a:spcBef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Değişik tür bilgiler kendi içinde sınıflandırılmalı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3584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Gerçekleştirim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tr-TR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Gerçekleştirim çalışması, tasarım sonucu üretilen süreç ve veri tabanının fiziksel yapısını içeren fiziksel modelin bilgisayar ortamında çalışan yazılım biçimine dönüştürülmesi çalışmalarını içerir.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373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782</Words>
  <Application>Microsoft Office PowerPoint</Application>
  <PresentationFormat>Geniş ekran</PresentationFormat>
  <Paragraphs>103</Paragraphs>
  <Slides>25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Wingdings 3</vt:lpstr>
      <vt:lpstr>Office Teması</vt:lpstr>
      <vt:lpstr>PowerPoint Sunusu</vt:lpstr>
      <vt:lpstr>Tasarım</vt:lpstr>
      <vt:lpstr>Modüllerlik</vt:lpstr>
      <vt:lpstr>Veri tasarımında dikkat edilecek konular</vt:lpstr>
      <vt:lpstr>Tasarlanması Gereken Ortak Alt Sistemler</vt:lpstr>
      <vt:lpstr>Tasarımda Genel Prensipler</vt:lpstr>
      <vt:lpstr>Veri Girişi Prensipleri</vt:lpstr>
      <vt:lpstr>Bilgi gösterimi Prensipleri</vt:lpstr>
      <vt:lpstr>Gerçekleştirim</vt:lpstr>
      <vt:lpstr>Yazılım Gerçekleştirim Ortamı</vt:lpstr>
      <vt:lpstr>Kodlama Stili</vt:lpstr>
      <vt:lpstr>Açıklama Satırı</vt:lpstr>
      <vt:lpstr>Kod Yazım düzeni</vt:lpstr>
      <vt:lpstr>Anlamlı isimlendirme</vt:lpstr>
      <vt:lpstr>Bakım Ve Onarım Türleri </vt:lpstr>
      <vt:lpstr>Donanım Bakımı </vt:lpstr>
      <vt:lpstr>Planlı Bakım</vt:lpstr>
      <vt:lpstr>Onarım</vt:lpstr>
      <vt:lpstr>İyileştirici Bakım</vt:lpstr>
      <vt:lpstr>Yazılım Bakımı</vt:lpstr>
      <vt:lpstr>Yazılım Bakım türleri</vt:lpstr>
      <vt:lpstr>Düzeltici Bakım</vt:lpstr>
      <vt:lpstr>İyileştirici Bakım</vt:lpstr>
      <vt:lpstr>Uyarlanabilen Bakım</vt:lpstr>
      <vt:lpstr>Önleyici Bakım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Gumus</dc:creator>
  <cp:lastModifiedBy>Gumus</cp:lastModifiedBy>
  <cp:revision>6</cp:revision>
  <dcterms:created xsi:type="dcterms:W3CDTF">2017-12-13T07:30:40Z</dcterms:created>
  <dcterms:modified xsi:type="dcterms:W3CDTF">2017-12-13T07:55:35Z</dcterms:modified>
</cp:coreProperties>
</file>