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audio1.bin" ContentType="audio/unknown"/>
  <Override PartName="/ppt/media/audio2.bin" ContentType="audio/unknown"/>
  <Override PartName="/ppt/media/audio3.bin" ContentType="audio/unknown"/>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7"/>
  </p:notesMasterIdLst>
  <p:sldIdLst>
    <p:sldId id="524" r:id="rId2"/>
    <p:sldId id="522" r:id="rId3"/>
    <p:sldId id="523" r:id="rId4"/>
    <p:sldId id="521"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5" r:id="rId23"/>
    <p:sldId id="525" r:id="rId24"/>
    <p:sldId id="276" r:id="rId25"/>
    <p:sldId id="277"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526"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 id="453" r:id="rId201"/>
    <p:sldId id="454" r:id="rId202"/>
    <p:sldId id="455" r:id="rId203"/>
    <p:sldId id="456" r:id="rId204"/>
    <p:sldId id="457" r:id="rId205"/>
    <p:sldId id="458" r:id="rId206"/>
    <p:sldId id="459" r:id="rId207"/>
    <p:sldId id="460" r:id="rId208"/>
    <p:sldId id="461" r:id="rId209"/>
    <p:sldId id="462" r:id="rId210"/>
    <p:sldId id="463" r:id="rId211"/>
    <p:sldId id="464" r:id="rId212"/>
    <p:sldId id="465" r:id="rId213"/>
    <p:sldId id="466" r:id="rId214"/>
    <p:sldId id="467" r:id="rId215"/>
    <p:sldId id="468" r:id="rId216"/>
    <p:sldId id="469" r:id="rId217"/>
    <p:sldId id="470" r:id="rId218"/>
    <p:sldId id="471" r:id="rId219"/>
    <p:sldId id="472" r:id="rId220"/>
    <p:sldId id="473" r:id="rId221"/>
    <p:sldId id="474" r:id="rId222"/>
    <p:sldId id="475" r:id="rId223"/>
    <p:sldId id="476" r:id="rId224"/>
    <p:sldId id="477" r:id="rId225"/>
    <p:sldId id="478" r:id="rId226"/>
    <p:sldId id="479" r:id="rId227"/>
    <p:sldId id="480" r:id="rId228"/>
    <p:sldId id="481" r:id="rId229"/>
    <p:sldId id="482" r:id="rId230"/>
    <p:sldId id="483" r:id="rId231"/>
    <p:sldId id="484" r:id="rId232"/>
    <p:sldId id="485" r:id="rId233"/>
    <p:sldId id="486" r:id="rId234"/>
    <p:sldId id="487" r:id="rId235"/>
    <p:sldId id="488"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6" r:id="rId261"/>
    <p:sldId id="517" r:id="rId262"/>
    <p:sldId id="518" r:id="rId263"/>
    <p:sldId id="519" r:id="rId264"/>
    <p:sldId id="520" r:id="rId265"/>
    <p:sldId id="274" r:id="rId26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93095" autoAdjust="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theme" Target="theme/theme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46.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5D0B4-71A9-0243-9287-02AB569CC390}" type="datetimeFigureOut">
              <a:rPr lang="tr-TR" smtClean="0"/>
              <a:t>13.02.2020</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F4B7D-FBA1-884F-AB13-B380C9FD35D8}" type="slidenum">
              <a:rPr lang="tr-TR" smtClean="0"/>
              <a:t>‹#›</a:t>
            </a:fld>
            <a:endParaRPr lang="tr-TR"/>
          </a:p>
        </p:txBody>
      </p:sp>
    </p:spTree>
    <p:extLst>
      <p:ext uri="{BB962C8B-B14F-4D97-AF65-F5344CB8AC3E}">
        <p14:creationId xmlns:p14="http://schemas.microsoft.com/office/powerpoint/2010/main" val="565216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4E35A-0BEC-0443-A061-1C0095C50664}" type="slidenum">
              <a:rPr lang="tr-TR" altLang="x-none"/>
              <a:pPr/>
              <a:t>106</a:t>
            </a:fld>
            <a:endParaRPr lang="tr-TR" altLang="x-none"/>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27877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075F26-9D7A-DE4A-A540-2DE2286F84F4}" type="slidenum">
              <a:rPr lang="tr-TR" altLang="x-none"/>
              <a:pPr/>
              <a:t>116</a:t>
            </a:fld>
            <a:endParaRPr lang="tr-TR" altLang="x-none"/>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709412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2D5AE3-D76F-1346-B50C-54388EA9E8FA}" type="slidenum">
              <a:rPr lang="tr-TR" altLang="x-none"/>
              <a:pPr/>
              <a:t>117</a:t>
            </a:fld>
            <a:endParaRPr lang="tr-TR" altLang="x-none"/>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777861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EBEB2-BAB2-1946-B64C-AC062F035F0A}" type="slidenum">
              <a:rPr lang="tr-TR" altLang="x-none"/>
              <a:pPr/>
              <a:t>118</a:t>
            </a:fld>
            <a:endParaRPr lang="tr-TR" altLang="x-none"/>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833391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C0B602-BE57-564F-A84C-E258AB9C45FC}" type="slidenum">
              <a:rPr lang="tr-TR" altLang="x-none"/>
              <a:pPr/>
              <a:t>119</a:t>
            </a:fld>
            <a:endParaRPr lang="tr-TR" altLang="x-none"/>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62574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D8B858-420C-4642-A89F-A007FFE4A71C}" type="slidenum">
              <a:rPr lang="tr-TR" altLang="x-none"/>
              <a:pPr/>
              <a:t>120</a:t>
            </a:fld>
            <a:endParaRPr lang="tr-TR" altLang="x-none"/>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123107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0A68F5-E107-E448-B8F9-EE219D0F346F}" type="slidenum">
              <a:rPr lang="tr-TR" altLang="x-none"/>
              <a:pPr/>
              <a:t>121</a:t>
            </a:fld>
            <a:endParaRPr lang="tr-TR" altLang="x-none"/>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492875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901BA4-E042-0B4A-9F3B-19FDBA2ED1CC}" type="slidenum">
              <a:rPr lang="tr-TR" altLang="x-none"/>
              <a:pPr/>
              <a:t>122</a:t>
            </a:fld>
            <a:endParaRPr lang="tr-TR" altLang="x-none"/>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733305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23B36D-563B-D043-99BA-AFF7FE22869D}" type="slidenum">
              <a:rPr lang="tr-TR" altLang="x-none"/>
              <a:pPr/>
              <a:t>123</a:t>
            </a:fld>
            <a:endParaRPr lang="tr-TR" altLang="x-none"/>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57856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8D0BA7-018F-1547-B998-583DEF974B41}" type="slidenum">
              <a:rPr lang="tr-TR" altLang="x-none"/>
              <a:pPr/>
              <a:t>124</a:t>
            </a:fld>
            <a:endParaRPr lang="tr-TR" altLang="x-none"/>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190316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8B72DA-3CAB-6D41-B09C-DFA39EDC1CED}" type="slidenum">
              <a:rPr lang="tr-TR" altLang="x-none"/>
              <a:pPr/>
              <a:t>125</a:t>
            </a:fld>
            <a:endParaRPr lang="tr-TR" altLang="x-none"/>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452606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FC674F-1686-DD4F-ACA4-AD1137A3B4B7}" type="slidenum">
              <a:rPr lang="tr-TR" altLang="x-none"/>
              <a:pPr/>
              <a:t>107</a:t>
            </a:fld>
            <a:endParaRPr lang="tr-TR" altLang="x-none"/>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257790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D7908-78A5-0C4E-9F5C-D2216B39EF31}" type="slidenum">
              <a:rPr lang="tr-TR" altLang="x-none"/>
              <a:pPr/>
              <a:t>126</a:t>
            </a:fld>
            <a:endParaRPr lang="tr-TR" altLang="x-none"/>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864399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27E350-E84B-6F4A-8B4F-08A21CF32A39}" type="slidenum">
              <a:rPr lang="tr-TR" altLang="x-none"/>
              <a:pPr/>
              <a:t>127</a:t>
            </a:fld>
            <a:endParaRPr lang="tr-TR" altLang="x-none"/>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904271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96895C-D578-C943-BB79-8F9075C218DE}" type="slidenum">
              <a:rPr lang="tr-TR" altLang="x-none"/>
              <a:pPr/>
              <a:t>128</a:t>
            </a:fld>
            <a:endParaRPr lang="tr-TR" altLang="x-none"/>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283881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970AD-ACFD-B343-842A-E03253FA072B}" type="slidenum">
              <a:rPr lang="tr-TR" altLang="x-none"/>
              <a:pPr/>
              <a:t>129</a:t>
            </a:fld>
            <a:endParaRPr lang="tr-TR" altLang="x-none"/>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2072235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D86889-4369-B042-AA7D-E6E966444764}" type="slidenum">
              <a:rPr lang="tr-TR" altLang="x-none"/>
              <a:pPr/>
              <a:t>130</a:t>
            </a:fld>
            <a:endParaRPr lang="tr-TR" altLang="x-none"/>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894843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33EF10-954C-FA47-9296-F5A7B4CB1B15}" type="slidenum">
              <a:rPr lang="tr-TR" altLang="x-none"/>
              <a:pPr/>
              <a:t>131</a:t>
            </a:fld>
            <a:endParaRPr lang="tr-TR" altLang="x-none"/>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2117712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18ADC6-2704-8D48-9829-31A3A85E4E22}" type="slidenum">
              <a:rPr lang="tr-TR" altLang="x-none"/>
              <a:pPr/>
              <a:t>132</a:t>
            </a:fld>
            <a:endParaRPr lang="tr-TR" altLang="x-none"/>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566261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58B85-3263-7549-98F1-F48BA5400C17}" type="slidenum">
              <a:rPr lang="tr-TR" altLang="x-none"/>
              <a:pPr/>
              <a:t>133</a:t>
            </a:fld>
            <a:endParaRPr lang="tr-TR" altLang="x-none"/>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285002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A8FF7-2F00-CE44-95B1-B2B98CC2F178}" type="slidenum">
              <a:rPr lang="tr-TR" altLang="x-none"/>
              <a:pPr/>
              <a:t>134</a:t>
            </a:fld>
            <a:endParaRPr lang="tr-TR" altLang="x-none"/>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60538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13AE1A-9D73-0B46-86FF-482C4F7F5D88}" type="slidenum">
              <a:rPr lang="tr-TR" altLang="x-none"/>
              <a:pPr/>
              <a:t>135</a:t>
            </a:fld>
            <a:endParaRPr lang="tr-TR" altLang="x-none"/>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098703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D2F5AC-69DE-DB40-A4FB-E0AECB7F3D49}" type="slidenum">
              <a:rPr lang="tr-TR" altLang="x-none"/>
              <a:pPr/>
              <a:t>109</a:t>
            </a:fld>
            <a:endParaRPr lang="tr-TR" altLang="x-none"/>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76274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28B2AD-5782-164D-9DBE-7B3571A7F9DA}" type="slidenum">
              <a:rPr lang="tr-TR" altLang="x-none"/>
              <a:pPr/>
              <a:t>136</a:t>
            </a:fld>
            <a:endParaRPr lang="tr-TR" altLang="x-none"/>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084880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FECFB-E26B-BC4F-928E-55870EE7501C}" type="slidenum">
              <a:rPr lang="tr-TR" altLang="x-none"/>
              <a:pPr/>
              <a:t>137</a:t>
            </a:fld>
            <a:endParaRPr lang="tr-TR" altLang="x-none"/>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39291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53EFF2-8B89-1D48-8061-4CBB4D5A3C9D}" type="slidenum">
              <a:rPr lang="tr-TR" altLang="x-none"/>
              <a:pPr/>
              <a:t>138</a:t>
            </a:fld>
            <a:endParaRPr lang="tr-TR" altLang="x-none"/>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98680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18FEDB-19B9-414B-BCCA-D9F97134EF1B}" type="slidenum">
              <a:rPr lang="tr-TR" altLang="x-none"/>
              <a:pPr/>
              <a:t>139</a:t>
            </a:fld>
            <a:endParaRPr lang="tr-TR" altLang="x-non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37502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A33DB9-3DE4-194A-B423-7D0835B65502}" type="slidenum">
              <a:rPr lang="tr-TR" altLang="x-none"/>
              <a:pPr/>
              <a:t>140</a:t>
            </a:fld>
            <a:endParaRPr lang="tr-TR" altLang="x-none"/>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27583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84D43F-7A1F-4B42-BE67-F77BC6F8EB4C}" type="slidenum">
              <a:rPr lang="tr-TR" altLang="x-none"/>
              <a:pPr/>
              <a:t>141</a:t>
            </a:fld>
            <a:endParaRPr lang="tr-TR" altLang="x-none"/>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9540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0715CC-25E8-0149-92FB-96C099A1526A}" type="slidenum">
              <a:rPr lang="tr-TR" altLang="x-none"/>
              <a:pPr/>
              <a:t>142</a:t>
            </a:fld>
            <a:endParaRPr lang="tr-TR" altLang="x-none"/>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0484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12AD76-0487-8743-8720-8EF258AA4337}" type="slidenum">
              <a:rPr lang="tr-TR" altLang="x-none"/>
              <a:pPr/>
              <a:t>143</a:t>
            </a:fld>
            <a:endParaRPr lang="tr-TR" altLang="x-none"/>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643536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068EA-024F-DD4B-8169-540A8070269A}" type="slidenum">
              <a:rPr lang="tr-TR" altLang="x-none"/>
              <a:pPr/>
              <a:t>144</a:t>
            </a:fld>
            <a:endParaRPr lang="tr-TR" altLang="x-none"/>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3058206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18C651-0173-3C4E-A17F-2431E128BBBD}" type="slidenum">
              <a:rPr lang="tr-TR" altLang="x-none"/>
              <a:pPr/>
              <a:t>145</a:t>
            </a:fld>
            <a:endParaRPr lang="tr-TR" altLang="x-none"/>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494068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146D9-D119-9D4C-8718-F86BF2ADC83C}" type="slidenum">
              <a:rPr lang="tr-TR" altLang="x-none"/>
              <a:pPr/>
              <a:t>110</a:t>
            </a:fld>
            <a:endParaRPr lang="tr-TR" altLang="x-none"/>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791839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81BC35-BBEF-EB4B-BD25-FA621F9AE654}" type="slidenum">
              <a:rPr lang="tr-TR" altLang="x-none"/>
              <a:pPr/>
              <a:t>146</a:t>
            </a:fld>
            <a:endParaRPr lang="tr-TR" altLang="x-none"/>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500509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046D46-C6F7-E04E-83CD-4E13ABEE6122}" type="slidenum">
              <a:rPr lang="tr-TR" altLang="x-none"/>
              <a:pPr/>
              <a:t>147</a:t>
            </a:fld>
            <a:endParaRPr lang="tr-TR" altLang="x-none"/>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11976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3F067-A5FB-B54A-BE56-AA68A206BEF8}" type="slidenum">
              <a:rPr lang="tr-TR" altLang="x-none"/>
              <a:pPr/>
              <a:t>148</a:t>
            </a:fld>
            <a:endParaRPr lang="tr-TR" altLang="x-none"/>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828080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D00B6C-8766-7640-AEC0-31B1B696C733}" type="slidenum">
              <a:rPr lang="tr-TR" altLang="x-none"/>
              <a:pPr/>
              <a:t>170</a:t>
            </a:fld>
            <a:endParaRPr lang="tr-TR" altLang="x-none"/>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546602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29CBAD-190F-844D-BAD5-92FC197E7206}" type="slidenum">
              <a:rPr lang="tr-TR" altLang="x-none"/>
              <a:pPr/>
              <a:t>171</a:t>
            </a:fld>
            <a:endParaRPr lang="tr-TR" altLang="x-none"/>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849054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3B40B-1391-EE41-9BEE-3F4826295AF9}" type="slidenum">
              <a:rPr lang="tr-TR" altLang="x-none"/>
              <a:pPr/>
              <a:t>172</a:t>
            </a:fld>
            <a:endParaRPr lang="tr-TR" altLang="x-none"/>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435923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80FA41-090A-E145-BFDF-428D1E8636A8}" type="slidenum">
              <a:rPr lang="tr-TR" altLang="x-none"/>
              <a:pPr/>
              <a:t>173</a:t>
            </a:fld>
            <a:endParaRPr lang="tr-TR" altLang="x-none"/>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785616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5A0AB-CE1F-B44A-99C1-6193C5299AB7}" type="slidenum">
              <a:rPr lang="tr-TR" altLang="x-none"/>
              <a:pPr/>
              <a:t>174</a:t>
            </a:fld>
            <a:endParaRPr lang="tr-TR" altLang="x-non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562929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C696D3-2FD7-6C4D-B80A-DAF481739F18}" type="slidenum">
              <a:rPr lang="tr-TR" altLang="x-none"/>
              <a:pPr/>
              <a:t>175</a:t>
            </a:fld>
            <a:endParaRPr lang="tr-TR" altLang="x-none"/>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48571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1ABE04-ED25-1142-B1E1-99F7746F2D9E}" type="slidenum">
              <a:rPr lang="tr-TR" altLang="x-none"/>
              <a:pPr/>
              <a:t>176</a:t>
            </a:fld>
            <a:endParaRPr lang="tr-TR" altLang="x-none"/>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669338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35C26-160A-5A4F-AE0F-693435232BF4}" type="slidenum">
              <a:rPr lang="tr-TR" altLang="x-none"/>
              <a:pPr/>
              <a:t>111</a:t>
            </a:fld>
            <a:endParaRPr lang="tr-TR" altLang="x-none"/>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949978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0FA85-B946-7641-BE55-4AD13435B2AA}" type="slidenum">
              <a:rPr lang="tr-TR" altLang="x-none"/>
              <a:pPr/>
              <a:t>177</a:t>
            </a:fld>
            <a:endParaRPr lang="tr-TR" altLang="x-none"/>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86677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46C42-41ED-BA46-8334-5923D4AF3244}" type="slidenum">
              <a:rPr lang="tr-TR" altLang="x-none"/>
              <a:pPr/>
              <a:t>178</a:t>
            </a:fld>
            <a:endParaRPr lang="tr-TR" altLang="x-none"/>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202385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8FB0B-B166-E041-8AB6-3C3D2068B862}" type="slidenum">
              <a:rPr lang="tr-TR" altLang="x-none"/>
              <a:pPr/>
              <a:t>179</a:t>
            </a:fld>
            <a:endParaRPr lang="tr-TR" altLang="x-none"/>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6784654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8E586-FA3E-554B-9DCB-6667EB676311}" type="slidenum">
              <a:rPr lang="tr-TR" altLang="x-none"/>
              <a:pPr/>
              <a:t>180</a:t>
            </a:fld>
            <a:endParaRPr lang="tr-TR" altLang="x-none"/>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36298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130542-B06F-0346-84A9-0422E469AA6E}" type="slidenum">
              <a:rPr lang="tr-TR" altLang="x-none"/>
              <a:pPr/>
              <a:t>112</a:t>
            </a:fld>
            <a:endParaRPr lang="tr-TR" altLang="x-non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862083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F46747-4728-9348-BFAE-3952F9D3E3E1}" type="slidenum">
              <a:rPr lang="tr-TR" altLang="x-none"/>
              <a:pPr/>
              <a:t>113</a:t>
            </a:fld>
            <a:endParaRPr lang="tr-TR" altLang="x-none"/>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3286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1286C3-BA38-F04A-954A-D9F6D05E3D11}" type="slidenum">
              <a:rPr lang="tr-TR" altLang="x-none"/>
              <a:pPr/>
              <a:t>114</a:t>
            </a:fld>
            <a:endParaRPr lang="tr-TR" altLang="x-none"/>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135257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BD9EA-A249-1E4A-A9A8-FC2A8B5A748D}" type="slidenum">
              <a:rPr lang="tr-TR" altLang="x-none"/>
              <a:pPr/>
              <a:t>115</a:t>
            </a:fld>
            <a:endParaRPr lang="tr-TR" altLang="x-none"/>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xfrm>
            <a:off x="914400" y="4343400"/>
            <a:ext cx="5029200" cy="4114800"/>
          </a:xfrm>
        </p:spPr>
        <p:txBody>
          <a:bodyPr/>
          <a:lstStyle/>
          <a:p>
            <a:endParaRPr lang="x-none" altLang="x-none"/>
          </a:p>
        </p:txBody>
      </p:sp>
    </p:spTree>
    <p:extLst>
      <p:ext uri="{BB962C8B-B14F-4D97-AF65-F5344CB8AC3E}">
        <p14:creationId xmlns:p14="http://schemas.microsoft.com/office/powerpoint/2010/main" val="559954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30" name="29 Veri Yer Tutucusu"/>
          <p:cNvSpPr>
            <a:spLocks noGrp="1"/>
          </p:cNvSpPr>
          <p:nvPr>
            <p:ph type="dt" sz="half" idx="10"/>
          </p:nvPr>
        </p:nvSpPr>
        <p:spPr/>
        <p:txBody>
          <a:bodyPr/>
          <a:lstStyle/>
          <a:p>
            <a:fld id="{FA90D119-6A15-4464-91AB-ABCEB7044B51}" type="datetimeFigureOut">
              <a:rPr lang="tr-TR" smtClean="0"/>
              <a:pPr/>
              <a:t>13.02.2020</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C490C9FB-C9AA-48ED-B4CB-651043F132E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transition>
    <p:wipe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FA90D119-6A15-4464-91AB-ABCEB7044B51}" type="datetimeFigureOut">
              <a:rPr lang="tr-TR" smtClean="0"/>
              <a:pPr/>
              <a:t>13.02.2020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490C9FB-C9AA-48ED-B4CB-651043F132EE}" type="slidenum">
              <a:rPr lang="tr-TR" smtClean="0"/>
              <a:pPr/>
              <a:t>‹#›</a:t>
            </a:fld>
            <a:endParaRPr lang="tr-TR"/>
          </a:p>
        </p:txBody>
      </p:sp>
    </p:spTree>
  </p:cSld>
  <p:clrMapOvr>
    <a:masterClrMapping/>
  </p:clrMapOvr>
  <p:transition>
    <p:wipe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FA90D119-6A15-4464-91AB-ABCEB7044B51}" type="datetimeFigureOut">
              <a:rPr lang="tr-TR" smtClean="0"/>
              <a:pPr/>
              <a:t>13.02.2020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490C9FB-C9AA-48ED-B4CB-651043F132EE}" type="slidenum">
              <a:rPr lang="tr-TR" smtClean="0"/>
              <a:pPr/>
              <a:t>‹#›</a:t>
            </a:fld>
            <a:endParaRPr lang="tr-TR"/>
          </a:p>
        </p:txBody>
      </p:sp>
    </p:spTree>
  </p:cSld>
  <p:clrMapOvr>
    <a:masterClrMapping/>
  </p:clrMapOvr>
  <p:transition>
    <p:wipe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685800" y="457200"/>
            <a:ext cx="7772400" cy="5638800"/>
          </a:xfrm>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3" name="Veri Yer Tutucusu 2"/>
          <p:cNvSpPr>
            <a:spLocks noGrp="1"/>
          </p:cNvSpPr>
          <p:nvPr>
            <p:ph type="dt" sz="half" idx="10"/>
          </p:nvPr>
        </p:nvSpPr>
        <p:spPr>
          <a:xfrm>
            <a:off x="685800" y="6248400"/>
            <a:ext cx="1905000" cy="457200"/>
          </a:xfrm>
        </p:spPr>
        <p:txBody>
          <a:bodyPr/>
          <a:lstStyle>
            <a:lvl1pPr>
              <a:defRPr/>
            </a:lvl1pPr>
          </a:lstStyle>
          <a:p>
            <a:endParaRPr lang="tr-TR" altLang="x-none"/>
          </a:p>
        </p:txBody>
      </p:sp>
      <p:sp>
        <p:nvSpPr>
          <p:cNvPr id="4" name="Alt Bilgi Yer Tutucusu 3"/>
          <p:cNvSpPr>
            <a:spLocks noGrp="1"/>
          </p:cNvSpPr>
          <p:nvPr>
            <p:ph type="ftr" sz="quarter" idx="11"/>
          </p:nvPr>
        </p:nvSpPr>
        <p:spPr>
          <a:xfrm>
            <a:off x="3124200" y="6248400"/>
            <a:ext cx="2895600" cy="457200"/>
          </a:xfrm>
        </p:spPr>
        <p:txBody>
          <a:bodyPr/>
          <a:lstStyle>
            <a:lvl1pPr>
              <a:defRPr/>
            </a:lvl1pPr>
          </a:lstStyle>
          <a:p>
            <a:endParaRPr lang="tr-TR" altLang="x-none"/>
          </a:p>
        </p:txBody>
      </p:sp>
      <p:sp>
        <p:nvSpPr>
          <p:cNvPr id="5" name="Slayt Numarası Yer Tutucusu 4"/>
          <p:cNvSpPr>
            <a:spLocks noGrp="1"/>
          </p:cNvSpPr>
          <p:nvPr>
            <p:ph type="sldNum" sz="quarter" idx="12"/>
          </p:nvPr>
        </p:nvSpPr>
        <p:spPr>
          <a:xfrm>
            <a:off x="6553200" y="6248400"/>
            <a:ext cx="1905000" cy="457200"/>
          </a:xfrm>
        </p:spPr>
        <p:txBody>
          <a:bodyPr/>
          <a:lstStyle>
            <a:lvl1pPr>
              <a:defRPr/>
            </a:lvl1pPr>
          </a:lstStyle>
          <a:p>
            <a:fld id="{FB2D9348-1513-A047-B0B4-E1EC914B07DB}" type="slidenum">
              <a:rPr lang="tr-TR" altLang="x-none"/>
              <a:pPr/>
              <a:t>‹#›</a:t>
            </a:fld>
            <a:endParaRPr lang="tr-TR" altLang="x-none"/>
          </a:p>
        </p:txBody>
      </p:sp>
    </p:spTree>
    <p:extLst>
      <p:ext uri="{BB962C8B-B14F-4D97-AF65-F5344CB8AC3E}">
        <p14:creationId xmlns:p14="http://schemas.microsoft.com/office/powerpoint/2010/main" val="190290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42913" y="103188"/>
            <a:ext cx="8243887" cy="1314450"/>
          </a:xfrm>
        </p:spPr>
        <p:txBody>
          <a:bodyPr/>
          <a:lstStyle/>
          <a:p>
            <a:r>
              <a:rPr lang="tr-TR"/>
              <a:t>Asıl başlık stili için tıklayın</a:t>
            </a:r>
          </a:p>
        </p:txBody>
      </p:sp>
      <p:sp>
        <p:nvSpPr>
          <p:cNvPr id="3" name="Metin Yer Tutucusu 2"/>
          <p:cNvSpPr>
            <a:spLocks noGrp="1"/>
          </p:cNvSpPr>
          <p:nvPr>
            <p:ph type="body" sz="half" idx="1"/>
          </p:nvPr>
        </p:nvSpPr>
        <p:spPr>
          <a:xfrm>
            <a:off x="457200" y="1600200"/>
            <a:ext cx="4038600" cy="4456113"/>
          </a:xfrm>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456113"/>
          </a:xfrm>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457200" y="6243638"/>
            <a:ext cx="2133600" cy="457200"/>
          </a:xfrm>
        </p:spPr>
        <p:txBody>
          <a:bodyPr/>
          <a:lstStyle>
            <a:lvl1pPr>
              <a:defRPr/>
            </a:lvl1pPr>
          </a:lstStyle>
          <a:p>
            <a:endParaRPr lang="tr-TR" altLang="x-none"/>
          </a:p>
        </p:txBody>
      </p:sp>
      <p:sp>
        <p:nvSpPr>
          <p:cNvPr id="6" name="Alt Bilgi Yer Tutucusu 5"/>
          <p:cNvSpPr>
            <a:spLocks noGrp="1"/>
          </p:cNvSpPr>
          <p:nvPr>
            <p:ph type="ftr" sz="quarter" idx="11"/>
          </p:nvPr>
        </p:nvSpPr>
        <p:spPr>
          <a:xfrm>
            <a:off x="3124200" y="6248400"/>
            <a:ext cx="2895600" cy="457200"/>
          </a:xfrm>
        </p:spPr>
        <p:txBody>
          <a:bodyPr/>
          <a:lstStyle>
            <a:lvl1pPr>
              <a:defRPr/>
            </a:lvl1pPr>
          </a:lstStyle>
          <a:p>
            <a:endParaRPr lang="tr-TR" altLang="x-none"/>
          </a:p>
        </p:txBody>
      </p:sp>
      <p:sp>
        <p:nvSpPr>
          <p:cNvPr id="7" name="Slayt Numarası Yer Tutucusu 6"/>
          <p:cNvSpPr>
            <a:spLocks noGrp="1"/>
          </p:cNvSpPr>
          <p:nvPr>
            <p:ph type="sldNum" sz="quarter" idx="12"/>
          </p:nvPr>
        </p:nvSpPr>
        <p:spPr>
          <a:xfrm>
            <a:off x="6553200" y="6243638"/>
            <a:ext cx="2133600" cy="457200"/>
          </a:xfrm>
        </p:spPr>
        <p:txBody>
          <a:bodyPr/>
          <a:lstStyle>
            <a:lvl1pPr>
              <a:defRPr/>
            </a:lvl1pPr>
          </a:lstStyle>
          <a:p>
            <a:fld id="{7BA3AB5B-ACFE-A149-99A6-ADD02BCF7BBC}" type="slidenum">
              <a:rPr lang="tr-TR" altLang="x-none"/>
              <a:pPr/>
              <a:t>‹#›</a:t>
            </a:fld>
            <a:endParaRPr lang="tr-TR" altLang="x-none"/>
          </a:p>
        </p:txBody>
      </p:sp>
    </p:spTree>
    <p:extLst>
      <p:ext uri="{BB962C8B-B14F-4D97-AF65-F5344CB8AC3E}">
        <p14:creationId xmlns:p14="http://schemas.microsoft.com/office/powerpoint/2010/main" val="72841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FA90D119-6A15-4464-91AB-ABCEB7044B51}" type="datetimeFigureOut">
              <a:rPr lang="tr-TR" smtClean="0"/>
              <a:pPr/>
              <a:t>13.02.2020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490C9FB-C9AA-48ED-B4CB-651043F132EE}" type="slidenum">
              <a:rPr lang="tr-TR" smtClean="0"/>
              <a:pPr/>
              <a:t>‹#›</a:t>
            </a:fld>
            <a:endParaRPr lang="tr-TR"/>
          </a:p>
        </p:txBody>
      </p:sp>
    </p:spTree>
  </p:cSld>
  <p:clrMapOvr>
    <a:masterClrMapping/>
  </p:clrMapOvr>
  <p:transition>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FA90D119-6A15-4464-91AB-ABCEB7044B51}" type="datetimeFigureOut">
              <a:rPr lang="tr-TR" smtClean="0"/>
              <a:pPr/>
              <a:t>13.02.2020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490C9FB-C9AA-48ED-B4CB-651043F132E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transition>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FA90D119-6A15-4464-91AB-ABCEB7044B51}" type="datetimeFigureOut">
              <a:rPr lang="tr-TR" smtClean="0"/>
              <a:pPr/>
              <a:t>13.02.2020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490C9FB-C9AA-48ED-B4CB-651043F132EE}" type="slidenum">
              <a:rPr lang="tr-TR" smtClean="0"/>
              <a:pPr/>
              <a:t>‹#›</a:t>
            </a:fld>
            <a:endParaRPr lang="tr-TR"/>
          </a:p>
        </p:txBody>
      </p:sp>
    </p:spTree>
  </p:cSld>
  <p:clrMapOvr>
    <a:masterClrMapping/>
  </p:clrMapOvr>
  <p:transition>
    <p:wipe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7" name="6 Veri Yer Tutucusu"/>
          <p:cNvSpPr>
            <a:spLocks noGrp="1"/>
          </p:cNvSpPr>
          <p:nvPr>
            <p:ph type="dt" sz="half" idx="10"/>
          </p:nvPr>
        </p:nvSpPr>
        <p:spPr/>
        <p:txBody>
          <a:bodyPr/>
          <a:lstStyle/>
          <a:p>
            <a:fld id="{FA90D119-6A15-4464-91AB-ABCEB7044B51}" type="datetimeFigureOut">
              <a:rPr lang="tr-TR" smtClean="0"/>
              <a:pPr/>
              <a:t>13.02.2020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C490C9FB-C9AA-48ED-B4CB-651043F132EE}" type="slidenum">
              <a:rPr lang="tr-TR" smtClean="0"/>
              <a:pPr/>
              <a:t>‹#›</a:t>
            </a:fld>
            <a:endParaRPr lang="tr-TR"/>
          </a:p>
        </p:txBody>
      </p:sp>
    </p:spTree>
  </p:cSld>
  <p:clrMapOvr>
    <a:masterClrMapping/>
  </p:clrMapOvr>
  <p:transition>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a:t>Asıl başlık stili için tıklatın</a:t>
            </a:r>
            <a:endParaRPr kumimoji="0" lang="en-US"/>
          </a:p>
        </p:txBody>
      </p:sp>
      <p:sp>
        <p:nvSpPr>
          <p:cNvPr id="3" name="2 Veri Yer Tutucusu"/>
          <p:cNvSpPr>
            <a:spLocks noGrp="1"/>
          </p:cNvSpPr>
          <p:nvPr>
            <p:ph type="dt" sz="half" idx="10"/>
          </p:nvPr>
        </p:nvSpPr>
        <p:spPr/>
        <p:txBody>
          <a:bodyPr/>
          <a:lstStyle/>
          <a:p>
            <a:fld id="{FA90D119-6A15-4464-91AB-ABCEB7044B51}" type="datetimeFigureOut">
              <a:rPr lang="tr-TR" smtClean="0"/>
              <a:pPr/>
              <a:t>13.02.2020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C490C9FB-C9AA-48ED-B4CB-651043F132EE}" type="slidenum">
              <a:rPr lang="tr-TR" smtClean="0"/>
              <a:pPr/>
              <a:t>‹#›</a:t>
            </a:fld>
            <a:endParaRPr lang="tr-TR"/>
          </a:p>
        </p:txBody>
      </p:sp>
    </p:spTree>
  </p:cSld>
  <p:clrMapOvr>
    <a:masterClrMapping/>
  </p:clrMapOvr>
  <p:transition>
    <p:wipe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FA90D119-6A15-4464-91AB-ABCEB7044B51}" type="datetimeFigureOut">
              <a:rPr lang="tr-TR" smtClean="0"/>
              <a:pPr/>
              <a:t>13.02.2020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C490C9FB-C9AA-48ED-B4CB-651043F132EE}" type="slidenum">
              <a:rPr lang="tr-TR" smtClean="0"/>
              <a:pPr/>
              <a:t>‹#›</a:t>
            </a:fld>
            <a:endParaRPr lang="tr-TR"/>
          </a:p>
        </p:txBody>
      </p:sp>
    </p:spTree>
  </p:cSld>
  <p:clrMapOvr>
    <a:masterClrMapping/>
  </p:clrMapOvr>
  <p:transition>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FA90D119-6A15-4464-91AB-ABCEB7044B51}" type="datetimeFigureOut">
              <a:rPr lang="tr-TR" smtClean="0"/>
              <a:pPr/>
              <a:t>13.02.2020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490C9FB-C9AA-48ED-B4CB-651043F132EE}" type="slidenum">
              <a:rPr lang="tr-TR" smtClean="0"/>
              <a:pPr/>
              <a:t>‹#›</a:t>
            </a:fld>
            <a:endParaRPr lang="tr-TR"/>
          </a:p>
        </p:txBody>
      </p:sp>
    </p:spTree>
  </p:cSld>
  <p:clrMapOvr>
    <a:masterClrMapping/>
  </p:clrMapOvr>
  <p:transition>
    <p:wipe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FA90D119-6A15-4464-91AB-ABCEB7044B51}" type="datetimeFigureOut">
              <a:rPr lang="tr-TR" smtClean="0"/>
              <a:pPr/>
              <a:t>13.02.2020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C490C9FB-C9AA-48ED-B4CB-651043F132EE}"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wipe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7000"/>
            <a:lum/>
          </a:blip>
          <a:srcRect/>
          <a:stretch>
            <a:fillRect l="-10000" r="-10000"/>
          </a:stretch>
        </a:blipFill>
        <a:effectLst/>
      </p:bgPr>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A90D119-6A15-4464-91AB-ABCEB7044B51}" type="datetimeFigureOut">
              <a:rPr lang="tr-TR" smtClean="0"/>
              <a:pPr/>
              <a:t>13.02.2020</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490C9FB-C9AA-48ED-B4CB-651043F132EE}"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wipe dir="u"/>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1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1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1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7.wmf"/><Relationship Id="rId4" Type="http://schemas.openxmlformats.org/officeDocument/2006/relationships/oleObject" Target="../embeddings/oleObject1.bin"/></Relationships>
</file>

<file path=ppt/slides/_rels/slide1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1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1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1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0.emf"/><Relationship Id="rId5" Type="http://schemas.openxmlformats.org/officeDocument/2006/relationships/oleObject" Target="../embeddings/oleObject2.bin"/><Relationship Id="rId4" Type="http://schemas.openxmlformats.org/officeDocument/2006/relationships/audio" Target="../media/audio2.bin"/></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81.emf"/></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82.wmf"/></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83.emf"/></Relationships>
</file>

<file path=ppt/slides/_rels/slide153.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84.emf"/><Relationship Id="rId4" Type="http://schemas.openxmlformats.org/officeDocument/2006/relationships/oleObject" Target="../embeddings/oleObject6.bin"/></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86.wmf"/><Relationship Id="rId5" Type="http://schemas.openxmlformats.org/officeDocument/2006/relationships/oleObject" Target="../embeddings/oleObject8.bin"/><Relationship Id="rId4" Type="http://schemas.openxmlformats.org/officeDocument/2006/relationships/image" Target="../media/image85.wmf"/></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87.emf"/></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image" Target="../media/image88.emf"/></Relationships>
</file>

<file path=ppt/slides/_rels/slide15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image" Target="../media/image89.emf"/><Relationship Id="rId4" Type="http://schemas.openxmlformats.org/officeDocument/2006/relationships/oleObject" Target="../embeddings/oleObject11.bin"/></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image" Target="../media/image90.wmf"/></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9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13.vml"/><Relationship Id="rId4" Type="http://schemas.openxmlformats.org/officeDocument/2006/relationships/image" Target="../media/image92.wmf"/></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xml"/><Relationship Id="rId1" Type="http://schemas.openxmlformats.org/officeDocument/2006/relationships/vmlDrawing" Target="../drawings/vmlDrawing14.vml"/><Relationship Id="rId4" Type="http://schemas.openxmlformats.org/officeDocument/2006/relationships/image" Target="../media/image93.emf"/></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vmlDrawing" Target="../drawings/vmlDrawing15.vml"/><Relationship Id="rId4" Type="http://schemas.openxmlformats.org/officeDocument/2006/relationships/image" Target="../media/image94.wmf"/></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16.vml"/><Relationship Id="rId4" Type="http://schemas.openxmlformats.org/officeDocument/2006/relationships/image" Target="../media/image95.emf"/></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7.vml"/><Relationship Id="rId4" Type="http://schemas.openxmlformats.org/officeDocument/2006/relationships/image" Target="../media/image96.wmf"/></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xml"/><Relationship Id="rId1" Type="http://schemas.openxmlformats.org/officeDocument/2006/relationships/vmlDrawing" Target="../drawings/vmlDrawing18.vml"/><Relationship Id="rId4" Type="http://schemas.openxmlformats.org/officeDocument/2006/relationships/image" Target="../media/image97.wmf"/></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2.xml"/><Relationship Id="rId1" Type="http://schemas.openxmlformats.org/officeDocument/2006/relationships/vmlDrawing" Target="../drawings/vmlDrawing19.vml"/><Relationship Id="rId4" Type="http://schemas.openxmlformats.org/officeDocument/2006/relationships/image" Target="../media/image98.wmf"/></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2.xml"/><Relationship Id="rId1" Type="http://schemas.openxmlformats.org/officeDocument/2006/relationships/vmlDrawing" Target="../drawings/vmlDrawing20.vml"/><Relationship Id="rId4" Type="http://schemas.openxmlformats.org/officeDocument/2006/relationships/image" Target="../media/image99.wmf"/></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100.emf"/></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image" Target="../media/image101.wmf"/></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1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tr.wikipedia.org/wiki/Bilirubin" TargetMode="External"/><Relationship Id="rId2" Type="http://schemas.openxmlformats.org/officeDocument/2006/relationships/hyperlink" Target="http://tr.wikipedia.org/wiki/Kan" TargetMode="External"/><Relationship Id="rId1" Type="http://schemas.openxmlformats.org/officeDocument/2006/relationships/slideLayout" Target="../slideLayouts/slideLayout2.xml"/><Relationship Id="rId6" Type="http://schemas.openxmlformats.org/officeDocument/2006/relationships/hyperlink" Target="http://tr.wikipedia.org/wiki/Mukoza" TargetMode="External"/><Relationship Id="rId5" Type="http://schemas.openxmlformats.org/officeDocument/2006/relationships/hyperlink" Target="http://tr.wikipedia.org/wiki/G%C3%B6z" TargetMode="External"/><Relationship Id="rId4" Type="http://schemas.openxmlformats.org/officeDocument/2006/relationships/hyperlink" Target="http://tr.wikipedia.org/wiki/Deri" TargetMode="Externa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tr.wikipedia.org/wiki/Oksijen" TargetMode="External"/><Relationship Id="rId2" Type="http://schemas.openxmlformats.org/officeDocument/2006/relationships/hyperlink" Target="http://tr.wikipedia.org/wiki/Alyuvar" TargetMode="External"/><Relationship Id="rId1" Type="http://schemas.openxmlformats.org/officeDocument/2006/relationships/slideLayout" Target="../slideLayouts/slideLayout2.xml"/><Relationship Id="rId6" Type="http://schemas.openxmlformats.org/officeDocument/2006/relationships/hyperlink" Target="http://tr.wikipedia.org/wiki/Safra" TargetMode="External"/><Relationship Id="rId5" Type="http://schemas.openxmlformats.org/officeDocument/2006/relationships/hyperlink" Target="http://tr.wikipedia.org/wiki/Karaci%C4%9Fer" TargetMode="External"/><Relationship Id="rId4" Type="http://schemas.openxmlformats.org/officeDocument/2006/relationships/hyperlink" Target="http://tr.wikipedia.org/wiki/Hemoglobin" TargetMode="External"/></Relationships>
</file>

<file path=ppt/slides/_rels/slide1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23.vml"/><Relationship Id="rId4" Type="http://schemas.openxmlformats.org/officeDocument/2006/relationships/image" Target="../media/image113.wmf"/></Relationships>
</file>

<file path=ppt/slides/_rels/slide1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18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image" Target="../media/image132.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image" Target="../media/image146.png"/></Relationships>
</file>

<file path=ppt/slides/_rels/slide25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149.gif"/><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26.vml"/><Relationship Id="rId4" Type="http://schemas.openxmlformats.org/officeDocument/2006/relationships/image" Target="../media/image153.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image" Target="../media/image154.png"/></Relationships>
</file>

<file path=ppt/slides/_rels/slide26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linik biyokimya ders notları pdf ile ilgili görsel sonucu&quot;">
            <a:extLst>
              <a:ext uri="{FF2B5EF4-FFF2-40B4-BE49-F238E27FC236}">
                <a16:creationId xmlns:a16="http://schemas.microsoft.com/office/drawing/2014/main" id="{4552E7A1-D715-45E2-9590-104BB7296C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6">
            <a:extLst>
              <a:ext uri="{FF2B5EF4-FFF2-40B4-BE49-F238E27FC236}">
                <a16:creationId xmlns:a16="http://schemas.microsoft.com/office/drawing/2014/main" id="{99D7DABB-A041-4A3A-BD99-AD05F78A370C}"/>
              </a:ext>
            </a:extLst>
          </p:cNvPr>
          <p:cNvSpPr>
            <a:spLocks noGrp="1"/>
          </p:cNvSpPr>
          <p:nvPr>
            <p:ph type="title"/>
          </p:nvPr>
        </p:nvSpPr>
        <p:spPr>
          <a:xfrm>
            <a:off x="443597" y="764704"/>
            <a:ext cx="8229600" cy="1458808"/>
          </a:xfrm>
        </p:spPr>
        <p:txBody>
          <a:bodyPr>
            <a:normAutofit fontScale="90000"/>
          </a:bodyPr>
          <a:lstStyle/>
          <a:p>
            <a:pPr algn="ctr"/>
            <a:br>
              <a:rPr lang="tr-TR" dirty="0"/>
            </a:br>
            <a:br>
              <a:rPr lang="tr-TR" dirty="0"/>
            </a:br>
            <a:r>
              <a:rPr lang="tr-TR" dirty="0"/>
              <a:t>KLİNİK BİYOKİMA ve LABORATUVAR</a:t>
            </a:r>
            <a:br>
              <a:rPr lang="tr-TR" dirty="0"/>
            </a:br>
            <a:r>
              <a:rPr lang="tr-TR" dirty="0"/>
              <a:t>ÇALIŞMASI</a:t>
            </a:r>
          </a:p>
        </p:txBody>
      </p:sp>
      <p:sp>
        <p:nvSpPr>
          <p:cNvPr id="6" name="Content Placeholder 7">
            <a:extLst>
              <a:ext uri="{FF2B5EF4-FFF2-40B4-BE49-F238E27FC236}">
                <a16:creationId xmlns:a16="http://schemas.microsoft.com/office/drawing/2014/main" id="{C88FF454-4A32-4024-BD94-0A3D062C9135}"/>
              </a:ext>
            </a:extLst>
          </p:cNvPr>
          <p:cNvSpPr txBox="1">
            <a:spLocks/>
          </p:cNvSpPr>
          <p:nvPr/>
        </p:nvSpPr>
        <p:spPr>
          <a:xfrm>
            <a:off x="443597" y="2439929"/>
            <a:ext cx="8229600" cy="1853167"/>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tr-TR" sz="2800"/>
              <a:t>VAN YYÜ ÖZALP MYO TIBBİ LABORATUVAR </a:t>
            </a:r>
          </a:p>
          <a:p>
            <a:pPr marL="0" indent="0" algn="ctr">
              <a:buFont typeface="Wingdings 2"/>
              <a:buNone/>
            </a:pPr>
            <a:r>
              <a:rPr lang="tr-TR" sz="2800"/>
              <a:t>2019-2020 Bahar Ders Dönemi</a:t>
            </a:r>
          </a:p>
          <a:p>
            <a:pPr marL="0" indent="0" algn="ctr">
              <a:buFont typeface="Wingdings 2"/>
              <a:buNone/>
            </a:pPr>
            <a:endParaRPr lang="tr-TR" sz="2800" dirty="0"/>
          </a:p>
        </p:txBody>
      </p:sp>
    </p:spTree>
    <p:extLst>
      <p:ext uri="{BB962C8B-B14F-4D97-AF65-F5344CB8AC3E}">
        <p14:creationId xmlns:p14="http://schemas.microsoft.com/office/powerpoint/2010/main" val="4148519220"/>
      </p:ext>
    </p:extLst>
  </p:cSld>
  <p:clrMapOvr>
    <a:masterClrMapping/>
  </p:clrMapOvr>
  <p:transition>
    <p:wipe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000108"/>
            <a:ext cx="8229600" cy="5429288"/>
          </a:xfrm>
        </p:spPr>
        <p:txBody>
          <a:bodyPr/>
          <a:lstStyle/>
          <a:p>
            <a:pPr marL="0" indent="0">
              <a:buNone/>
            </a:pPr>
            <a:r>
              <a:rPr lang="tr-TR" dirty="0"/>
              <a:t>5-Yeni analiz </a:t>
            </a:r>
            <a:r>
              <a:rPr lang="tr-TR" dirty="0" err="1"/>
              <a:t>metodlarının</a:t>
            </a:r>
            <a:r>
              <a:rPr lang="tr-TR" dirty="0"/>
              <a:t> geliştirilmesi ve rutine sokulması, laboratuvarda yapılan analiz sayısının ve günlük kapasitenin arttırılması</a:t>
            </a:r>
          </a:p>
          <a:p>
            <a:pPr marL="0" indent="0">
              <a:buNone/>
            </a:pPr>
            <a:r>
              <a:rPr lang="tr-TR" dirty="0"/>
              <a:t>6-Reaktiflerin hazırlanması ve kit imalatı</a:t>
            </a:r>
          </a:p>
          <a:p>
            <a:pPr marL="0" indent="0">
              <a:buNone/>
            </a:pPr>
            <a:r>
              <a:rPr lang="tr-TR" dirty="0"/>
              <a:t>7-Hasta ve </a:t>
            </a:r>
            <a:r>
              <a:rPr lang="tr-TR" dirty="0" err="1"/>
              <a:t>klinesyenlerle</a:t>
            </a:r>
            <a:r>
              <a:rPr lang="tr-TR" dirty="0"/>
              <a:t> diyaloğu sağlamak, </a:t>
            </a:r>
            <a:r>
              <a:rPr lang="tr-TR" dirty="0" err="1"/>
              <a:t>poblemleri</a:t>
            </a:r>
            <a:r>
              <a:rPr lang="tr-TR" dirty="0"/>
              <a:t> çözmek</a:t>
            </a:r>
          </a:p>
          <a:p>
            <a:pPr marL="0" indent="0">
              <a:buNone/>
            </a:pPr>
            <a:r>
              <a:rPr lang="tr-TR" dirty="0"/>
              <a:t>8-Cihazların bakımlarını düzenli yaptırmak ve en verimli şekilde çalışmalarını sağlamak</a:t>
            </a:r>
          </a:p>
          <a:p>
            <a:endParaRPr lang="tr-TR" dirty="0"/>
          </a:p>
        </p:txBody>
      </p:sp>
    </p:spTree>
  </p:cSld>
  <p:clrMapOvr>
    <a:masterClrMapping/>
  </p:clrMapOvr>
  <p:transition>
    <p:wipe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4 Slayt Numarası Yer Tutucusu"/>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71E9A46A-8AEF-C14C-BD67-773518DDCEDB}" type="slidenum">
              <a:rPr lang="tr-TR" altLang="x-none" sz="1000"/>
              <a:pPr algn="r"/>
              <a:t>100</a:t>
            </a:fld>
            <a:endParaRPr lang="tr-TR" altLang="x-none" sz="1000"/>
          </a:p>
        </p:txBody>
      </p:sp>
      <p:sp>
        <p:nvSpPr>
          <p:cNvPr id="8195" name="Text Box 2"/>
          <p:cNvSpPr txBox="1">
            <a:spLocks noChangeArrowheads="1"/>
          </p:cNvSpPr>
          <p:nvPr/>
        </p:nvSpPr>
        <p:spPr bwMode="auto">
          <a:xfrm>
            <a:off x="395288" y="260350"/>
            <a:ext cx="84248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tr-TR" altLang="x-none" sz="2800">
                <a:latin typeface="Times New Roman" charset="0"/>
              </a:rPr>
              <a:t>Pıhtılaşması antikoagulanla önlenmiş kan bir tüpte kendi haline bırakılırsa şekilli elemanlar dibe çökerek ayrılırlar, üstte olan sıvı kısım </a:t>
            </a:r>
            <a:r>
              <a:rPr lang="tr-TR" altLang="x-none" sz="2800" b="1" i="1">
                <a:latin typeface="Times New Roman" charset="0"/>
              </a:rPr>
              <a:t>plazma</a:t>
            </a:r>
            <a:r>
              <a:rPr lang="tr-TR" altLang="x-none" sz="2800">
                <a:latin typeface="Times New Roman" charset="0"/>
              </a:rPr>
              <a:t>dır. Bu, içerisinde trombositleri de içerir.</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159000"/>
            <a:ext cx="47529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759989"/>
      </p:ext>
    </p:extLst>
  </p:cSld>
  <p:clrMapOvr>
    <a:masterClrMapping/>
  </p:clrMapOvr>
  <p:transition>
    <p:wipe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4 Slayt Numarası Yer Tutucusu"/>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D650412F-52FD-0B4D-B3E8-266B2CF9AF20}" type="slidenum">
              <a:rPr lang="tr-TR" altLang="x-none" sz="1000"/>
              <a:pPr algn="r"/>
              <a:t>101</a:t>
            </a:fld>
            <a:endParaRPr lang="tr-TR" altLang="x-none" sz="1000"/>
          </a:p>
        </p:txBody>
      </p:sp>
      <p:sp>
        <p:nvSpPr>
          <p:cNvPr id="9219" name="Text Box 2"/>
          <p:cNvSpPr txBox="1">
            <a:spLocks noChangeArrowheads="1"/>
          </p:cNvSpPr>
          <p:nvPr/>
        </p:nvSpPr>
        <p:spPr bwMode="auto">
          <a:xfrm>
            <a:off x="395288" y="404813"/>
            <a:ext cx="8424862"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tr-TR" altLang="x-none" sz="2800">
                <a:latin typeface="Times New Roman" charset="0"/>
              </a:rPr>
              <a:t>Serumun plazmadan farkı, özellikle fibrinojen olmak üzere bazı pıhtılaşma faktörlerini ve trombositleri içermemesidir. Serumda, plazmada bulunan diğer maddeler bulunur. Ayrıca pıhtılaşma sırasında, trombositlerden açığa çıkan aldolaz, laktat dehidrogenaz ve asit fosfataz gibi enzimler de seruma geçerler.</a:t>
            </a:r>
          </a:p>
          <a:p>
            <a:pPr>
              <a:spcBef>
                <a:spcPct val="50000"/>
              </a:spcBef>
            </a:pPr>
            <a:r>
              <a:rPr lang="tr-TR" altLang="x-none" sz="2800">
                <a:latin typeface="Times New Roman" charset="0"/>
              </a:rPr>
              <a:t>Bilirubin ve karotenler seruma sarı renk verirler. Normal serumun rengi parlak sarıdır.</a:t>
            </a:r>
          </a:p>
        </p:txBody>
      </p:sp>
      <p:pic>
        <p:nvPicPr>
          <p:cNvPr id="92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4076700"/>
            <a:ext cx="3275012"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432517"/>
      </p:ext>
    </p:extLst>
  </p:cSld>
  <p:clrMapOvr>
    <a:masterClrMapping/>
  </p:clrMapOvr>
  <p:transition>
    <p:wipe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4 Slayt Numarası Yer Tutucusu"/>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000FD2E4-8064-9D40-81A5-96EC0F33AF45}" type="slidenum">
              <a:rPr lang="tr-TR" altLang="x-none" sz="1000"/>
              <a:pPr algn="r"/>
              <a:t>102</a:t>
            </a:fld>
            <a:endParaRPr lang="tr-TR" altLang="x-none" sz="1000"/>
          </a:p>
        </p:txBody>
      </p:sp>
      <p:sp>
        <p:nvSpPr>
          <p:cNvPr id="10243" name="Text Box 2"/>
          <p:cNvSpPr txBox="1">
            <a:spLocks noChangeArrowheads="1"/>
          </p:cNvSpPr>
          <p:nvPr/>
        </p:nvSpPr>
        <p:spPr bwMode="auto">
          <a:xfrm>
            <a:off x="395288" y="404813"/>
            <a:ext cx="8424862"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tr-TR" altLang="x-none" sz="2800" b="1" dirty="0">
                <a:latin typeface="Times New Roman" charset="0"/>
              </a:rPr>
              <a:t>Kanın görevleri:</a:t>
            </a:r>
          </a:p>
          <a:p>
            <a:r>
              <a:rPr lang="tr-TR" altLang="x-none" sz="2800" dirty="0">
                <a:latin typeface="Times New Roman" charset="0"/>
              </a:rPr>
              <a:t>1) Kan, besin maddelerini veya bunların sindirim ürünlerini bağırsaklardan ve karaciğerden dokulara; dokulardan da karaciğere veya  bir başka dokuya taşır.</a:t>
            </a:r>
          </a:p>
          <a:p>
            <a:r>
              <a:rPr lang="tr-TR" altLang="x-none" sz="2800" dirty="0">
                <a:latin typeface="Times New Roman" charset="0"/>
              </a:rPr>
              <a:t>2) Kan, akciğerler ile dokular arasında solunum gazlarının alışverişini ve taşınmasını sağlar.</a:t>
            </a:r>
          </a:p>
          <a:p>
            <a:r>
              <a:rPr lang="tr-TR" altLang="x-none" sz="2800" dirty="0">
                <a:latin typeface="Times New Roman" charset="0"/>
              </a:rPr>
              <a:t>3) Kan, metabolizmanın üre ve ürik asit gibi artık ürünlerini atılmak üzere böbreklere, deriye, bağırsaklara ve karaciğere taşır.</a:t>
            </a:r>
          </a:p>
          <a:p>
            <a:r>
              <a:rPr lang="tr-TR" altLang="x-none" sz="2800" dirty="0">
                <a:latin typeface="Times New Roman" charset="0"/>
              </a:rPr>
              <a:t>4) Kan, etkileriyle organların fonksiyonlarını uyaran veya yavaşlatan enzim, hormon, vitamin gibi maddeleri dokular arasında taşır.</a:t>
            </a:r>
          </a:p>
        </p:txBody>
      </p:sp>
    </p:spTree>
    <p:extLst>
      <p:ext uri="{BB962C8B-B14F-4D97-AF65-F5344CB8AC3E}">
        <p14:creationId xmlns:p14="http://schemas.microsoft.com/office/powerpoint/2010/main" val="1627714227"/>
      </p:ext>
    </p:extLst>
  </p:cSld>
  <p:clrMapOvr>
    <a:masterClrMapping/>
  </p:clrMapOvr>
  <p:transition>
    <p:wipe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4 Slayt Numarası Yer Tutucusu"/>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55D55E05-925B-9A4B-BE2D-4D54765B7368}" type="slidenum">
              <a:rPr lang="tr-TR" altLang="x-none" sz="1000"/>
              <a:pPr algn="r"/>
              <a:t>103</a:t>
            </a:fld>
            <a:endParaRPr lang="tr-TR" altLang="x-none" sz="1000"/>
          </a:p>
        </p:txBody>
      </p:sp>
      <p:sp>
        <p:nvSpPr>
          <p:cNvPr id="11267" name="Text Box 2"/>
          <p:cNvSpPr txBox="1">
            <a:spLocks noChangeArrowheads="1"/>
          </p:cNvSpPr>
          <p:nvPr/>
        </p:nvSpPr>
        <p:spPr bwMode="auto">
          <a:xfrm>
            <a:off x="395288" y="404813"/>
            <a:ext cx="842486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tr-TR" altLang="x-none" sz="2800">
                <a:latin typeface="Times New Roman" charset="0"/>
              </a:rPr>
              <a:t>5) Kan, içerdiği lökosit, antikor ve antitoksinlerle organizmayı mikroorganizmalara karşı korur.</a:t>
            </a:r>
          </a:p>
          <a:p>
            <a:r>
              <a:rPr lang="tr-TR" altLang="x-none" sz="2800">
                <a:latin typeface="Times New Roman" charset="0"/>
              </a:rPr>
              <a:t>6) Kan, vücudun elektrolit, su ve asit-baz dengesini düzenler.</a:t>
            </a:r>
          </a:p>
          <a:p>
            <a:r>
              <a:rPr lang="tr-TR" altLang="x-none" sz="2800">
                <a:latin typeface="Times New Roman" charset="0"/>
              </a:rPr>
              <a:t>7) Kan, vücut yüzeyine yayılıp geri çekilerek vücudun ısısını düzenler.</a:t>
            </a:r>
          </a:p>
        </p:txBody>
      </p:sp>
      <p:pic>
        <p:nvPicPr>
          <p:cNvPr id="112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0" y="2852738"/>
            <a:ext cx="286067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34056"/>
      </p:ext>
    </p:extLst>
  </p:cSld>
  <p:clrMapOvr>
    <a:masterClrMapping/>
  </p:clrMapOvr>
  <p:transition>
    <p:wipe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2060848"/>
            <a:ext cx="7851648" cy="1139552"/>
          </a:xfrm>
        </p:spPr>
        <p:txBody>
          <a:bodyPr>
            <a:normAutofit/>
          </a:bodyPr>
          <a:lstStyle/>
          <a:p>
            <a:pPr algn="ctr"/>
            <a:r>
              <a:rPr lang="tr-TR" altLang="x-none" sz="4000" dirty="0">
                <a:solidFill>
                  <a:schemeClr val="bg1"/>
                </a:solidFill>
              </a:rPr>
              <a:t>İDRAR</a:t>
            </a:r>
          </a:p>
        </p:txBody>
      </p:sp>
    </p:spTree>
    <p:extLst>
      <p:ext uri="{BB962C8B-B14F-4D97-AF65-F5344CB8AC3E}">
        <p14:creationId xmlns:p14="http://schemas.microsoft.com/office/powerpoint/2010/main" val="1536808093"/>
      </p:ext>
    </p:extLst>
  </p:cSld>
  <p:clrMapOvr>
    <a:masterClrMapping/>
  </p:clrMapOvr>
  <p:transition>
    <p:wipe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tr-TR" altLang="x-none"/>
              <a:t>İdrarın tanımı</a:t>
            </a:r>
          </a:p>
        </p:txBody>
      </p:sp>
      <p:sp>
        <p:nvSpPr>
          <p:cNvPr id="59395" name="Rectangle 3"/>
          <p:cNvSpPr>
            <a:spLocks noGrp="1" noChangeArrowheads="1"/>
          </p:cNvSpPr>
          <p:nvPr>
            <p:ph type="body" idx="1"/>
          </p:nvPr>
        </p:nvSpPr>
        <p:spPr/>
        <p:txBody>
          <a:bodyPr/>
          <a:lstStyle/>
          <a:p>
            <a:r>
              <a:rPr lang="tr-TR" altLang="x-none"/>
              <a:t>İdrar böbreklerin kanı ultrafiltrasyonu sonu oluşan vucuttaki atılacak maddelerin oluşturduğu bir sıvıdır.</a:t>
            </a:r>
          </a:p>
        </p:txBody>
      </p:sp>
    </p:spTree>
    <p:extLst>
      <p:ext uri="{BB962C8B-B14F-4D97-AF65-F5344CB8AC3E}">
        <p14:creationId xmlns:p14="http://schemas.microsoft.com/office/powerpoint/2010/main" val="1347796582"/>
      </p:ext>
    </p:extLst>
  </p:cSld>
  <p:clrMapOvr>
    <a:masterClrMapping/>
  </p:clrMapOvr>
  <p:transition>
    <p:wipe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2625" y="333375"/>
            <a:ext cx="7705725" cy="1143000"/>
          </a:xfrm>
        </p:spPr>
        <p:txBody>
          <a:bodyPr/>
          <a:lstStyle/>
          <a:p>
            <a:r>
              <a:rPr lang="tr-TR" altLang="x-none">
                <a:ea typeface="Times New Roman" charset="0"/>
                <a:cs typeface="Times New Roman" charset="0"/>
              </a:rPr>
              <a:t>İdrarın rengi</a:t>
            </a:r>
            <a:endParaRPr lang="tr-TR" altLang="x-none"/>
          </a:p>
        </p:txBody>
      </p:sp>
      <p:sp>
        <p:nvSpPr>
          <p:cNvPr id="3075" name="Text Box 3"/>
          <p:cNvSpPr txBox="1">
            <a:spLocks noChangeArrowheads="1"/>
          </p:cNvSpPr>
          <p:nvPr/>
        </p:nvSpPr>
        <p:spPr bwMode="auto">
          <a:xfrm>
            <a:off x="684213" y="5457825"/>
            <a:ext cx="792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3200">
                <a:latin typeface="Times New Roman" charset="0"/>
                <a:ea typeface="Times New Roman" charset="0"/>
                <a:cs typeface="Times New Roman" charset="0"/>
              </a:rPr>
              <a:t>İdrarın rengi, örnek temiz ve renksiz bir cam kaba konduktan sonra gözle incelenir</a:t>
            </a:r>
            <a:r>
              <a:rPr lang="tr-TR" altLang="x-none" sz="3200">
                <a:latin typeface="Times New Roman" charset="0"/>
              </a:rPr>
              <a:t>.</a:t>
            </a:r>
          </a:p>
        </p:txBody>
      </p:sp>
      <p:pic>
        <p:nvPicPr>
          <p:cNvPr id="236546" name="Picture 2" descr="İdrar kokusu ile ilgili görsel sonucu">
            <a:extLst>
              <a:ext uri="{FF2B5EF4-FFF2-40B4-BE49-F238E27FC236}">
                <a16:creationId xmlns:a16="http://schemas.microsoft.com/office/drawing/2014/main" id="{52DC9048-6A48-45E4-9F9C-9463947A3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844824"/>
            <a:ext cx="4067944" cy="3456384"/>
          </a:xfrm>
          <a:prstGeom prst="rect">
            <a:avLst/>
          </a:prstGeom>
          <a:noFill/>
          <a:extLst>
            <a:ext uri="{909E8E84-426E-40DD-AFC4-6F175D3DCCD1}">
              <a14:hiddenFill xmlns:a14="http://schemas.microsoft.com/office/drawing/2010/main">
                <a:solidFill>
                  <a:srgbClr val="FFFFFF"/>
                </a:solidFill>
              </a14:hiddenFill>
            </a:ext>
          </a:extLst>
        </p:spPr>
      </p:pic>
      <p:pic>
        <p:nvPicPr>
          <p:cNvPr id="236550" name="Picture 6" descr="İdrar kokusu ile ilgili görsel sonucu">
            <a:extLst>
              <a:ext uri="{FF2B5EF4-FFF2-40B4-BE49-F238E27FC236}">
                <a16:creationId xmlns:a16="http://schemas.microsoft.com/office/drawing/2014/main" id="{0A49E227-EB54-47D7-A162-727171EAF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44824"/>
            <a:ext cx="5076056"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45118"/>
      </p:ext>
    </p:extLst>
  </p:cSld>
  <p:clrMapOvr>
    <a:masterClrMapping/>
  </p:clrMapOvr>
  <p:transition>
    <p:wipe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08013" y="1860550"/>
            <a:ext cx="7924800" cy="32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b="1">
                <a:latin typeface="Times New Roman" charset="0"/>
                <a:ea typeface="Times New Roman" charset="0"/>
                <a:cs typeface="Times New Roman" charset="0"/>
              </a:rPr>
              <a:t>İdrarın rengi,</a:t>
            </a:r>
            <a:r>
              <a:rPr lang="tr-TR" altLang="x-none" sz="2800">
                <a:latin typeface="Times New Roman" charset="0"/>
              </a:rPr>
              <a:t> </a:t>
            </a:r>
          </a:p>
          <a:p>
            <a:pPr>
              <a:spcBef>
                <a:spcPct val="50000"/>
              </a:spcBef>
            </a:pPr>
            <a:r>
              <a:rPr lang="tr-TR" altLang="x-none" sz="2800">
                <a:latin typeface="Times New Roman" charset="0"/>
                <a:ea typeface="Times New Roman" charset="0"/>
                <a:cs typeface="Times New Roman" charset="0"/>
              </a:rPr>
              <a:t>normal</a:t>
            </a:r>
            <a:r>
              <a:rPr lang="tr-TR" altLang="x-none" sz="2800">
                <a:latin typeface="Times New Roman" charset="0"/>
              </a:rPr>
              <a:t>de</a:t>
            </a:r>
            <a:r>
              <a:rPr lang="tr-TR" altLang="x-none" sz="2800">
                <a:latin typeface="Times New Roman" charset="0"/>
                <a:ea typeface="Times New Roman" charset="0"/>
                <a:cs typeface="Times New Roman" charset="0"/>
              </a:rPr>
              <a:t> amber sarısıdır</a:t>
            </a:r>
            <a:endParaRPr lang="tr-TR" altLang="x-none" sz="2800">
              <a:latin typeface="Times New Roman" charset="0"/>
            </a:endParaRPr>
          </a:p>
          <a:p>
            <a:pPr>
              <a:spcBef>
                <a:spcPct val="50000"/>
              </a:spcBef>
            </a:pPr>
            <a:r>
              <a:rPr lang="tr-TR" altLang="x-none" sz="2800">
                <a:latin typeface="Times New Roman" charset="0"/>
                <a:ea typeface="Times New Roman" charset="0"/>
                <a:cs typeface="Times New Roman" charset="0"/>
              </a:rPr>
              <a:t>Fazla miktarda su alınması ve fazla miktarda idrar çıkarılması durumunda açılır. </a:t>
            </a:r>
          </a:p>
          <a:p>
            <a:pPr>
              <a:spcBef>
                <a:spcPct val="50000"/>
              </a:spcBef>
            </a:pPr>
            <a:r>
              <a:rPr lang="tr-TR" altLang="x-none" sz="2800">
                <a:latin typeface="Times New Roman" charset="0"/>
                <a:ea typeface="Times New Roman" charset="0"/>
                <a:cs typeface="Times New Roman" charset="0"/>
              </a:rPr>
              <a:t>Az su alınması ve az miktarda idrar çıkarılmasında ise koyulaşır </a:t>
            </a:r>
            <a:r>
              <a:rPr lang="tr-TR" altLang="x-none" sz="2800">
                <a:latin typeface="Times New Roman" charset="0"/>
              </a:rPr>
              <a:t>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692150"/>
            <a:ext cx="28575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1236196"/>
      </p:ext>
    </p:extLst>
  </p:cSld>
  <p:clrMapOvr>
    <a:masterClrMapping/>
  </p:clrMapOvr>
  <p:transition>
    <p:wipe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idx="1"/>
          </p:nvPr>
        </p:nvSpPr>
        <p:spPr>
          <a:xfrm>
            <a:off x="395288" y="260350"/>
            <a:ext cx="8229600" cy="5576888"/>
          </a:xfrm>
        </p:spPr>
        <p:txBody>
          <a:bodyPr/>
          <a:lstStyle/>
          <a:p>
            <a:pPr>
              <a:lnSpc>
                <a:spcPct val="90000"/>
              </a:lnSpc>
              <a:buFont typeface="Wingdings" charset="2"/>
              <a:buNone/>
            </a:pPr>
            <a:r>
              <a:rPr lang="tr-TR" altLang="x-none" sz="2600" b="1" dirty="0"/>
              <a:t>Açık sarı – Yeşil sarı – renksiz</a:t>
            </a:r>
          </a:p>
          <a:p>
            <a:pPr>
              <a:lnSpc>
                <a:spcPct val="90000"/>
              </a:lnSpc>
              <a:buFont typeface="Wingdings" charset="2"/>
              <a:buNone/>
            </a:pPr>
            <a:r>
              <a:rPr lang="tr-TR" altLang="x-none" sz="2600" dirty="0" err="1"/>
              <a:t>Klorozis</a:t>
            </a:r>
            <a:r>
              <a:rPr lang="tr-TR" altLang="x-none" sz="2600" dirty="0"/>
              <a:t>: demir metabolizması kusuru, </a:t>
            </a:r>
            <a:r>
              <a:rPr lang="tr-TR" altLang="x-none" sz="2600" dirty="0" err="1"/>
              <a:t>Hb</a:t>
            </a:r>
            <a:r>
              <a:rPr lang="tr-TR" altLang="x-none" sz="2600" dirty="0"/>
              <a:t> azlığı</a:t>
            </a:r>
          </a:p>
          <a:p>
            <a:pPr>
              <a:lnSpc>
                <a:spcPct val="90000"/>
              </a:lnSpc>
              <a:buFont typeface="Wingdings" charset="2"/>
              <a:buNone/>
            </a:pPr>
            <a:r>
              <a:rPr lang="tr-TR" altLang="x-none" sz="2600" b="1" dirty="0"/>
              <a:t>Sarı </a:t>
            </a:r>
          </a:p>
          <a:p>
            <a:pPr>
              <a:lnSpc>
                <a:spcPct val="90000"/>
              </a:lnSpc>
              <a:buFont typeface="Wingdings" charset="2"/>
              <a:buNone/>
            </a:pPr>
            <a:r>
              <a:rPr lang="tr-TR" altLang="x-none" sz="2600" dirty="0"/>
              <a:t>Normal pigmentin aşırı miktarda bulunması yani </a:t>
            </a:r>
          </a:p>
          <a:p>
            <a:pPr>
              <a:lnSpc>
                <a:spcPct val="90000"/>
              </a:lnSpc>
              <a:buFont typeface="Wingdings" charset="2"/>
              <a:buNone/>
            </a:pPr>
            <a:r>
              <a:rPr lang="tr-TR" altLang="x-none" sz="2600" dirty="0" err="1"/>
              <a:t>ürokrom</a:t>
            </a:r>
            <a:r>
              <a:rPr lang="tr-TR" altLang="x-none" sz="2600" dirty="0"/>
              <a:t>, </a:t>
            </a:r>
            <a:r>
              <a:rPr lang="tr-TR" altLang="x-none" sz="2600" dirty="0" err="1"/>
              <a:t>ürobilin</a:t>
            </a:r>
            <a:r>
              <a:rPr lang="tr-TR" altLang="x-none" sz="2600" dirty="0"/>
              <a:t>, </a:t>
            </a:r>
            <a:r>
              <a:rPr lang="tr-TR" altLang="x-none" sz="2600" dirty="0" err="1"/>
              <a:t>ürobilinojen</a:t>
            </a:r>
            <a:r>
              <a:rPr lang="tr-TR" altLang="x-none" sz="2600" dirty="0"/>
              <a:t> artışı</a:t>
            </a:r>
          </a:p>
          <a:p>
            <a:pPr>
              <a:lnSpc>
                <a:spcPct val="90000"/>
              </a:lnSpc>
              <a:buFont typeface="Wingdings" charset="2"/>
              <a:buNone/>
            </a:pPr>
            <a:r>
              <a:rPr lang="tr-TR" altLang="x-none" sz="2600" b="1" dirty="0"/>
              <a:t>Yeşil</a:t>
            </a:r>
            <a:r>
              <a:rPr lang="tr-TR" altLang="x-none" sz="2600" dirty="0"/>
              <a:t> </a:t>
            </a:r>
          </a:p>
          <a:p>
            <a:pPr>
              <a:lnSpc>
                <a:spcPct val="90000"/>
              </a:lnSpc>
              <a:buFont typeface="Wingdings" charset="2"/>
              <a:buNone/>
            </a:pPr>
            <a:r>
              <a:rPr lang="tr-TR" altLang="x-none" sz="2600" dirty="0"/>
              <a:t>Artan </a:t>
            </a:r>
            <a:r>
              <a:rPr lang="tr-TR" altLang="x-none" sz="2600" dirty="0" err="1"/>
              <a:t>indikan</a:t>
            </a:r>
            <a:r>
              <a:rPr lang="tr-TR" altLang="x-none" sz="2600" dirty="0"/>
              <a:t>, okside olmuş safra bulunması</a:t>
            </a:r>
          </a:p>
          <a:p>
            <a:pPr>
              <a:lnSpc>
                <a:spcPct val="90000"/>
              </a:lnSpc>
              <a:buFont typeface="Wingdings" charset="2"/>
              <a:buNone/>
            </a:pPr>
            <a:r>
              <a:rPr lang="tr-TR" altLang="x-none" sz="2600" b="1" dirty="0"/>
              <a:t>Kırmızı</a:t>
            </a:r>
            <a:r>
              <a:rPr lang="tr-TR" altLang="x-none" sz="2600" dirty="0"/>
              <a:t> </a:t>
            </a:r>
          </a:p>
          <a:p>
            <a:pPr>
              <a:lnSpc>
                <a:spcPct val="90000"/>
              </a:lnSpc>
              <a:buFont typeface="Wingdings" charset="2"/>
              <a:buNone/>
            </a:pPr>
            <a:r>
              <a:rPr lang="tr-TR" altLang="x-none" sz="2600" dirty="0"/>
              <a:t>Hemoglobin, </a:t>
            </a:r>
            <a:r>
              <a:rPr lang="tr-TR" altLang="x-none" sz="2600" dirty="0" err="1"/>
              <a:t>miyoglobin</a:t>
            </a:r>
            <a:r>
              <a:rPr lang="tr-TR" altLang="x-none" sz="2600" dirty="0"/>
              <a:t>, eritrosit bulunması, </a:t>
            </a:r>
          </a:p>
          <a:p>
            <a:pPr>
              <a:lnSpc>
                <a:spcPct val="90000"/>
              </a:lnSpc>
              <a:buFont typeface="Wingdings" charset="2"/>
              <a:buNone/>
            </a:pPr>
            <a:r>
              <a:rPr lang="tr-TR" altLang="x-none" sz="2600" dirty="0"/>
              <a:t>ayrıca pancar idrara kırmızı renk verebilir</a:t>
            </a:r>
          </a:p>
          <a:p>
            <a:pPr>
              <a:lnSpc>
                <a:spcPct val="90000"/>
              </a:lnSpc>
              <a:buFont typeface="Wingdings" charset="2"/>
              <a:buNone/>
            </a:pPr>
            <a:r>
              <a:rPr lang="tr-TR" altLang="x-none" sz="2600" b="1" dirty="0"/>
              <a:t>Siyah</a:t>
            </a:r>
            <a:r>
              <a:rPr lang="tr-TR" altLang="x-none" sz="2600" dirty="0"/>
              <a:t> </a:t>
            </a:r>
          </a:p>
          <a:p>
            <a:pPr>
              <a:lnSpc>
                <a:spcPct val="90000"/>
              </a:lnSpc>
              <a:buFont typeface="Wingdings" charset="2"/>
              <a:buNone/>
            </a:pPr>
            <a:r>
              <a:rPr lang="tr-TR" altLang="x-none" sz="2600" dirty="0" err="1"/>
              <a:t>İndikan</a:t>
            </a:r>
            <a:r>
              <a:rPr lang="tr-TR" altLang="x-none" sz="2600" dirty="0"/>
              <a:t> artışı ve kan varlığında</a:t>
            </a:r>
          </a:p>
        </p:txBody>
      </p:sp>
    </p:spTree>
    <p:extLst>
      <p:ext uri="{BB962C8B-B14F-4D97-AF65-F5344CB8AC3E}">
        <p14:creationId xmlns:p14="http://schemas.microsoft.com/office/powerpoint/2010/main" val="1998236330"/>
      </p:ext>
    </p:extLst>
  </p:cSld>
  <p:clrMapOvr>
    <a:masterClrMapping/>
  </p:clrMapOvr>
  <p:transition>
    <p:wipe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00113" y="533400"/>
            <a:ext cx="3416300" cy="2967038"/>
          </a:xfrm>
        </p:spPr>
        <p:txBody>
          <a:bodyPr/>
          <a:lstStyle/>
          <a:p>
            <a:r>
              <a:rPr lang="tr-TR" altLang="x-none">
                <a:ea typeface="Times New Roman" charset="0"/>
                <a:cs typeface="Times New Roman" charset="0"/>
              </a:rPr>
              <a:t>İdrarın turbiditesi</a:t>
            </a:r>
          </a:p>
        </p:txBody>
      </p:sp>
      <p:sp>
        <p:nvSpPr>
          <p:cNvPr id="8195" name="Text Box 3"/>
          <p:cNvSpPr txBox="1">
            <a:spLocks noChangeArrowheads="1"/>
          </p:cNvSpPr>
          <p:nvPr/>
        </p:nvSpPr>
        <p:spPr bwMode="auto">
          <a:xfrm>
            <a:off x="381000" y="4430713"/>
            <a:ext cx="84582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a:latin typeface="Times New Roman" charset="0"/>
                <a:ea typeface="Times New Roman" charset="0"/>
                <a:cs typeface="Times New Roman" charset="0"/>
              </a:rPr>
              <a:t>İdrar normalde berraktır</a:t>
            </a:r>
            <a:r>
              <a:rPr lang="tr-TR" altLang="x-none" sz="2800">
                <a:latin typeface="Times New Roman" charset="0"/>
              </a:rPr>
              <a:t>.</a:t>
            </a:r>
          </a:p>
          <a:p>
            <a:pPr>
              <a:spcBef>
                <a:spcPct val="50000"/>
              </a:spcBef>
            </a:pPr>
            <a:r>
              <a:rPr lang="tr-TR" altLang="x-none" sz="2800" b="1">
                <a:latin typeface="Times New Roman" charset="0"/>
                <a:ea typeface="Times New Roman" charset="0"/>
                <a:cs typeface="Times New Roman" charset="0"/>
              </a:rPr>
              <a:t>bulanıklık,</a:t>
            </a:r>
            <a:r>
              <a:rPr lang="tr-TR" altLang="x-none" sz="2800">
                <a:latin typeface="Times New Roman" charset="0"/>
                <a:ea typeface="Times New Roman" charset="0"/>
                <a:cs typeface="Times New Roman" charset="0"/>
              </a:rPr>
              <a:t> üratlar, fosfatlar ya da karbonatlar, oksalatlar, lökosit gibi hücresel elemanlar ve bakterilerden ileri gelebilir</a:t>
            </a:r>
            <a:r>
              <a:rPr lang="tr-TR" altLang="x-none" sz="2800">
                <a:latin typeface="Times New Roman" charset="0"/>
              </a:rPr>
              <a:t> </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404813"/>
            <a:ext cx="291465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08726524"/>
      </p:ext>
    </p:extLst>
  </p:cSld>
  <p:clrMapOvr>
    <a:masterClrMapping/>
  </p:clrMapOvr>
  <p:transition>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5929354"/>
          </a:xfrm>
        </p:spPr>
        <p:txBody>
          <a:bodyPr>
            <a:normAutofit/>
          </a:bodyPr>
          <a:lstStyle/>
          <a:p>
            <a:r>
              <a:rPr lang="tr-TR" b="1" dirty="0"/>
              <a:t>Kan alma ve numune kabul bölümü</a:t>
            </a:r>
            <a:endParaRPr lang="tr-TR" dirty="0"/>
          </a:p>
          <a:p>
            <a:r>
              <a:rPr lang="tr-TR" dirty="0"/>
              <a:t>Bu bölümde poliklinik hastalarından kan alınır ve servislerden gönderilen kan, idrar, BOS ve benzeri numuneler kabul edilir.</a:t>
            </a:r>
          </a:p>
          <a:p>
            <a:r>
              <a:rPr lang="tr-TR" dirty="0"/>
              <a:t>Bu bölümde, kan alma ve materyal kabulü için gerekli sarf malzemeleri bulunur.</a:t>
            </a:r>
          </a:p>
          <a:p>
            <a:r>
              <a:rPr lang="tr-TR" dirty="0"/>
              <a:t>Bu bölümde mutlaka bir muayene masası bulunmalıdır. Kan alma sırasında fenalaşan veya bayılan hastalar bu masaya yatırılarak bir süre dinlenmeleri sağlanır.</a:t>
            </a:r>
          </a:p>
          <a:p>
            <a:endParaRPr lang="tr-TR" dirty="0"/>
          </a:p>
        </p:txBody>
      </p:sp>
      <p:pic>
        <p:nvPicPr>
          <p:cNvPr id="5" name="Picture 5"/>
          <p:cNvPicPr>
            <a:picLocks noChangeAspect="1" noChangeArrowheads="1"/>
          </p:cNvPicPr>
          <p:nvPr/>
        </p:nvPicPr>
        <p:blipFill>
          <a:blip r:embed="rId2"/>
          <a:srcRect/>
          <a:stretch>
            <a:fillRect/>
          </a:stretch>
        </p:blipFill>
        <p:spPr>
          <a:xfrm>
            <a:off x="2000232" y="4643446"/>
            <a:ext cx="1535113" cy="1944687"/>
          </a:xfrm>
          <a:prstGeom prst="rect">
            <a:avLst/>
          </a:prstGeom>
          <a:noFill/>
          <a:ln/>
        </p:spPr>
      </p:pic>
    </p:spTree>
  </p:cSld>
  <p:clrMapOvr>
    <a:masterClrMapping/>
  </p:clrMapOvr>
  <p:transition>
    <p:wipe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33400" y="914400"/>
            <a:ext cx="82296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b="1" dirty="0">
                <a:latin typeface="Times New Roman" charset="0"/>
                <a:ea typeface="Times New Roman" charset="0"/>
                <a:cs typeface="Times New Roman" charset="0"/>
              </a:rPr>
              <a:t>Üratlardan ileri gelen bulanıklık,</a:t>
            </a:r>
            <a:r>
              <a:rPr lang="tr-TR" altLang="x-none" sz="2800" dirty="0">
                <a:latin typeface="Times New Roman" charset="0"/>
                <a:ea typeface="Times New Roman" charset="0"/>
                <a:cs typeface="Times New Roman" charset="0"/>
              </a:rPr>
              <a:t> idrarda soğukta oluşur. İdrarın ısıtılmasıyla kaybolur</a:t>
            </a:r>
            <a:r>
              <a:rPr lang="tr-TR" altLang="x-none" sz="2800" dirty="0">
                <a:latin typeface="Times New Roman" charset="0"/>
              </a:rPr>
              <a:t> </a:t>
            </a:r>
          </a:p>
          <a:p>
            <a:pPr>
              <a:spcBef>
                <a:spcPct val="50000"/>
              </a:spcBef>
            </a:pPr>
            <a:r>
              <a:rPr lang="tr-TR" altLang="x-none" sz="2800" b="1" dirty="0">
                <a:latin typeface="Times New Roman" charset="0"/>
                <a:ea typeface="Times New Roman" charset="0"/>
                <a:cs typeface="Times New Roman" charset="0"/>
              </a:rPr>
              <a:t>Fosfatlardan ya da karbonatlardan ileri gelen bulanıklık,</a:t>
            </a:r>
            <a:r>
              <a:rPr lang="tr-TR" altLang="x-none" sz="2800" dirty="0">
                <a:latin typeface="Times New Roman" charset="0"/>
                <a:ea typeface="Times New Roman" charset="0"/>
                <a:cs typeface="Times New Roman" charset="0"/>
              </a:rPr>
              <a:t> alkalik idrarda oluşur ve idrarın ısıtılmasıyla belirginleşir</a:t>
            </a:r>
            <a:r>
              <a:rPr lang="tr-TR" altLang="x-none" sz="2800" dirty="0">
                <a:latin typeface="Times New Roman" charset="0"/>
              </a:rPr>
              <a:t> </a:t>
            </a:r>
          </a:p>
          <a:p>
            <a:pPr>
              <a:spcBef>
                <a:spcPct val="50000"/>
              </a:spcBef>
            </a:pPr>
            <a:r>
              <a:rPr lang="tr-TR" altLang="x-none" sz="2800" dirty="0">
                <a:latin typeface="Times New Roman" charset="0"/>
                <a:ea typeface="Times New Roman" charset="0"/>
                <a:cs typeface="Times New Roman" charset="0"/>
              </a:rPr>
              <a:t>idrara 1-2 damla %10’luk asetik asit damlatılmasıyla kaybolur.</a:t>
            </a:r>
            <a:r>
              <a:rPr lang="tr-TR" altLang="x-none" sz="2800" dirty="0">
                <a:latin typeface="Times New Roman" charset="0"/>
              </a:rPr>
              <a:t> </a:t>
            </a:r>
          </a:p>
        </p:txBody>
      </p:sp>
    </p:spTree>
    <p:extLst>
      <p:ext uri="{BB962C8B-B14F-4D97-AF65-F5344CB8AC3E}">
        <p14:creationId xmlns:p14="http://schemas.microsoft.com/office/powerpoint/2010/main" val="2043267855"/>
      </p:ext>
    </p:extLst>
  </p:cSld>
  <p:clrMapOvr>
    <a:masterClrMapping/>
  </p:clrMapOvr>
  <p:transition>
    <p:wipe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23850" y="609600"/>
            <a:ext cx="6118225" cy="1143000"/>
          </a:xfrm>
        </p:spPr>
        <p:txBody>
          <a:bodyPr/>
          <a:lstStyle/>
          <a:p>
            <a:r>
              <a:rPr lang="tr-TR" altLang="x-none">
                <a:ea typeface="Times New Roman" charset="0"/>
                <a:cs typeface="Times New Roman" charset="0"/>
              </a:rPr>
              <a:t>İdrarın kokusu</a:t>
            </a:r>
            <a:r>
              <a:rPr lang="tr-TR" altLang="x-none"/>
              <a:t> </a:t>
            </a:r>
          </a:p>
        </p:txBody>
      </p:sp>
      <p:sp>
        <p:nvSpPr>
          <p:cNvPr id="12291" name="Text Box 3"/>
          <p:cNvSpPr txBox="1">
            <a:spLocks noChangeArrowheads="1"/>
          </p:cNvSpPr>
          <p:nvPr/>
        </p:nvSpPr>
        <p:spPr bwMode="auto">
          <a:xfrm>
            <a:off x="1066800" y="2286000"/>
            <a:ext cx="714375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a:latin typeface="Times New Roman" charset="0"/>
                <a:ea typeface="Times New Roman" charset="0"/>
                <a:cs typeface="Times New Roman" charset="0"/>
              </a:rPr>
              <a:t>kendine has özel bir koku</a:t>
            </a:r>
            <a:r>
              <a:rPr lang="tr-TR" altLang="x-none" sz="2800">
                <a:latin typeface="Times New Roman" charset="0"/>
              </a:rPr>
              <a:t> </a:t>
            </a:r>
          </a:p>
          <a:p>
            <a:pPr algn="r">
              <a:spcBef>
                <a:spcPct val="50000"/>
              </a:spcBef>
            </a:pPr>
            <a:r>
              <a:rPr lang="tr-TR" altLang="x-none" sz="2800">
                <a:latin typeface="Times New Roman" charset="0"/>
                <a:ea typeface="Times New Roman" charset="0"/>
                <a:cs typeface="Times New Roman" charset="0"/>
              </a:rPr>
              <a:t>alınan ve idrarla atılan ilaçlardan etkilenebilir. </a:t>
            </a:r>
            <a:endParaRPr lang="tr-TR" altLang="x-none" sz="2800">
              <a:latin typeface="Times New Roman" charset="0"/>
            </a:endParaRPr>
          </a:p>
        </p:txBody>
      </p:sp>
      <p:pic>
        <p:nvPicPr>
          <p:cNvPr id="2" name="Resim 1">
            <a:extLst>
              <a:ext uri="{FF2B5EF4-FFF2-40B4-BE49-F238E27FC236}">
                <a16:creationId xmlns:a16="http://schemas.microsoft.com/office/drawing/2014/main" id="{91532FC8-6C3A-49F0-BBAF-11F9EA802F69}"/>
              </a:ext>
            </a:extLst>
          </p:cNvPr>
          <p:cNvPicPr>
            <a:picLocks noChangeAspect="1"/>
          </p:cNvPicPr>
          <p:nvPr/>
        </p:nvPicPr>
        <p:blipFill>
          <a:blip r:embed="rId3"/>
          <a:stretch>
            <a:fillRect/>
          </a:stretch>
        </p:blipFill>
        <p:spPr>
          <a:xfrm>
            <a:off x="3791000" y="3408376"/>
            <a:ext cx="3838575" cy="3028950"/>
          </a:xfrm>
          <a:prstGeom prst="rect">
            <a:avLst/>
          </a:prstGeom>
        </p:spPr>
      </p:pic>
      <p:pic>
        <p:nvPicPr>
          <p:cNvPr id="239620" name="Picture 4" descr="idrar kokusu ile ilgili görsel sonucu">
            <a:extLst>
              <a:ext uri="{FF2B5EF4-FFF2-40B4-BE49-F238E27FC236}">
                <a16:creationId xmlns:a16="http://schemas.microsoft.com/office/drawing/2014/main" id="{45E1157F-E394-4C29-96FE-6FCE97EA1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449624"/>
            <a:ext cx="3323456" cy="301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492597"/>
      </p:ext>
    </p:extLst>
  </p:cSld>
  <p:clrMapOvr>
    <a:masterClrMapping/>
  </p:clrMapOvr>
  <p:transition>
    <p:wipe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914400"/>
            <a:ext cx="5672138" cy="1143000"/>
          </a:xfrm>
        </p:spPr>
        <p:txBody>
          <a:bodyPr/>
          <a:lstStyle/>
          <a:p>
            <a:r>
              <a:rPr lang="tr-TR" altLang="x-none">
                <a:ea typeface="Times New Roman" charset="0"/>
                <a:cs typeface="Times New Roman" charset="0"/>
              </a:rPr>
              <a:t>İdrar volümü</a:t>
            </a:r>
            <a:r>
              <a:rPr lang="tr-TR" altLang="x-none"/>
              <a:t> </a:t>
            </a:r>
          </a:p>
        </p:txBody>
      </p:sp>
      <p:sp>
        <p:nvSpPr>
          <p:cNvPr id="14339" name="Text Box 3"/>
          <p:cNvSpPr txBox="1">
            <a:spLocks noChangeArrowheads="1"/>
          </p:cNvSpPr>
          <p:nvPr/>
        </p:nvSpPr>
        <p:spPr bwMode="auto">
          <a:xfrm>
            <a:off x="533400" y="34417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a:latin typeface="Times New Roman" charset="0"/>
                <a:ea typeface="Times New Roman" charset="0"/>
                <a:cs typeface="Times New Roman" charset="0"/>
              </a:rPr>
              <a:t>24 saatte erkeklerde kadınlardakinden fazla olmak üzere ortalama olarak 1000-1800 mL </a:t>
            </a:r>
            <a:endParaRPr lang="tr-TR" altLang="x-none" sz="2800">
              <a:latin typeface="Times New Roman" charset="0"/>
            </a:endParaRPr>
          </a:p>
          <a:p>
            <a:pPr algn="r">
              <a:spcBef>
                <a:spcPct val="50000"/>
              </a:spcBef>
            </a:pPr>
            <a:r>
              <a:rPr lang="tr-TR" altLang="x-none" sz="2800">
                <a:latin typeface="Times New Roman" charset="0"/>
                <a:ea typeface="Times New Roman" charset="0"/>
                <a:cs typeface="Times New Roman" charset="0"/>
              </a:rPr>
              <a:t>alınan su miktarı, böbrek dışı yollardan su kaybı ve diyet, günlük idrar miktarını etkiler </a:t>
            </a:r>
            <a:endParaRPr lang="tr-TR" altLang="x-none" sz="2800">
              <a:latin typeface="Times New Roman" charset="0"/>
            </a:endParaRP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333375"/>
            <a:ext cx="180022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38359653"/>
      </p:ext>
    </p:extLst>
  </p:cSld>
  <p:clrMapOvr>
    <a:masterClrMapping/>
  </p:clrMapOvr>
  <p:transition>
    <p:wipe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81000" y="914400"/>
            <a:ext cx="8382000" cy="500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b="1" i="1">
                <a:latin typeface="Times New Roman" charset="0"/>
                <a:ea typeface="Times New Roman" charset="0"/>
                <a:cs typeface="Times New Roman" charset="0"/>
              </a:rPr>
              <a:t>anüri </a:t>
            </a:r>
            <a:endParaRPr lang="tr-TR" altLang="x-none" sz="2800" b="1" i="1">
              <a:latin typeface="Times New Roman" charset="0"/>
            </a:endParaRPr>
          </a:p>
          <a:p>
            <a:pPr algn="r">
              <a:spcBef>
                <a:spcPct val="50000"/>
              </a:spcBef>
            </a:pPr>
            <a:r>
              <a:rPr lang="tr-TR" altLang="x-none" sz="2800">
                <a:latin typeface="Times New Roman" charset="0"/>
                <a:ea typeface="Times New Roman" charset="0"/>
                <a:cs typeface="Times New Roman" charset="0"/>
              </a:rPr>
              <a:t>24 saatlik idrar miktarının devamlı olarak 50 mL’den az olması veya hiç idrar çıkaramama</a:t>
            </a:r>
            <a:endParaRPr lang="tr-TR" altLang="x-none" sz="2800">
              <a:latin typeface="Times New Roman" charset="0"/>
            </a:endParaRPr>
          </a:p>
          <a:p>
            <a:pPr>
              <a:spcBef>
                <a:spcPct val="50000"/>
              </a:spcBef>
            </a:pPr>
            <a:r>
              <a:rPr lang="tr-TR" altLang="x-none" sz="2800" b="1" i="1">
                <a:latin typeface="Times New Roman" charset="0"/>
                <a:ea typeface="Times New Roman" charset="0"/>
                <a:cs typeface="Times New Roman" charset="0"/>
              </a:rPr>
              <a:t>oligüri</a:t>
            </a:r>
            <a:r>
              <a:rPr lang="tr-TR" altLang="x-none" sz="2800">
                <a:latin typeface="Times New Roman" charset="0"/>
                <a:ea typeface="Times New Roman" charset="0"/>
                <a:cs typeface="Times New Roman" charset="0"/>
              </a:rPr>
              <a:t> </a:t>
            </a:r>
            <a:endParaRPr lang="tr-TR" altLang="x-none" sz="2800">
              <a:latin typeface="Times New Roman" charset="0"/>
            </a:endParaRPr>
          </a:p>
          <a:p>
            <a:pPr algn="r">
              <a:spcBef>
                <a:spcPct val="50000"/>
              </a:spcBef>
            </a:pPr>
            <a:r>
              <a:rPr lang="tr-TR" altLang="x-none" sz="2800">
                <a:latin typeface="Times New Roman" charset="0"/>
                <a:ea typeface="Times New Roman" charset="0"/>
                <a:cs typeface="Times New Roman" charset="0"/>
              </a:rPr>
              <a:t>24 saatlik idrar miktarının devamlı olarak 400 mL’den az olması</a:t>
            </a:r>
            <a:endParaRPr lang="tr-TR" altLang="x-none" sz="2800">
              <a:latin typeface="Times New Roman" charset="0"/>
            </a:endParaRPr>
          </a:p>
          <a:p>
            <a:pPr>
              <a:spcBef>
                <a:spcPct val="50000"/>
              </a:spcBef>
            </a:pPr>
            <a:r>
              <a:rPr lang="tr-TR" altLang="x-none" sz="2800" b="1" i="1">
                <a:latin typeface="Times New Roman" charset="0"/>
                <a:ea typeface="Times New Roman" charset="0"/>
                <a:cs typeface="Times New Roman" charset="0"/>
              </a:rPr>
              <a:t>poliüri </a:t>
            </a:r>
            <a:endParaRPr lang="tr-TR" altLang="x-none" sz="2800" b="1" i="1">
              <a:latin typeface="Times New Roman" charset="0"/>
            </a:endParaRPr>
          </a:p>
          <a:p>
            <a:pPr algn="r">
              <a:spcBef>
                <a:spcPct val="50000"/>
              </a:spcBef>
            </a:pPr>
            <a:r>
              <a:rPr lang="tr-TR" altLang="x-none" sz="2800">
                <a:latin typeface="Times New Roman" charset="0"/>
                <a:ea typeface="Times New Roman" charset="0"/>
                <a:cs typeface="Times New Roman" charset="0"/>
              </a:rPr>
              <a:t>24 saatlik idrar miktarının devamlı olarak 2500 mL’den fazla olması</a:t>
            </a:r>
            <a:endParaRPr lang="tr-TR" altLang="x-none" sz="2800" i="1">
              <a:latin typeface="Times New Roman" charset="0"/>
            </a:endParaRPr>
          </a:p>
        </p:txBody>
      </p:sp>
    </p:spTree>
    <p:extLst>
      <p:ext uri="{BB962C8B-B14F-4D97-AF65-F5344CB8AC3E}">
        <p14:creationId xmlns:p14="http://schemas.microsoft.com/office/powerpoint/2010/main" val="2106987458"/>
      </p:ext>
    </p:extLst>
  </p:cSld>
  <p:clrMapOvr>
    <a:masterClrMapping/>
  </p:clrMapOvr>
  <p:transition>
    <p:wipe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81000" y="1676400"/>
            <a:ext cx="8512175"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b="1" i="1">
                <a:latin typeface="Times New Roman" charset="0"/>
                <a:ea typeface="Times New Roman" charset="0"/>
                <a:cs typeface="Times New Roman" charset="0"/>
              </a:rPr>
              <a:t>pollaküri</a:t>
            </a:r>
            <a:r>
              <a:rPr lang="tr-TR" altLang="x-none" sz="2800" b="1">
                <a:latin typeface="Times New Roman" charset="0"/>
              </a:rPr>
              <a:t> </a:t>
            </a:r>
          </a:p>
          <a:p>
            <a:pPr algn="r">
              <a:spcBef>
                <a:spcPct val="50000"/>
              </a:spcBef>
            </a:pPr>
            <a:r>
              <a:rPr lang="tr-TR" altLang="x-none" sz="2800" i="1">
                <a:latin typeface="Times New Roman" charset="0"/>
                <a:ea typeface="Times New Roman" charset="0"/>
                <a:cs typeface="Times New Roman" charset="0"/>
              </a:rPr>
              <a:t>sık idrar yapma</a:t>
            </a:r>
            <a:endParaRPr lang="tr-TR" altLang="x-none" sz="2800" i="1">
              <a:latin typeface="Times New Roman" charset="0"/>
            </a:endParaRPr>
          </a:p>
          <a:p>
            <a:pPr>
              <a:spcBef>
                <a:spcPct val="50000"/>
              </a:spcBef>
            </a:pPr>
            <a:r>
              <a:rPr lang="tr-TR" altLang="x-none" sz="2800" b="1" i="1">
                <a:latin typeface="Times New Roman" charset="0"/>
              </a:rPr>
              <a:t>dizüri</a:t>
            </a:r>
          </a:p>
          <a:p>
            <a:pPr algn="r">
              <a:spcBef>
                <a:spcPct val="50000"/>
              </a:spcBef>
            </a:pPr>
            <a:r>
              <a:rPr lang="tr-TR" altLang="x-none" sz="2800" i="1">
                <a:latin typeface="Times New Roman" charset="0"/>
              </a:rPr>
              <a:t>ağrılı idrar yapma</a:t>
            </a:r>
          </a:p>
        </p:txBody>
      </p:sp>
    </p:spTree>
    <p:extLst>
      <p:ext uri="{BB962C8B-B14F-4D97-AF65-F5344CB8AC3E}">
        <p14:creationId xmlns:p14="http://schemas.microsoft.com/office/powerpoint/2010/main" val="1869840599"/>
      </p:ext>
    </p:extLst>
  </p:cSld>
  <p:clrMapOvr>
    <a:masterClrMapping/>
  </p:clrMapOvr>
  <p:transition>
    <p:wipe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23850" y="620713"/>
            <a:ext cx="6046788" cy="1368425"/>
          </a:xfrm>
        </p:spPr>
        <p:txBody>
          <a:bodyPr>
            <a:normAutofit fontScale="90000"/>
          </a:bodyPr>
          <a:lstStyle/>
          <a:p>
            <a:r>
              <a:rPr lang="tr-TR" altLang="x-none">
                <a:ea typeface="Times New Roman" charset="0"/>
                <a:cs typeface="Times New Roman" charset="0"/>
              </a:rPr>
              <a:t>İdrarın dansitesi</a:t>
            </a:r>
            <a:r>
              <a:rPr lang="tr-TR" altLang="x-none"/>
              <a:t> (Specific Gravity)</a:t>
            </a:r>
          </a:p>
        </p:txBody>
      </p:sp>
      <p:sp>
        <p:nvSpPr>
          <p:cNvPr id="20483" name="Text Box 3"/>
          <p:cNvSpPr txBox="1">
            <a:spLocks noChangeArrowheads="1"/>
          </p:cNvSpPr>
          <p:nvPr/>
        </p:nvSpPr>
        <p:spPr bwMode="auto">
          <a:xfrm>
            <a:off x="533400" y="2209800"/>
            <a:ext cx="8350250" cy="265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b="1">
                <a:latin typeface="Times New Roman" charset="0"/>
                <a:ea typeface="Times New Roman" charset="0"/>
                <a:cs typeface="Times New Roman" charset="0"/>
              </a:rPr>
              <a:t>normalde 1015-1025 arasında değişir.</a:t>
            </a:r>
            <a:r>
              <a:rPr lang="tr-TR" altLang="x-none" sz="2800">
                <a:latin typeface="Times New Roman" charset="0"/>
                <a:ea typeface="Times New Roman" charset="0"/>
                <a:cs typeface="Times New Roman" charset="0"/>
              </a:rPr>
              <a:t> </a:t>
            </a:r>
            <a:endParaRPr lang="tr-TR" altLang="x-none" sz="2800">
              <a:latin typeface="Times New Roman" charset="0"/>
            </a:endParaRPr>
          </a:p>
          <a:p>
            <a:pPr algn="r">
              <a:spcBef>
                <a:spcPct val="50000"/>
              </a:spcBef>
            </a:pPr>
            <a:r>
              <a:rPr lang="tr-TR" altLang="x-none" sz="2800">
                <a:latin typeface="Times New Roman" charset="0"/>
                <a:ea typeface="Times New Roman" charset="0"/>
                <a:cs typeface="Times New Roman" charset="0"/>
              </a:rPr>
              <a:t>Alınan su miktarına bağlı olarak 1002’ye kadar düşebilir veya 1040’a kadar yükselebilir </a:t>
            </a:r>
            <a:endParaRPr lang="tr-TR" altLang="x-none" sz="2800">
              <a:latin typeface="Times New Roman" charset="0"/>
            </a:endParaRPr>
          </a:p>
          <a:p>
            <a:pPr>
              <a:spcBef>
                <a:spcPct val="50000"/>
              </a:spcBef>
            </a:pPr>
            <a:r>
              <a:rPr lang="tr-TR" altLang="x-none" sz="2800">
                <a:solidFill>
                  <a:srgbClr val="4E21F5"/>
                </a:solidFill>
                <a:latin typeface="Times New Roman" charset="0"/>
                <a:ea typeface="Times New Roman" charset="0"/>
                <a:cs typeface="Times New Roman" charset="0"/>
              </a:rPr>
              <a:t>idrardaki her %1g glukoz için 004 ve her %1 g protein için 003 artar.</a:t>
            </a:r>
            <a:r>
              <a:rPr lang="tr-TR" altLang="x-none" sz="2800">
                <a:solidFill>
                  <a:srgbClr val="4E21F5"/>
                </a:solidFill>
                <a:latin typeface="Times New Roman" charset="0"/>
              </a:rPr>
              <a:t> </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76250"/>
            <a:ext cx="1871663" cy="161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29977839"/>
      </p:ext>
    </p:extLst>
  </p:cSld>
  <p:clrMapOvr>
    <a:masterClrMapping/>
  </p:clrMapOvr>
  <p:transition>
    <p:wipe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39750" y="3225800"/>
            <a:ext cx="54784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3200" i="1">
                <a:latin typeface="Times New Roman" charset="0"/>
                <a:ea typeface="Times New Roman" charset="0"/>
                <a:cs typeface="Times New Roman" charset="0"/>
              </a:rPr>
              <a:t>İdrar dansitesi ölçümü, ürinometre ile yapılır</a:t>
            </a:r>
            <a:r>
              <a:rPr lang="tr-TR" altLang="x-none" sz="3200">
                <a:latin typeface="Times New Roman" charset="0"/>
              </a:rPr>
              <a:t> </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836613"/>
            <a:ext cx="2466975"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74394003"/>
      </p:ext>
    </p:extLst>
  </p:cSld>
  <p:clrMapOvr>
    <a:masterClrMapping/>
  </p:clrMapOvr>
  <p:transition>
    <p:wipe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533400" y="990600"/>
            <a:ext cx="8215313" cy="457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b="1">
                <a:latin typeface="Times New Roman" charset="0"/>
                <a:ea typeface="Times New Roman" charset="0"/>
                <a:cs typeface="Times New Roman" charset="0"/>
              </a:rPr>
              <a:t>hipostenüri</a:t>
            </a:r>
            <a:r>
              <a:rPr lang="tr-TR" altLang="x-none" sz="2800" b="1" i="1">
                <a:latin typeface="Times New Roman" charset="0"/>
                <a:ea typeface="Times New Roman" charset="0"/>
                <a:cs typeface="Times New Roman" charset="0"/>
              </a:rPr>
              <a:t> </a:t>
            </a:r>
            <a:endParaRPr lang="tr-TR" altLang="x-none" sz="2800" b="1" i="1">
              <a:latin typeface="Times New Roman" charset="0"/>
            </a:endParaRPr>
          </a:p>
          <a:p>
            <a:pPr algn="r">
              <a:spcBef>
                <a:spcPct val="50000"/>
              </a:spcBef>
            </a:pPr>
            <a:r>
              <a:rPr lang="tr-TR" altLang="x-none" sz="2800">
                <a:latin typeface="Times New Roman" charset="0"/>
                <a:ea typeface="Times New Roman" charset="0"/>
                <a:cs typeface="Times New Roman" charset="0"/>
              </a:rPr>
              <a:t>İdrar dansitesinin devamlı olarak 1007’den düşük olması</a:t>
            </a:r>
            <a:endParaRPr lang="tr-TR" altLang="x-none" sz="2800">
              <a:latin typeface="Times New Roman" charset="0"/>
            </a:endParaRPr>
          </a:p>
          <a:p>
            <a:pPr>
              <a:spcBef>
                <a:spcPct val="50000"/>
              </a:spcBef>
            </a:pPr>
            <a:r>
              <a:rPr lang="tr-TR" altLang="x-none" sz="2800" b="1">
                <a:latin typeface="Times New Roman" charset="0"/>
                <a:ea typeface="Times New Roman" charset="0"/>
                <a:cs typeface="Times New Roman" charset="0"/>
              </a:rPr>
              <a:t>izostenüri</a:t>
            </a:r>
            <a:r>
              <a:rPr lang="tr-TR" altLang="x-none" sz="2800" b="1" i="1">
                <a:latin typeface="Times New Roman" charset="0"/>
                <a:ea typeface="Times New Roman" charset="0"/>
                <a:cs typeface="Times New Roman" charset="0"/>
              </a:rPr>
              <a:t> </a:t>
            </a:r>
            <a:endParaRPr lang="tr-TR" altLang="x-none" sz="2800" b="1" i="1">
              <a:latin typeface="Times New Roman" charset="0"/>
            </a:endParaRPr>
          </a:p>
          <a:p>
            <a:pPr algn="r">
              <a:spcBef>
                <a:spcPct val="50000"/>
              </a:spcBef>
            </a:pPr>
            <a:r>
              <a:rPr lang="tr-TR" altLang="x-none" sz="2800">
                <a:latin typeface="Times New Roman" charset="0"/>
                <a:ea typeface="Times New Roman" charset="0"/>
                <a:cs typeface="Times New Roman" charset="0"/>
              </a:rPr>
              <a:t>İdrar dansitesinin devamlı olarak 1010 civarında olması</a:t>
            </a:r>
            <a:endParaRPr lang="tr-TR" altLang="x-none" sz="2800">
              <a:latin typeface="Times New Roman" charset="0"/>
            </a:endParaRPr>
          </a:p>
          <a:p>
            <a:pPr>
              <a:spcBef>
                <a:spcPct val="50000"/>
              </a:spcBef>
            </a:pPr>
            <a:r>
              <a:rPr lang="tr-TR" altLang="x-none" sz="2800" b="1">
                <a:latin typeface="Times New Roman" charset="0"/>
                <a:ea typeface="Times New Roman" charset="0"/>
                <a:cs typeface="Times New Roman" charset="0"/>
              </a:rPr>
              <a:t>hiperstenüri</a:t>
            </a:r>
            <a:r>
              <a:rPr lang="tr-TR" altLang="x-none" sz="2800">
                <a:latin typeface="Times New Roman" charset="0"/>
                <a:ea typeface="Times New Roman" charset="0"/>
                <a:cs typeface="Times New Roman" charset="0"/>
              </a:rPr>
              <a:t> </a:t>
            </a:r>
            <a:endParaRPr lang="tr-TR" altLang="x-none" sz="2800">
              <a:latin typeface="Times New Roman" charset="0"/>
            </a:endParaRPr>
          </a:p>
          <a:p>
            <a:pPr algn="r">
              <a:spcBef>
                <a:spcPct val="50000"/>
              </a:spcBef>
            </a:pPr>
            <a:r>
              <a:rPr lang="tr-TR" altLang="x-none" sz="2800">
                <a:latin typeface="Times New Roman" charset="0"/>
                <a:ea typeface="Times New Roman" charset="0"/>
                <a:cs typeface="Times New Roman" charset="0"/>
              </a:rPr>
              <a:t>İdrar dansitesinin devamlı olarak 1030’dan yüksek olması</a:t>
            </a:r>
          </a:p>
        </p:txBody>
      </p:sp>
    </p:spTree>
    <p:extLst>
      <p:ext uri="{BB962C8B-B14F-4D97-AF65-F5344CB8AC3E}">
        <p14:creationId xmlns:p14="http://schemas.microsoft.com/office/powerpoint/2010/main" val="258275856"/>
      </p:ext>
    </p:extLst>
  </p:cSld>
  <p:clrMapOvr>
    <a:masterClrMapping/>
  </p:clrMapOvr>
  <p:transition>
    <p:wipe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9388" y="609600"/>
            <a:ext cx="4030662" cy="1143000"/>
          </a:xfrm>
        </p:spPr>
        <p:txBody>
          <a:bodyPr/>
          <a:lstStyle/>
          <a:p>
            <a:r>
              <a:rPr lang="tr-TR" altLang="x-none">
                <a:ea typeface="Times New Roman" charset="0"/>
                <a:cs typeface="Times New Roman" charset="0"/>
              </a:rPr>
              <a:t>İdrar pH’ı</a:t>
            </a:r>
            <a:endParaRPr lang="tr-TR" altLang="x-none"/>
          </a:p>
        </p:txBody>
      </p:sp>
      <p:sp>
        <p:nvSpPr>
          <p:cNvPr id="26627" name="Text Box 3"/>
          <p:cNvSpPr txBox="1">
            <a:spLocks noChangeArrowheads="1"/>
          </p:cNvSpPr>
          <p:nvPr/>
        </p:nvSpPr>
        <p:spPr bwMode="auto">
          <a:xfrm>
            <a:off x="381000" y="2286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x-none" altLang="x-none" sz="2400">
              <a:latin typeface="Times New Roman" charset="0"/>
            </a:endParaRPr>
          </a:p>
        </p:txBody>
      </p:sp>
      <p:sp>
        <p:nvSpPr>
          <p:cNvPr id="26628" name="Text Box 4"/>
          <p:cNvSpPr txBox="1">
            <a:spLocks noChangeArrowheads="1"/>
          </p:cNvSpPr>
          <p:nvPr/>
        </p:nvSpPr>
        <p:spPr bwMode="auto">
          <a:xfrm>
            <a:off x="685800" y="1976438"/>
            <a:ext cx="8077200" cy="244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b="1">
                <a:latin typeface="Times New Roman" charset="0"/>
                <a:ea typeface="Times New Roman" charset="0"/>
                <a:cs typeface="Times New Roman" charset="0"/>
              </a:rPr>
              <a:t>normalde 6,2 civarındadır</a:t>
            </a:r>
            <a:r>
              <a:rPr lang="tr-TR" altLang="x-none" sz="2800">
                <a:latin typeface="Times New Roman" charset="0"/>
              </a:rPr>
              <a:t> </a:t>
            </a:r>
          </a:p>
          <a:p>
            <a:pPr algn="r">
              <a:spcBef>
                <a:spcPct val="50000"/>
              </a:spcBef>
            </a:pPr>
            <a:r>
              <a:rPr lang="tr-TR" altLang="x-none" sz="2800">
                <a:latin typeface="Times New Roman" charset="0"/>
                <a:ea typeface="Times New Roman" charset="0"/>
                <a:cs typeface="Times New Roman" charset="0"/>
              </a:rPr>
              <a:t>4,8’e kadar inebilir veya 8,2’ye kadar çıkabilir</a:t>
            </a:r>
            <a:endParaRPr lang="tr-TR" altLang="x-none" sz="2800">
              <a:latin typeface="Times New Roman" charset="0"/>
            </a:endParaRPr>
          </a:p>
          <a:p>
            <a:pPr algn="r">
              <a:spcBef>
                <a:spcPct val="50000"/>
              </a:spcBef>
            </a:pPr>
            <a:endParaRPr lang="tr-TR" altLang="x-none" sz="2800">
              <a:latin typeface="Times New Roman" charset="0"/>
            </a:endParaRPr>
          </a:p>
          <a:p>
            <a:pPr>
              <a:spcBef>
                <a:spcPct val="50000"/>
              </a:spcBef>
            </a:pPr>
            <a:r>
              <a:rPr lang="tr-TR" altLang="x-none" sz="2800" i="1">
                <a:latin typeface="Times New Roman" charset="0"/>
                <a:ea typeface="Times New Roman" charset="0"/>
                <a:cs typeface="Times New Roman" charset="0"/>
              </a:rPr>
              <a:t>İdrar reaksiyonu, turnusol kağıdı ile incelenebilir</a:t>
            </a:r>
            <a:r>
              <a:rPr lang="tr-TR" altLang="x-none" sz="2800">
                <a:latin typeface="Times New Roman" charset="0"/>
              </a:rPr>
              <a:t>  </a:t>
            </a:r>
          </a:p>
        </p:txBody>
      </p:sp>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48200"/>
            <a:ext cx="2819400" cy="195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6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908050"/>
            <a:ext cx="5219700"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80313146"/>
      </p:ext>
    </p:extLst>
  </p:cSld>
  <p:clrMapOvr>
    <a:masterClrMapping/>
  </p:clrMapOvr>
  <p:transition>
    <p:wipe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81000" y="2705100"/>
            <a:ext cx="843915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b="1">
                <a:latin typeface="Times New Roman" charset="0"/>
                <a:ea typeface="Times New Roman" charset="0"/>
                <a:cs typeface="Times New Roman" charset="0"/>
              </a:rPr>
              <a:t>Mesane ve idrar yolu iltihapları</a:t>
            </a:r>
            <a:r>
              <a:rPr lang="tr-TR" altLang="x-none" sz="2800">
                <a:latin typeface="Times New Roman" charset="0"/>
                <a:ea typeface="Times New Roman" charset="0"/>
                <a:cs typeface="Times New Roman" charset="0"/>
              </a:rPr>
              <a:t>nda </a:t>
            </a:r>
            <a:endParaRPr lang="tr-TR" altLang="x-none" sz="2800">
              <a:latin typeface="Times New Roman" charset="0"/>
            </a:endParaRPr>
          </a:p>
          <a:p>
            <a:pPr algn="r">
              <a:spcBef>
                <a:spcPct val="50000"/>
              </a:spcBef>
            </a:pPr>
            <a:r>
              <a:rPr lang="tr-TR" altLang="x-none" sz="2800">
                <a:latin typeface="Times New Roman" charset="0"/>
                <a:ea typeface="Times New Roman" charset="0"/>
                <a:cs typeface="Times New Roman" charset="0"/>
              </a:rPr>
              <a:t>mikropların etkisiyle üre parçalanır ve idrar pH’ı alkali tarafa kayar.</a:t>
            </a:r>
            <a:r>
              <a:rPr lang="tr-TR" altLang="x-none" sz="2800">
                <a:latin typeface="Times New Roman" charset="0"/>
              </a:rPr>
              <a:t> </a:t>
            </a:r>
          </a:p>
        </p:txBody>
      </p:sp>
    </p:spTree>
    <p:extLst>
      <p:ext uri="{BB962C8B-B14F-4D97-AF65-F5344CB8AC3E}">
        <p14:creationId xmlns:p14="http://schemas.microsoft.com/office/powerpoint/2010/main" val="917065263"/>
      </p:ext>
    </p:extLst>
  </p:cSld>
  <p:clrMapOvr>
    <a:masterClrMapping/>
  </p:clrMapOvr>
  <p:transition>
    <p:wipe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143668"/>
          </a:xfrm>
        </p:spPr>
        <p:txBody>
          <a:bodyPr>
            <a:normAutofit/>
          </a:bodyPr>
          <a:lstStyle/>
          <a:p>
            <a:r>
              <a:rPr lang="tr-TR" b="1" dirty="0"/>
              <a:t>Serum ayırma bölümü</a:t>
            </a:r>
            <a:endParaRPr lang="tr-TR" dirty="0"/>
          </a:p>
          <a:p>
            <a:r>
              <a:rPr lang="tr-TR" dirty="0"/>
              <a:t>Bu bölümde;</a:t>
            </a:r>
          </a:p>
          <a:p>
            <a:pPr marL="0" indent="0">
              <a:buNone/>
            </a:pPr>
            <a:r>
              <a:rPr lang="tr-TR" dirty="0"/>
              <a:t>1-Kan alma bölümünden gelen numuneler gerekli işlemden geçirilerek serum, plazma, tam kan v.b. şeklinde analize hazır hale getirilir.</a:t>
            </a:r>
          </a:p>
          <a:p>
            <a:pPr marL="0" indent="0">
              <a:buNone/>
            </a:pPr>
            <a:r>
              <a:rPr lang="tr-TR" dirty="0"/>
              <a:t>2-Gerekli </a:t>
            </a:r>
            <a:r>
              <a:rPr lang="tr-TR" dirty="0" err="1"/>
              <a:t>dilüsyon</a:t>
            </a:r>
            <a:r>
              <a:rPr lang="tr-TR" dirty="0"/>
              <a:t> işlemleri ve bulanık numunelerde santrifüj işlemleri yapılır.</a:t>
            </a:r>
          </a:p>
          <a:p>
            <a:pPr marL="0" indent="0">
              <a:buNone/>
            </a:pPr>
            <a:r>
              <a:rPr lang="tr-TR" dirty="0"/>
              <a:t>3-Aynı gün işlenmeyecek numuneler ayrılarak uygun şartlarda saklanır.</a:t>
            </a:r>
          </a:p>
          <a:p>
            <a:pPr marL="0" indent="0">
              <a:buNone/>
            </a:pPr>
            <a:r>
              <a:rPr lang="tr-TR" dirty="0"/>
              <a:t>4-Bu bölümde tüp dengeleme terazileri ve en az iki adet santrifüj bulunmalıdır.</a:t>
            </a:r>
          </a:p>
          <a:p>
            <a:pPr marL="0" indent="0">
              <a:buNone/>
            </a:pPr>
            <a:r>
              <a:rPr lang="tr-TR" dirty="0"/>
              <a:t>5-Ayrıca çeşitli kapasitede otomatik pipetler, serum ayırmak için pipet uçları, serum ayırma küvet ve depoları, tüp sporları gibi malzemeler bulunmalıdır.</a:t>
            </a:r>
          </a:p>
          <a:p>
            <a:endParaRPr lang="tr-TR" dirty="0"/>
          </a:p>
        </p:txBody>
      </p:sp>
      <p:pic>
        <p:nvPicPr>
          <p:cNvPr id="5" name="Picture 4" descr="D:\DERSLER\03KAYNAKLAR\01RESİM VE ŞEKİLLER\santrifüj 1.jpg"/>
          <p:cNvPicPr>
            <a:picLocks noChangeAspect="1" noChangeArrowheads="1"/>
          </p:cNvPicPr>
          <p:nvPr/>
        </p:nvPicPr>
        <p:blipFill>
          <a:blip r:embed="rId2"/>
          <a:srcRect/>
          <a:stretch>
            <a:fillRect/>
          </a:stretch>
        </p:blipFill>
        <p:spPr bwMode="auto">
          <a:xfrm>
            <a:off x="8001024" y="214290"/>
            <a:ext cx="977900" cy="1354138"/>
          </a:xfrm>
          <a:prstGeom prst="rect">
            <a:avLst/>
          </a:prstGeom>
          <a:noFill/>
        </p:spPr>
      </p:pic>
    </p:spTree>
  </p:cSld>
  <p:clrMapOvr>
    <a:masterClrMapping/>
  </p:clrMapOvr>
  <p:transition>
    <p:wipe di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60500" y="319088"/>
            <a:ext cx="4970463" cy="1149350"/>
          </a:xfrm>
        </p:spPr>
        <p:txBody>
          <a:bodyPr/>
          <a:lstStyle/>
          <a:p>
            <a:r>
              <a:rPr lang="tr-TR" altLang="x-none" b="1">
                <a:ea typeface="Times New Roman" charset="0"/>
                <a:cs typeface="Times New Roman" charset="0"/>
              </a:rPr>
              <a:t>İdrar sedimenti</a:t>
            </a:r>
          </a:p>
        </p:txBody>
      </p:sp>
      <p:sp>
        <p:nvSpPr>
          <p:cNvPr id="30723" name="Text Box 3"/>
          <p:cNvSpPr txBox="1">
            <a:spLocks noChangeArrowheads="1"/>
          </p:cNvSpPr>
          <p:nvPr/>
        </p:nvSpPr>
        <p:spPr bwMode="auto">
          <a:xfrm>
            <a:off x="457200" y="1700213"/>
            <a:ext cx="6589713" cy="415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a:latin typeface="Times New Roman" charset="0"/>
                <a:ea typeface="Times New Roman" charset="0"/>
                <a:cs typeface="Times New Roman" charset="0"/>
              </a:rPr>
              <a:t>1500-2000 devir/dakikalık santrifüjde 3-5 dakika santrifüj </a:t>
            </a:r>
            <a:endParaRPr lang="tr-TR" altLang="x-none" sz="2800">
              <a:latin typeface="Times New Roman" charset="0"/>
            </a:endParaRPr>
          </a:p>
          <a:p>
            <a:pPr>
              <a:spcBef>
                <a:spcPct val="50000"/>
              </a:spcBef>
            </a:pPr>
            <a:r>
              <a:rPr lang="tr-TR" altLang="x-none" sz="2800">
                <a:latin typeface="Times New Roman" charset="0"/>
              </a:rPr>
              <a:t>ö</a:t>
            </a:r>
            <a:r>
              <a:rPr lang="tr-TR" altLang="x-none" sz="2800">
                <a:latin typeface="Times New Roman" charset="0"/>
                <a:ea typeface="Times New Roman" charset="0"/>
                <a:cs typeface="Times New Roman" charset="0"/>
              </a:rPr>
              <a:t>nce mikroskopun küçük objektifi (10X) ile</a:t>
            </a:r>
            <a:endParaRPr lang="tr-TR" altLang="x-none" sz="2800">
              <a:latin typeface="Times New Roman" charset="0"/>
            </a:endParaRPr>
          </a:p>
          <a:p>
            <a:pPr>
              <a:spcBef>
                <a:spcPct val="50000"/>
              </a:spcBef>
            </a:pPr>
            <a:r>
              <a:rPr lang="tr-TR" altLang="x-none" sz="2800">
                <a:latin typeface="Times New Roman" charset="0"/>
                <a:ea typeface="Times New Roman" charset="0"/>
                <a:cs typeface="Times New Roman" charset="0"/>
              </a:rPr>
              <a:t>şekilli elemanların bol olduğu yerler büyük objektif (40X) ile  </a:t>
            </a:r>
            <a:endParaRPr lang="tr-TR" altLang="x-none" sz="2800">
              <a:latin typeface="Times New Roman" charset="0"/>
            </a:endParaRPr>
          </a:p>
          <a:p>
            <a:pPr>
              <a:spcBef>
                <a:spcPct val="50000"/>
              </a:spcBef>
            </a:pPr>
            <a:r>
              <a:rPr lang="tr-TR" altLang="x-none" sz="2800">
                <a:latin typeface="Times New Roman" charset="0"/>
                <a:ea typeface="Times New Roman" charset="0"/>
                <a:cs typeface="Times New Roman" charset="0"/>
              </a:rPr>
              <a:t>eritrositler, lökositler, epitel hücreleri, silendirler, kristaller, bakteri, mantar ve parazit hücreleri </a:t>
            </a:r>
            <a:r>
              <a:rPr lang="tr-TR" altLang="x-none" sz="2800">
                <a:latin typeface="Times New Roman" charset="0"/>
              </a:rPr>
              <a:t>araştırılır ve incelenir</a:t>
            </a: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838200"/>
            <a:ext cx="16383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743200"/>
            <a:ext cx="18383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495800"/>
            <a:ext cx="16668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96895295"/>
      </p:ext>
    </p:extLst>
  </p:cSld>
  <p:clrMapOvr>
    <a:masterClrMapping/>
  </p:clrMapOvr>
  <p:transition>
    <p:wipe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228600"/>
            <a:ext cx="71247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41172413"/>
      </p:ext>
    </p:extLst>
  </p:cSld>
  <p:clrMapOvr>
    <a:masterClrMapping/>
  </p:clrMapOvr>
  <p:transition>
    <p:wipe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457200"/>
            <a:ext cx="8001000" cy="1143000"/>
          </a:xfrm>
        </p:spPr>
        <p:txBody>
          <a:bodyPr/>
          <a:lstStyle/>
          <a:p>
            <a:r>
              <a:rPr lang="tr-TR" altLang="x-none" b="1">
                <a:ea typeface="Times New Roman" charset="0"/>
                <a:cs typeface="Times New Roman" charset="0"/>
              </a:rPr>
              <a:t>İdrar sedimentinde eritrositler</a:t>
            </a:r>
            <a:endParaRPr lang="tr-TR" altLang="x-none" b="1"/>
          </a:p>
        </p:txBody>
      </p:sp>
      <p:sp>
        <p:nvSpPr>
          <p:cNvPr id="34819" name="Rectangle 3"/>
          <p:cNvSpPr>
            <a:spLocks noChangeArrowheads="1"/>
          </p:cNvSpPr>
          <p:nvPr/>
        </p:nvSpPr>
        <p:spPr bwMode="auto">
          <a:xfrm>
            <a:off x="3324225" y="2638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tr-TR"/>
          </a:p>
        </p:txBody>
      </p:sp>
      <p:sp>
        <p:nvSpPr>
          <p:cNvPr id="34820" name="Text Box 4"/>
          <p:cNvSpPr txBox="1">
            <a:spLocks noChangeArrowheads="1"/>
          </p:cNvSpPr>
          <p:nvPr/>
        </p:nvSpPr>
        <p:spPr bwMode="auto">
          <a:xfrm>
            <a:off x="304800" y="1773238"/>
            <a:ext cx="3322638" cy="436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a:latin typeface="Times New Roman" charset="0"/>
                <a:ea typeface="Times New Roman" charset="0"/>
                <a:cs typeface="Times New Roman" charset="0"/>
              </a:rPr>
              <a:t>iyi korunmuşlarsa açık yeşilimtrak renkte ve yuvarlak görülürler.</a:t>
            </a:r>
          </a:p>
          <a:p>
            <a:pPr>
              <a:spcBef>
                <a:spcPct val="50000"/>
              </a:spcBef>
            </a:pPr>
            <a:r>
              <a:rPr lang="tr-TR" altLang="x-none" sz="2800">
                <a:latin typeface="Times New Roman" charset="0"/>
              </a:rPr>
              <a:t>Mikrovida hafifçe oynatıldığında eritrositlerde iç içe iki halka saptanabilir</a:t>
            </a:r>
            <a:endParaRPr lang="tr-TR" altLang="x-none" sz="2800">
              <a:latin typeface="Times New Roman" charset="0"/>
              <a:ea typeface="Times New Roman" charset="0"/>
              <a:cs typeface="Times New Roman" charset="0"/>
            </a:endParaRPr>
          </a:p>
          <a:p>
            <a:pPr>
              <a:spcBef>
                <a:spcPct val="50000"/>
              </a:spcBef>
            </a:pPr>
            <a:r>
              <a:rPr lang="tr-TR" altLang="x-none" sz="2800" b="1">
                <a:solidFill>
                  <a:schemeClr val="accent2"/>
                </a:solidFill>
                <a:latin typeface="Times New Roman" charset="0"/>
                <a:ea typeface="Times New Roman" charset="0"/>
                <a:cs typeface="Times New Roman" charset="0"/>
              </a:rPr>
              <a:t>Hematüri…</a:t>
            </a:r>
            <a:r>
              <a:rPr lang="tr-TR" altLang="x-none" sz="2800" b="1">
                <a:solidFill>
                  <a:schemeClr val="accent2"/>
                </a:solidFill>
                <a:latin typeface="Times New Roman" charset="0"/>
              </a:rPr>
              <a:t> </a:t>
            </a:r>
          </a:p>
        </p:txBody>
      </p:sp>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813" y="2105025"/>
            <a:ext cx="5329237"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09904175"/>
      </p:ext>
    </p:extLst>
  </p:cSld>
  <p:clrMapOvr>
    <a:masterClrMapping/>
  </p:clrMapOvr>
  <p:transition>
    <p:wipe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tr-TR" altLang="x-none" b="1">
                <a:ea typeface="Times New Roman" charset="0"/>
                <a:cs typeface="Times New Roman" charset="0"/>
              </a:rPr>
              <a:t>İdrar sedimentinde lökositler</a:t>
            </a:r>
            <a:endParaRPr lang="tr-TR" altLang="x-none" b="1"/>
          </a:p>
        </p:txBody>
      </p:sp>
      <p:sp>
        <p:nvSpPr>
          <p:cNvPr id="36867" name="Rectangle 3"/>
          <p:cNvSpPr>
            <a:spLocks noChangeArrowheads="1"/>
          </p:cNvSpPr>
          <p:nvPr/>
        </p:nvSpPr>
        <p:spPr bwMode="auto">
          <a:xfrm>
            <a:off x="2686050" y="228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tr-TR"/>
          </a:p>
        </p:txBody>
      </p:sp>
      <p:sp>
        <p:nvSpPr>
          <p:cNvPr id="36868" name="Text Box 4"/>
          <p:cNvSpPr txBox="1">
            <a:spLocks noChangeArrowheads="1"/>
          </p:cNvSpPr>
          <p:nvPr/>
        </p:nvSpPr>
        <p:spPr bwMode="auto">
          <a:xfrm>
            <a:off x="323850" y="1739900"/>
            <a:ext cx="360045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a:latin typeface="Times New Roman" charset="0"/>
                <a:ea typeface="Times New Roman" charset="0"/>
                <a:cs typeface="Times New Roman" charset="0"/>
              </a:rPr>
              <a:t>eritrositlere göre daha büyük ve granüllüdürler.</a:t>
            </a:r>
          </a:p>
          <a:p>
            <a:pPr>
              <a:spcBef>
                <a:spcPct val="50000"/>
              </a:spcBef>
            </a:pPr>
            <a:r>
              <a:rPr lang="tr-TR" altLang="x-none" sz="2800">
                <a:latin typeface="Times New Roman" charset="0"/>
              </a:rPr>
              <a:t>% 3’lük asetik asitten 1 damla lamelin kenarına damlatıldığında lökositler daha belirgin olurlar, eritrositler ise kaybolurlar.</a:t>
            </a:r>
          </a:p>
          <a:p>
            <a:pPr>
              <a:spcBef>
                <a:spcPct val="50000"/>
              </a:spcBef>
            </a:pPr>
            <a:r>
              <a:rPr lang="tr-TR" altLang="x-none" sz="2800" b="1">
                <a:solidFill>
                  <a:srgbClr val="4E21F5"/>
                </a:solidFill>
                <a:latin typeface="Times New Roman" charset="0"/>
                <a:ea typeface="Times New Roman" charset="0"/>
                <a:cs typeface="Times New Roman" charset="0"/>
              </a:rPr>
              <a:t>Piyüri…</a:t>
            </a:r>
          </a:p>
        </p:txBody>
      </p:sp>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2565400"/>
            <a:ext cx="4608513" cy="306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9678164"/>
      </p:ext>
    </p:extLst>
  </p:cSld>
  <p:clrMapOvr>
    <a:masterClrMapping/>
  </p:clrMapOvr>
  <p:transition>
    <p:wipe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762000" y="2198688"/>
          <a:ext cx="7508875" cy="3822700"/>
        </p:xfrm>
        <a:graphic>
          <a:graphicData uri="http://schemas.openxmlformats.org/presentationml/2006/ole">
            <mc:AlternateContent xmlns:mc="http://schemas.openxmlformats.org/markup-compatibility/2006">
              <mc:Choice xmlns:v="urn:schemas-microsoft-com:vml" Requires="v">
                <p:oleObj spid="_x0000_s48142" name="Word Belgesi" r:id="rId4" imgW="6071400" imgH="3090600" progId="Word.Document.8">
                  <p:embed/>
                </p:oleObj>
              </mc:Choice>
              <mc:Fallback>
                <p:oleObj name="Word Belgesi" r:id="rId4" imgW="6071400" imgH="30906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198688"/>
                        <a:ext cx="7508875"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8915" name="Rectangle 3"/>
          <p:cNvSpPr>
            <a:spLocks noChangeArrowheads="1"/>
          </p:cNvSpPr>
          <p:nvPr/>
        </p:nvSpPr>
        <p:spPr bwMode="auto">
          <a:xfrm>
            <a:off x="990600" y="260350"/>
            <a:ext cx="7543800"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a:defRPr sz="3800">
                <a:solidFill>
                  <a:schemeClr val="tx2"/>
                </a:solidFill>
                <a:latin typeface="Verdana" charset="0"/>
              </a:defRPr>
            </a:lvl1pPr>
            <a:lvl2pPr>
              <a:defRPr sz="3800">
                <a:solidFill>
                  <a:schemeClr val="tx2"/>
                </a:solidFill>
                <a:latin typeface="Verdana" charset="0"/>
              </a:defRPr>
            </a:lvl2pPr>
            <a:lvl3pPr>
              <a:defRPr sz="3800">
                <a:solidFill>
                  <a:schemeClr val="tx2"/>
                </a:solidFill>
                <a:latin typeface="Verdana" charset="0"/>
              </a:defRPr>
            </a:lvl3pPr>
            <a:lvl4pPr>
              <a:defRPr sz="3800">
                <a:solidFill>
                  <a:schemeClr val="tx2"/>
                </a:solidFill>
                <a:latin typeface="Verdana" charset="0"/>
              </a:defRPr>
            </a:lvl4pPr>
            <a:lvl5pPr>
              <a:defRPr sz="3800">
                <a:solidFill>
                  <a:schemeClr val="tx2"/>
                </a:solidFill>
                <a:latin typeface="Verdana" charset="0"/>
              </a:defRPr>
            </a:lvl5pPr>
            <a:lvl6pPr marL="457200" fontAlgn="base">
              <a:spcBef>
                <a:spcPct val="0"/>
              </a:spcBef>
              <a:spcAft>
                <a:spcPct val="0"/>
              </a:spcAft>
              <a:defRPr sz="3800">
                <a:solidFill>
                  <a:schemeClr val="tx2"/>
                </a:solidFill>
                <a:latin typeface="Verdana" charset="0"/>
              </a:defRPr>
            </a:lvl6pPr>
            <a:lvl7pPr marL="914400" fontAlgn="base">
              <a:spcBef>
                <a:spcPct val="0"/>
              </a:spcBef>
              <a:spcAft>
                <a:spcPct val="0"/>
              </a:spcAft>
              <a:defRPr sz="3800">
                <a:solidFill>
                  <a:schemeClr val="tx2"/>
                </a:solidFill>
                <a:latin typeface="Verdana" charset="0"/>
              </a:defRPr>
            </a:lvl7pPr>
            <a:lvl8pPr marL="1371600" fontAlgn="base">
              <a:spcBef>
                <a:spcPct val="0"/>
              </a:spcBef>
              <a:spcAft>
                <a:spcPct val="0"/>
              </a:spcAft>
              <a:defRPr sz="3800">
                <a:solidFill>
                  <a:schemeClr val="tx2"/>
                </a:solidFill>
                <a:latin typeface="Verdana" charset="0"/>
              </a:defRPr>
            </a:lvl8pPr>
            <a:lvl9pPr marL="1828800" fontAlgn="base">
              <a:spcBef>
                <a:spcPct val="0"/>
              </a:spcBef>
              <a:spcAft>
                <a:spcPct val="0"/>
              </a:spcAft>
              <a:defRPr sz="3800">
                <a:solidFill>
                  <a:schemeClr val="tx2"/>
                </a:solidFill>
                <a:latin typeface="Verdana" charset="0"/>
              </a:defRPr>
            </a:lvl9pPr>
          </a:lstStyle>
          <a:p>
            <a:r>
              <a:rPr lang="tr-TR" altLang="x-none" b="1">
                <a:ea typeface="Times New Roman" charset="0"/>
                <a:cs typeface="Times New Roman" charset="0"/>
              </a:rPr>
              <a:t>İdrar sedimentinde epitel hücreleri</a:t>
            </a:r>
            <a:endParaRPr lang="tr-TR" altLang="x-none" b="1"/>
          </a:p>
        </p:txBody>
      </p:sp>
    </p:spTree>
    <p:extLst>
      <p:ext uri="{BB962C8B-B14F-4D97-AF65-F5344CB8AC3E}">
        <p14:creationId xmlns:p14="http://schemas.microsoft.com/office/powerpoint/2010/main" val="945336725"/>
      </p:ext>
    </p:extLst>
  </p:cSld>
  <p:clrMapOvr>
    <a:masterClrMapping/>
  </p:clrMapOvr>
  <p:transition>
    <p:wipe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09600" y="333375"/>
            <a:ext cx="8305800" cy="808038"/>
          </a:xfrm>
        </p:spPr>
        <p:txBody>
          <a:bodyPr/>
          <a:lstStyle/>
          <a:p>
            <a:r>
              <a:rPr lang="tr-TR" altLang="x-none" b="1">
                <a:ea typeface="Times New Roman" charset="0"/>
                <a:cs typeface="Times New Roman" charset="0"/>
              </a:rPr>
              <a:t>İdrar sedimentinde silendirler</a:t>
            </a:r>
            <a:r>
              <a:rPr lang="tr-TR" altLang="x-none" b="1"/>
              <a:t> </a:t>
            </a:r>
          </a:p>
        </p:txBody>
      </p:sp>
      <p:sp>
        <p:nvSpPr>
          <p:cNvPr id="40963" name="Text Box 3"/>
          <p:cNvSpPr txBox="1">
            <a:spLocks noChangeArrowheads="1"/>
          </p:cNvSpPr>
          <p:nvPr/>
        </p:nvSpPr>
        <p:spPr bwMode="auto">
          <a:xfrm>
            <a:off x="685800" y="1628775"/>
            <a:ext cx="2879725" cy="4300538"/>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400" b="1">
                <a:latin typeface="Times New Roman" charset="0"/>
                <a:ea typeface="Times New Roman" charset="0"/>
                <a:cs typeface="Times New Roman" charset="0"/>
              </a:rPr>
              <a:t>Hiyalin silendirler</a:t>
            </a:r>
            <a:endParaRPr lang="tr-TR" altLang="x-none" sz="2400" b="1">
              <a:latin typeface="Times New Roman" charset="0"/>
            </a:endParaRPr>
          </a:p>
          <a:p>
            <a:pPr>
              <a:spcBef>
                <a:spcPct val="50000"/>
              </a:spcBef>
            </a:pPr>
            <a:r>
              <a:rPr lang="tr-TR" altLang="x-none" sz="2400" b="1">
                <a:latin typeface="Times New Roman" charset="0"/>
                <a:ea typeface="Times New Roman" charset="0"/>
                <a:cs typeface="Times New Roman" charset="0"/>
              </a:rPr>
              <a:t>Granüler silendirler </a:t>
            </a:r>
            <a:r>
              <a:rPr lang="tr-TR" altLang="x-none" sz="2400">
                <a:latin typeface="Times New Roman" charset="0"/>
              </a:rPr>
              <a:t> </a:t>
            </a:r>
          </a:p>
          <a:p>
            <a:pPr>
              <a:spcBef>
                <a:spcPct val="50000"/>
              </a:spcBef>
            </a:pPr>
            <a:r>
              <a:rPr lang="tr-TR" altLang="x-none" sz="2400" b="1">
                <a:latin typeface="Times New Roman" charset="0"/>
                <a:ea typeface="Times New Roman" charset="0"/>
                <a:cs typeface="Times New Roman" charset="0"/>
              </a:rPr>
              <a:t>Epiteliyal silendirler</a:t>
            </a:r>
            <a:r>
              <a:rPr lang="tr-TR" altLang="x-none" sz="2400">
                <a:latin typeface="Times New Roman" charset="0"/>
              </a:rPr>
              <a:t> </a:t>
            </a:r>
          </a:p>
          <a:p>
            <a:pPr>
              <a:spcBef>
                <a:spcPct val="50000"/>
              </a:spcBef>
            </a:pPr>
            <a:r>
              <a:rPr lang="tr-TR" altLang="x-none" sz="2400" b="1">
                <a:latin typeface="Times New Roman" charset="0"/>
                <a:ea typeface="Times New Roman" charset="0"/>
                <a:cs typeface="Times New Roman" charset="0"/>
              </a:rPr>
              <a:t>Lökosit silendirleri</a:t>
            </a:r>
            <a:r>
              <a:rPr lang="tr-TR" altLang="x-none" sz="2400">
                <a:latin typeface="Times New Roman" charset="0"/>
              </a:rPr>
              <a:t> </a:t>
            </a:r>
          </a:p>
          <a:p>
            <a:pPr>
              <a:spcBef>
                <a:spcPct val="50000"/>
              </a:spcBef>
            </a:pPr>
            <a:r>
              <a:rPr lang="tr-TR" altLang="x-none" sz="2400" b="1">
                <a:latin typeface="Times New Roman" charset="0"/>
                <a:ea typeface="Times New Roman" charset="0"/>
                <a:cs typeface="Times New Roman" charset="0"/>
              </a:rPr>
              <a:t>Eritrosit silendirleri</a:t>
            </a:r>
            <a:r>
              <a:rPr lang="tr-TR" altLang="x-none" sz="2400">
                <a:latin typeface="Times New Roman" charset="0"/>
              </a:rPr>
              <a:t> </a:t>
            </a:r>
          </a:p>
          <a:p>
            <a:pPr>
              <a:spcBef>
                <a:spcPct val="50000"/>
              </a:spcBef>
            </a:pPr>
            <a:r>
              <a:rPr lang="tr-TR" altLang="x-none" sz="2400" b="1">
                <a:latin typeface="Times New Roman" charset="0"/>
                <a:ea typeface="Times New Roman" charset="0"/>
                <a:cs typeface="Times New Roman" charset="0"/>
              </a:rPr>
              <a:t>Mum silendirler</a:t>
            </a:r>
            <a:r>
              <a:rPr lang="tr-TR" altLang="x-none" sz="2400">
                <a:latin typeface="Times New Roman" charset="0"/>
              </a:rPr>
              <a:t> </a:t>
            </a:r>
          </a:p>
          <a:p>
            <a:pPr>
              <a:spcBef>
                <a:spcPct val="50000"/>
              </a:spcBef>
            </a:pPr>
            <a:r>
              <a:rPr lang="tr-TR" altLang="x-none" sz="2400" b="1">
                <a:latin typeface="Times New Roman" charset="0"/>
                <a:ea typeface="Times New Roman" charset="0"/>
                <a:cs typeface="Times New Roman" charset="0"/>
              </a:rPr>
              <a:t>Dev silendirler</a:t>
            </a:r>
            <a:r>
              <a:rPr lang="tr-TR" altLang="x-none" sz="2400">
                <a:latin typeface="Times New Roman" charset="0"/>
              </a:rPr>
              <a:t> </a:t>
            </a:r>
          </a:p>
          <a:p>
            <a:pPr>
              <a:spcBef>
                <a:spcPct val="50000"/>
              </a:spcBef>
            </a:pPr>
            <a:r>
              <a:rPr lang="tr-TR" altLang="x-none" sz="2400" b="1">
                <a:latin typeface="Times New Roman" charset="0"/>
                <a:ea typeface="Times New Roman" charset="0"/>
                <a:cs typeface="Times New Roman" charset="0"/>
              </a:rPr>
              <a:t>Yağ silendirleri</a:t>
            </a:r>
            <a:r>
              <a:rPr lang="tr-TR" altLang="x-none" sz="2400">
                <a:latin typeface="Times New Roman" charset="0"/>
              </a:rPr>
              <a:t> </a:t>
            </a:r>
          </a:p>
        </p:txBody>
      </p:sp>
      <p:sp>
        <p:nvSpPr>
          <p:cNvPr id="40964" name="Rectangle 4"/>
          <p:cNvSpPr>
            <a:spLocks noChangeArrowheads="1"/>
          </p:cNvSpPr>
          <p:nvPr/>
        </p:nvSpPr>
        <p:spPr bwMode="auto">
          <a:xfrm>
            <a:off x="3786188" y="2876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tr-TR"/>
          </a:p>
        </p:txBody>
      </p:sp>
      <p:pic>
        <p:nvPicPr>
          <p:cNvPr id="40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484313"/>
            <a:ext cx="2978150" cy="222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09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292600"/>
            <a:ext cx="4033837" cy="168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40403378"/>
      </p:ext>
    </p:extLst>
  </p:cSld>
  <p:clrMapOvr>
    <a:masterClrMapping/>
  </p:clrMapOvr>
  <p:transition>
    <p:wipe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tr-TR" altLang="x-none" b="1">
                <a:ea typeface="Times New Roman" charset="0"/>
                <a:cs typeface="Times New Roman" charset="0"/>
              </a:rPr>
              <a:t>İdrar sedimentinde kristaller</a:t>
            </a:r>
            <a:r>
              <a:rPr lang="tr-TR" altLang="x-none" b="1"/>
              <a:t> </a:t>
            </a:r>
          </a:p>
        </p:txBody>
      </p:sp>
      <p:sp>
        <p:nvSpPr>
          <p:cNvPr id="43011" name="Rectangle 3"/>
          <p:cNvSpPr>
            <a:spLocks noGrp="1" noChangeArrowheads="1"/>
          </p:cNvSpPr>
          <p:nvPr>
            <p:ph type="body" idx="1"/>
          </p:nvPr>
        </p:nvSpPr>
        <p:spPr>
          <a:xfrm>
            <a:off x="566738" y="2111375"/>
            <a:ext cx="7556500" cy="3875088"/>
          </a:xfrm>
          <a:ln/>
          <a:extLst>
            <a:ext uri="{91240B29-F687-4F45-9708-019B960494DF}">
              <a14:hiddenLine xmlns:a14="http://schemas.microsoft.com/office/drawing/2010/main" w="9525">
                <a:solidFill>
                  <a:schemeClr val="accent2"/>
                </a:solidFill>
                <a:miter lim="800000"/>
                <a:headEnd/>
                <a:tailEnd/>
              </a14:hiddenLine>
            </a:ext>
          </a:extLst>
        </p:spPr>
        <p:txBody>
          <a:bodyPr/>
          <a:lstStyle/>
          <a:p>
            <a:r>
              <a:rPr lang="tr-TR" altLang="x-none">
                <a:ea typeface="Times New Roman" charset="0"/>
                <a:cs typeface="Times New Roman" charset="0"/>
              </a:rPr>
              <a:t>Asit idrarda görülebilen kristaller</a:t>
            </a:r>
            <a:r>
              <a:rPr lang="tr-TR" altLang="x-none"/>
              <a:t> </a:t>
            </a:r>
          </a:p>
          <a:p>
            <a:r>
              <a:rPr lang="tr-TR" altLang="x-none">
                <a:ea typeface="Times New Roman" charset="0"/>
                <a:cs typeface="Times New Roman" charset="0"/>
              </a:rPr>
              <a:t>Hafif asit, nötral veya hafif alkalik idrarda görülebilen kristaller</a:t>
            </a:r>
            <a:r>
              <a:rPr lang="tr-TR" altLang="x-none"/>
              <a:t> </a:t>
            </a:r>
          </a:p>
          <a:p>
            <a:r>
              <a:rPr lang="tr-TR" altLang="x-none">
                <a:ea typeface="Times New Roman" charset="0"/>
                <a:cs typeface="Times New Roman" charset="0"/>
              </a:rPr>
              <a:t>Nötral veya alkalik  idrarda görülebilen kristaller</a:t>
            </a:r>
            <a:r>
              <a:rPr lang="tr-TR" altLang="x-none"/>
              <a:t> </a:t>
            </a:r>
          </a:p>
          <a:p>
            <a:r>
              <a:rPr lang="tr-TR" altLang="x-none">
                <a:ea typeface="Times New Roman" charset="0"/>
                <a:cs typeface="Times New Roman" charset="0"/>
              </a:rPr>
              <a:t>Alkalik idrarda görülebilen kristaller</a:t>
            </a:r>
            <a:r>
              <a:rPr lang="tr-TR" altLang="x-none"/>
              <a:t> </a:t>
            </a:r>
          </a:p>
        </p:txBody>
      </p:sp>
    </p:spTree>
    <p:extLst>
      <p:ext uri="{BB962C8B-B14F-4D97-AF65-F5344CB8AC3E}">
        <p14:creationId xmlns:p14="http://schemas.microsoft.com/office/powerpoint/2010/main" val="1360069039"/>
      </p:ext>
    </p:extLst>
  </p:cSld>
  <p:clrMapOvr>
    <a:masterClrMapping/>
  </p:clrMapOvr>
  <p:transition>
    <p:wipe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333375"/>
            <a:ext cx="7772400" cy="1419225"/>
          </a:xfrm>
        </p:spPr>
        <p:txBody>
          <a:bodyPr>
            <a:normAutofit fontScale="90000"/>
          </a:bodyPr>
          <a:lstStyle/>
          <a:p>
            <a:r>
              <a:rPr lang="tr-TR" altLang="x-none" i="1">
                <a:ea typeface="Times New Roman" charset="0"/>
                <a:cs typeface="Times New Roman" charset="0"/>
              </a:rPr>
              <a:t>Asit idrarda görülebilen kristaller</a:t>
            </a:r>
            <a:endParaRPr lang="tr-TR" altLang="x-none" i="1"/>
          </a:p>
        </p:txBody>
      </p:sp>
      <p:sp>
        <p:nvSpPr>
          <p:cNvPr id="45059" name="Text Box 3"/>
          <p:cNvSpPr txBox="1">
            <a:spLocks noChangeArrowheads="1"/>
          </p:cNvSpPr>
          <p:nvPr/>
        </p:nvSpPr>
        <p:spPr bwMode="auto">
          <a:xfrm>
            <a:off x="468313" y="2205038"/>
            <a:ext cx="5800725" cy="372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b="1" i="1">
                <a:latin typeface="Times New Roman" charset="0"/>
                <a:ea typeface="Times New Roman" charset="0"/>
                <a:cs typeface="Times New Roman" charset="0"/>
              </a:rPr>
              <a:t>Amorf ürat</a:t>
            </a:r>
            <a:r>
              <a:rPr lang="tr-TR" altLang="x-none" sz="2800">
                <a:latin typeface="Times New Roman" charset="0"/>
              </a:rPr>
              <a:t> </a:t>
            </a:r>
          </a:p>
          <a:p>
            <a:pPr>
              <a:spcBef>
                <a:spcPct val="50000"/>
              </a:spcBef>
            </a:pPr>
            <a:r>
              <a:rPr lang="tr-TR" altLang="x-none" sz="2800" b="1" i="1">
                <a:latin typeface="Times New Roman" charset="0"/>
                <a:ea typeface="Times New Roman" charset="0"/>
                <a:cs typeface="Times New Roman" charset="0"/>
              </a:rPr>
              <a:t>Ürik asit kristalleri</a:t>
            </a:r>
            <a:endParaRPr lang="tr-TR" altLang="x-none" sz="2800" b="1" i="1">
              <a:latin typeface="Times New Roman" charset="0"/>
            </a:endParaRPr>
          </a:p>
          <a:p>
            <a:pPr>
              <a:spcBef>
                <a:spcPct val="50000"/>
              </a:spcBef>
            </a:pPr>
            <a:r>
              <a:rPr lang="tr-TR" altLang="x-none" sz="2800">
                <a:latin typeface="Times New Roman" charset="0"/>
                <a:ea typeface="Times New Roman" charset="0"/>
                <a:cs typeface="Times New Roman" charset="0"/>
              </a:rPr>
              <a:t>kalsiyum oksalat kristalleri</a:t>
            </a:r>
            <a:endParaRPr lang="tr-TR" altLang="x-none" sz="2800">
              <a:latin typeface="Times New Roman" charset="0"/>
            </a:endParaRPr>
          </a:p>
          <a:p>
            <a:pPr>
              <a:spcBef>
                <a:spcPct val="50000"/>
              </a:spcBef>
            </a:pPr>
            <a:r>
              <a:rPr lang="tr-TR" altLang="x-none" sz="2800">
                <a:latin typeface="Times New Roman" charset="0"/>
                <a:ea typeface="Times New Roman" charset="0"/>
                <a:cs typeface="Times New Roman" charset="0"/>
              </a:rPr>
              <a:t>sistin kristalleri</a:t>
            </a:r>
            <a:endParaRPr lang="tr-TR" altLang="x-none" sz="2800">
              <a:latin typeface="Times New Roman" charset="0"/>
            </a:endParaRPr>
          </a:p>
          <a:p>
            <a:pPr>
              <a:spcBef>
                <a:spcPct val="50000"/>
              </a:spcBef>
            </a:pPr>
            <a:r>
              <a:rPr lang="tr-TR" altLang="x-none" sz="2800">
                <a:latin typeface="Times New Roman" charset="0"/>
                <a:ea typeface="Times New Roman" charset="0"/>
                <a:cs typeface="Times New Roman" charset="0"/>
              </a:rPr>
              <a:t>lösin kristalleri</a:t>
            </a:r>
            <a:endParaRPr lang="tr-TR" altLang="x-none" sz="2800">
              <a:latin typeface="Times New Roman" charset="0"/>
            </a:endParaRPr>
          </a:p>
          <a:p>
            <a:pPr>
              <a:spcBef>
                <a:spcPct val="50000"/>
              </a:spcBef>
            </a:pPr>
            <a:r>
              <a:rPr lang="tr-TR" altLang="x-none" sz="2800">
                <a:latin typeface="Times New Roman" charset="0"/>
                <a:ea typeface="Times New Roman" charset="0"/>
                <a:cs typeface="Times New Roman" charset="0"/>
              </a:rPr>
              <a:t>tirozin kristalleri</a:t>
            </a:r>
            <a:r>
              <a:rPr lang="tr-TR" altLang="x-none" sz="2800" b="1" i="1">
                <a:latin typeface="Times New Roman" charset="0"/>
                <a:ea typeface="Times New Roman" charset="0"/>
                <a:cs typeface="Times New Roman" charset="0"/>
              </a:rPr>
              <a:t> </a:t>
            </a:r>
            <a:r>
              <a:rPr lang="tr-TR" altLang="x-none" sz="2800">
                <a:latin typeface="Times New Roman" charset="0"/>
              </a:rPr>
              <a:t> </a:t>
            </a:r>
          </a:p>
        </p:txBody>
      </p:sp>
      <p:sp>
        <p:nvSpPr>
          <p:cNvPr id="45060" name="Rectangle 4"/>
          <p:cNvSpPr>
            <a:spLocks noChangeArrowheads="1"/>
          </p:cNvSpPr>
          <p:nvPr/>
        </p:nvSpPr>
        <p:spPr bwMode="auto">
          <a:xfrm>
            <a:off x="2833688" y="2395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tr-TR"/>
          </a:p>
        </p:txBody>
      </p:sp>
      <p:pic>
        <p:nvPicPr>
          <p:cNvPr id="450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288" y="2697163"/>
            <a:ext cx="3852862" cy="230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0650680"/>
      </p:ext>
    </p:extLst>
  </p:cSld>
  <p:clrMapOvr>
    <a:masterClrMapping/>
  </p:clrMapOvr>
  <p:transition>
    <p:wipe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2133600"/>
          </a:xfrm>
        </p:spPr>
        <p:txBody>
          <a:bodyPr>
            <a:normAutofit fontScale="90000"/>
          </a:bodyPr>
          <a:lstStyle/>
          <a:p>
            <a:r>
              <a:rPr lang="tr-TR" altLang="x-none" i="1">
                <a:ea typeface="Times New Roman" charset="0"/>
                <a:cs typeface="Times New Roman" charset="0"/>
              </a:rPr>
              <a:t>Hafif asit, nötral veya hafif alkalik idrarda görülebilen kristaller</a:t>
            </a:r>
            <a:endParaRPr lang="tr-TR" altLang="x-none" i="1"/>
          </a:p>
        </p:txBody>
      </p:sp>
      <p:sp>
        <p:nvSpPr>
          <p:cNvPr id="47107" name="Text Box 3"/>
          <p:cNvSpPr txBox="1">
            <a:spLocks noChangeArrowheads="1"/>
          </p:cNvSpPr>
          <p:nvPr/>
        </p:nvSpPr>
        <p:spPr bwMode="auto">
          <a:xfrm>
            <a:off x="533400" y="3124200"/>
            <a:ext cx="6486525"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3200" b="1" i="1">
                <a:latin typeface="Times New Roman" charset="0"/>
                <a:ea typeface="Times New Roman" charset="0"/>
                <a:cs typeface="Times New Roman" charset="0"/>
              </a:rPr>
              <a:t>Kalsiyum oksalat kristalleri</a:t>
            </a:r>
            <a:r>
              <a:rPr lang="tr-TR" altLang="x-none" sz="3200">
                <a:latin typeface="Times New Roman" charset="0"/>
              </a:rPr>
              <a:t> </a:t>
            </a:r>
          </a:p>
          <a:p>
            <a:pPr>
              <a:spcBef>
                <a:spcPct val="50000"/>
              </a:spcBef>
            </a:pPr>
            <a:r>
              <a:rPr lang="tr-TR" altLang="x-none" sz="3200" b="1" i="1">
                <a:latin typeface="Times New Roman" charset="0"/>
                <a:ea typeface="Times New Roman" charset="0"/>
                <a:cs typeface="Times New Roman" charset="0"/>
              </a:rPr>
              <a:t>Tersiyer kalsiyum fosfat kristalleri</a:t>
            </a:r>
            <a:r>
              <a:rPr lang="tr-TR" altLang="x-none" sz="3200">
                <a:latin typeface="Times New Roman" charset="0"/>
              </a:rPr>
              <a:t> </a:t>
            </a:r>
          </a:p>
          <a:p>
            <a:pPr>
              <a:spcBef>
                <a:spcPct val="50000"/>
              </a:spcBef>
            </a:pPr>
            <a:r>
              <a:rPr lang="tr-TR" altLang="x-none" sz="3200">
                <a:latin typeface="Times New Roman" charset="0"/>
                <a:ea typeface="Times New Roman" charset="0"/>
                <a:cs typeface="Times New Roman" charset="0"/>
              </a:rPr>
              <a:t>sulfonamidler</a:t>
            </a:r>
            <a:r>
              <a:rPr lang="tr-TR" altLang="x-none" sz="3200">
                <a:latin typeface="Times New Roman" charset="0"/>
              </a:rPr>
              <a:t> </a:t>
            </a:r>
          </a:p>
        </p:txBody>
      </p:sp>
      <p:sp>
        <p:nvSpPr>
          <p:cNvPr id="47108" name="Rectangle 4"/>
          <p:cNvSpPr>
            <a:spLocks noChangeArrowheads="1"/>
          </p:cNvSpPr>
          <p:nvPr/>
        </p:nvSpPr>
        <p:spPr bwMode="auto">
          <a:xfrm>
            <a:off x="3709988" y="2357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tr-TR"/>
          </a:p>
        </p:txBody>
      </p:sp>
      <p:pic>
        <p:nvPicPr>
          <p:cNvPr id="471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773238"/>
            <a:ext cx="3003550" cy="217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71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4546600"/>
            <a:ext cx="4033837"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8641594"/>
      </p:ext>
    </p:extLst>
  </p:cSld>
  <p:clrMapOvr>
    <a:masterClrMapping/>
  </p:clrMapOvr>
  <p:transition>
    <p:wipe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tr-TR" altLang="x-none" i="1">
                <a:ea typeface="Times New Roman" charset="0"/>
                <a:cs typeface="Times New Roman" charset="0"/>
              </a:rPr>
              <a:t>Nötral veya alkalik  idrarda görülebilen kristaller</a:t>
            </a:r>
            <a:r>
              <a:rPr lang="tr-TR" altLang="x-none" i="1"/>
              <a:t> </a:t>
            </a:r>
          </a:p>
        </p:txBody>
      </p:sp>
      <p:sp>
        <p:nvSpPr>
          <p:cNvPr id="49155" name="Text Box 3"/>
          <p:cNvSpPr txBox="1">
            <a:spLocks noChangeArrowheads="1"/>
          </p:cNvSpPr>
          <p:nvPr/>
        </p:nvSpPr>
        <p:spPr bwMode="auto">
          <a:xfrm>
            <a:off x="1295400" y="2565400"/>
            <a:ext cx="5334000" cy="1014413"/>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400" b="1" i="1">
                <a:latin typeface="Times New Roman" charset="0"/>
                <a:ea typeface="Times New Roman" charset="0"/>
                <a:cs typeface="Times New Roman" charset="0"/>
              </a:rPr>
              <a:t>Magnezyum fosfat</a:t>
            </a:r>
            <a:r>
              <a:rPr lang="tr-TR" altLang="x-none" sz="2400" b="1">
                <a:latin typeface="Times New Roman" charset="0"/>
                <a:ea typeface="Times New Roman" charset="0"/>
                <a:cs typeface="Times New Roman" charset="0"/>
              </a:rPr>
              <a:t> </a:t>
            </a:r>
            <a:r>
              <a:rPr lang="tr-TR" altLang="x-none" sz="2400" b="1" i="1">
                <a:latin typeface="Times New Roman" charset="0"/>
                <a:ea typeface="Times New Roman" charset="0"/>
                <a:cs typeface="Times New Roman" charset="0"/>
              </a:rPr>
              <a:t>kristalleri</a:t>
            </a:r>
            <a:r>
              <a:rPr lang="tr-TR" altLang="x-none" sz="2400">
                <a:latin typeface="Times New Roman" charset="0"/>
              </a:rPr>
              <a:t> </a:t>
            </a:r>
          </a:p>
          <a:p>
            <a:pPr>
              <a:spcBef>
                <a:spcPct val="50000"/>
              </a:spcBef>
            </a:pPr>
            <a:r>
              <a:rPr lang="tr-TR" altLang="x-none" sz="2400" b="1" i="1">
                <a:latin typeface="Times New Roman" charset="0"/>
                <a:ea typeface="Times New Roman" charset="0"/>
                <a:cs typeface="Times New Roman" charset="0"/>
              </a:rPr>
              <a:t>Kalsiyum karbonat kristalleri</a:t>
            </a:r>
            <a:r>
              <a:rPr lang="tr-TR" altLang="x-none" sz="2400">
                <a:latin typeface="Times New Roman" charset="0"/>
              </a:rPr>
              <a:t> </a:t>
            </a:r>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716338"/>
            <a:ext cx="4286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8029938"/>
      </p:ext>
    </p:extLst>
  </p:cSld>
  <p:clrMapOvr>
    <a:masterClrMapping/>
  </p:clrMapOvr>
  <p:transition>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5840435"/>
          </a:xfrm>
        </p:spPr>
        <p:txBody>
          <a:bodyPr>
            <a:normAutofit fontScale="92500" lnSpcReduction="20000"/>
          </a:bodyPr>
          <a:lstStyle/>
          <a:p>
            <a:r>
              <a:rPr lang="tr-TR" sz="3000" b="1" dirty="0"/>
              <a:t>Biyokimyasal analizler bölümü</a:t>
            </a:r>
            <a:endParaRPr lang="tr-TR" sz="3000" dirty="0"/>
          </a:p>
          <a:p>
            <a:r>
              <a:rPr lang="tr-TR" sz="3000" b="1" dirty="0"/>
              <a:t>Bu bölümde</a:t>
            </a:r>
            <a:r>
              <a:rPr lang="tr-TR" sz="3000" dirty="0"/>
              <a:t> </a:t>
            </a:r>
            <a:r>
              <a:rPr lang="tr-TR" sz="3000" dirty="0" err="1"/>
              <a:t>otoanalizör</a:t>
            </a:r>
            <a:r>
              <a:rPr lang="tr-TR" sz="3000" dirty="0"/>
              <a:t>, </a:t>
            </a:r>
            <a:r>
              <a:rPr lang="tr-TR" sz="3000" dirty="0" err="1"/>
              <a:t>spektrofotometre</a:t>
            </a:r>
            <a:r>
              <a:rPr lang="tr-TR" sz="3000" dirty="0"/>
              <a:t> ve reaktiflerin saklanması için buzdolabı bulunmalıdır.</a:t>
            </a:r>
          </a:p>
          <a:p>
            <a:r>
              <a:rPr lang="tr-TR" sz="3000" dirty="0"/>
              <a:t>Bu bölümde tüm biyokimyasal analizler yapılır:</a:t>
            </a:r>
          </a:p>
          <a:p>
            <a:r>
              <a:rPr lang="tr-TR" sz="3000" dirty="0"/>
              <a:t>-Kan şekeri (</a:t>
            </a:r>
            <a:r>
              <a:rPr lang="tr-TR" sz="3000" dirty="0" err="1"/>
              <a:t>glukoz</a:t>
            </a:r>
            <a:r>
              <a:rPr lang="tr-TR" sz="3000" dirty="0"/>
              <a:t>) tayini</a:t>
            </a:r>
          </a:p>
          <a:p>
            <a:r>
              <a:rPr lang="tr-TR" sz="3000" dirty="0"/>
              <a:t>-Üre tayini</a:t>
            </a:r>
          </a:p>
          <a:p>
            <a:r>
              <a:rPr lang="tr-TR" sz="3000" dirty="0"/>
              <a:t>-</a:t>
            </a:r>
            <a:r>
              <a:rPr lang="tr-TR" sz="3000" dirty="0" err="1"/>
              <a:t>Kreatinin</a:t>
            </a:r>
            <a:r>
              <a:rPr lang="tr-TR" sz="3000" dirty="0"/>
              <a:t> tayini</a:t>
            </a:r>
          </a:p>
          <a:p>
            <a:r>
              <a:rPr lang="tr-TR" sz="3000" dirty="0"/>
              <a:t>-</a:t>
            </a:r>
            <a:r>
              <a:rPr lang="tr-TR" sz="3000" dirty="0" err="1"/>
              <a:t>Bilirubin</a:t>
            </a:r>
            <a:r>
              <a:rPr lang="tr-TR" sz="3000" dirty="0"/>
              <a:t> tayini</a:t>
            </a:r>
          </a:p>
          <a:p>
            <a:r>
              <a:rPr lang="tr-TR" sz="3000" dirty="0"/>
              <a:t>-Kan </a:t>
            </a:r>
            <a:r>
              <a:rPr lang="tr-TR" sz="3000" dirty="0" err="1"/>
              <a:t>lipidleri</a:t>
            </a:r>
            <a:r>
              <a:rPr lang="tr-TR" sz="3000" dirty="0"/>
              <a:t> (</a:t>
            </a:r>
            <a:r>
              <a:rPr lang="tr-TR" sz="3000" dirty="0" err="1"/>
              <a:t>trigliserid</a:t>
            </a:r>
            <a:r>
              <a:rPr lang="tr-TR" sz="3000" dirty="0"/>
              <a:t>, total kolesterol, HDL-kolesterol) tayini</a:t>
            </a:r>
          </a:p>
          <a:p>
            <a:r>
              <a:rPr lang="tr-TR" sz="3000" dirty="0"/>
              <a:t>-Plazma proteinleri (total protein, albümin) tayini</a:t>
            </a:r>
          </a:p>
          <a:p>
            <a:r>
              <a:rPr lang="tr-TR" sz="3000" dirty="0"/>
              <a:t>-Ürik asit tayini</a:t>
            </a:r>
          </a:p>
          <a:p>
            <a:r>
              <a:rPr lang="tr-TR" sz="3000" dirty="0"/>
              <a:t>- Enzim tayinleri</a:t>
            </a:r>
          </a:p>
          <a:p>
            <a:endParaRPr lang="tr-TR" dirty="0"/>
          </a:p>
        </p:txBody>
      </p:sp>
      <p:pic>
        <p:nvPicPr>
          <p:cNvPr id="5" name="Picture 4" descr="fotometre"/>
          <p:cNvPicPr>
            <a:picLocks noChangeAspect="1" noChangeArrowheads="1"/>
          </p:cNvPicPr>
          <p:nvPr/>
        </p:nvPicPr>
        <p:blipFill>
          <a:blip r:embed="rId2"/>
          <a:srcRect/>
          <a:stretch>
            <a:fillRect/>
          </a:stretch>
        </p:blipFill>
        <p:spPr bwMode="auto">
          <a:xfrm>
            <a:off x="6929454" y="5224188"/>
            <a:ext cx="1685924" cy="1633811"/>
          </a:xfrm>
          <a:prstGeom prst="rect">
            <a:avLst/>
          </a:prstGeom>
          <a:noFill/>
        </p:spPr>
      </p:pic>
    </p:spTree>
  </p:cSld>
  <p:clrMapOvr>
    <a:masterClrMapping/>
  </p:clrMapOvr>
  <p:transition>
    <p:wipe di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609600"/>
            <a:ext cx="7772400" cy="1524000"/>
          </a:xfrm>
        </p:spPr>
        <p:txBody>
          <a:bodyPr>
            <a:normAutofit fontScale="90000"/>
          </a:bodyPr>
          <a:lstStyle/>
          <a:p>
            <a:r>
              <a:rPr lang="tr-TR" altLang="x-none" i="1">
                <a:ea typeface="Times New Roman" charset="0"/>
                <a:cs typeface="Times New Roman" charset="0"/>
              </a:rPr>
              <a:t>Alkalik idrarda görülebilen kristaller</a:t>
            </a:r>
            <a:endParaRPr lang="tr-TR" altLang="x-none" i="1"/>
          </a:p>
        </p:txBody>
      </p:sp>
      <p:sp>
        <p:nvSpPr>
          <p:cNvPr id="51203" name="Text Box 3"/>
          <p:cNvSpPr txBox="1">
            <a:spLocks noChangeArrowheads="1"/>
          </p:cNvSpPr>
          <p:nvPr/>
        </p:nvSpPr>
        <p:spPr bwMode="auto">
          <a:xfrm>
            <a:off x="323850" y="2852738"/>
            <a:ext cx="7772400" cy="244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b="1" i="1">
                <a:latin typeface="Times New Roman" charset="0"/>
                <a:ea typeface="Times New Roman" charset="0"/>
                <a:cs typeface="Times New Roman" charset="0"/>
              </a:rPr>
              <a:t>Amorf fosfat</a:t>
            </a:r>
            <a:r>
              <a:rPr lang="tr-TR" altLang="x-none" sz="2800">
                <a:latin typeface="Times New Roman" charset="0"/>
              </a:rPr>
              <a:t> </a:t>
            </a:r>
          </a:p>
          <a:p>
            <a:pPr>
              <a:spcBef>
                <a:spcPct val="50000"/>
              </a:spcBef>
            </a:pPr>
            <a:r>
              <a:rPr lang="tr-TR" altLang="x-none" sz="2800" b="1" i="1">
                <a:latin typeface="Times New Roman" charset="0"/>
                <a:ea typeface="Times New Roman" charset="0"/>
                <a:cs typeface="Times New Roman" charset="0"/>
              </a:rPr>
              <a:t>Tripel fosfat (amonyum magnezyum fosfat)</a:t>
            </a:r>
            <a:endParaRPr lang="tr-TR" altLang="x-none" sz="2800" b="1">
              <a:latin typeface="Times New Roman" charset="0"/>
            </a:endParaRPr>
          </a:p>
          <a:p>
            <a:pPr>
              <a:spcBef>
                <a:spcPct val="50000"/>
              </a:spcBef>
            </a:pPr>
            <a:r>
              <a:rPr lang="tr-TR" altLang="x-none" sz="2800">
                <a:latin typeface="Times New Roman" charset="0"/>
                <a:ea typeface="Times New Roman" charset="0"/>
                <a:cs typeface="Times New Roman" charset="0"/>
              </a:rPr>
              <a:t>tersiyer kalsiyum fosfat kristalleri </a:t>
            </a:r>
            <a:endParaRPr lang="tr-TR" altLang="x-none" sz="2800">
              <a:latin typeface="Times New Roman" charset="0"/>
            </a:endParaRPr>
          </a:p>
          <a:p>
            <a:pPr>
              <a:spcBef>
                <a:spcPct val="50000"/>
              </a:spcBef>
            </a:pPr>
            <a:r>
              <a:rPr lang="tr-TR" altLang="x-none" sz="2800">
                <a:latin typeface="Times New Roman" charset="0"/>
                <a:ea typeface="Times New Roman" charset="0"/>
                <a:cs typeface="Times New Roman" charset="0"/>
              </a:rPr>
              <a:t>amonyum  ürat </a:t>
            </a:r>
          </a:p>
        </p:txBody>
      </p:sp>
      <p:sp>
        <p:nvSpPr>
          <p:cNvPr id="51204" name="Rectangle 4"/>
          <p:cNvSpPr>
            <a:spLocks noChangeArrowheads="1"/>
          </p:cNvSpPr>
          <p:nvPr/>
        </p:nvSpPr>
        <p:spPr bwMode="auto">
          <a:xfrm>
            <a:off x="2681288" y="2490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tr-TR"/>
          </a:p>
        </p:txBody>
      </p:sp>
      <p:pic>
        <p:nvPicPr>
          <p:cNvPr id="51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989138"/>
            <a:ext cx="314960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2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3933825"/>
            <a:ext cx="1966913"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6311941"/>
      </p:ext>
    </p:extLst>
  </p:cSld>
  <p:clrMapOvr>
    <a:masterClrMapping/>
  </p:clrMapOvr>
  <p:transition>
    <p:wipe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304800"/>
            <a:ext cx="7772400" cy="1447800"/>
          </a:xfrm>
        </p:spPr>
        <p:txBody>
          <a:bodyPr>
            <a:normAutofit fontScale="90000"/>
          </a:bodyPr>
          <a:lstStyle/>
          <a:p>
            <a:r>
              <a:rPr lang="tr-TR" altLang="x-none" b="1"/>
              <a:t>İdrar sedimentinde </a:t>
            </a:r>
            <a:r>
              <a:rPr lang="tr-TR" altLang="x-none" b="1">
                <a:ea typeface="Times New Roman" charset="0"/>
                <a:cs typeface="Times New Roman" charset="0"/>
              </a:rPr>
              <a:t>bakteri, mantar ve parazit hücreleri</a:t>
            </a:r>
            <a:r>
              <a:rPr lang="tr-TR" altLang="x-none" b="1"/>
              <a:t> </a:t>
            </a:r>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933575"/>
            <a:ext cx="3316288"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989138"/>
            <a:ext cx="4014788" cy="213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32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4211638"/>
            <a:ext cx="379412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94224055"/>
      </p:ext>
    </p:extLst>
  </p:cSld>
  <p:clrMapOvr>
    <a:masterClrMapping/>
  </p:clrMapOvr>
  <p:transition>
    <p:wipe di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81000" y="609600"/>
            <a:ext cx="6019800" cy="1143000"/>
          </a:xfrm>
        </p:spPr>
        <p:txBody>
          <a:bodyPr/>
          <a:lstStyle/>
          <a:p>
            <a:r>
              <a:rPr lang="tr-TR" altLang="x-none" b="1">
                <a:ea typeface="Times New Roman" charset="0"/>
                <a:cs typeface="Times New Roman" charset="0"/>
              </a:rPr>
              <a:t>İdrar yolları taşları</a:t>
            </a:r>
            <a:endParaRPr lang="tr-TR" altLang="x-none" b="1"/>
          </a:p>
        </p:txBody>
      </p:sp>
      <p:sp>
        <p:nvSpPr>
          <p:cNvPr id="55299" name="Rectangle 3"/>
          <p:cNvSpPr>
            <a:spLocks noGrp="1" noChangeArrowheads="1"/>
          </p:cNvSpPr>
          <p:nvPr>
            <p:ph type="body" idx="1"/>
          </p:nvPr>
        </p:nvSpPr>
        <p:spPr>
          <a:xfrm>
            <a:off x="566738" y="2147888"/>
            <a:ext cx="8001000" cy="3792537"/>
          </a:xfrm>
          <a:ln/>
          <a:extLst>
            <a:ext uri="{91240B29-F687-4F45-9708-019B960494DF}">
              <a14:hiddenLine xmlns:a14="http://schemas.microsoft.com/office/drawing/2010/main" w="9525">
                <a:solidFill>
                  <a:schemeClr val="accent2"/>
                </a:solidFill>
                <a:miter lim="800000"/>
                <a:headEnd/>
                <a:tailEnd/>
              </a14:hiddenLine>
            </a:ext>
          </a:extLst>
        </p:spPr>
        <p:txBody>
          <a:bodyPr/>
          <a:lstStyle/>
          <a:p>
            <a:pPr algn="just"/>
            <a:r>
              <a:rPr lang="tr-TR" altLang="x-none" sz="2100" b="1">
                <a:ea typeface="Times New Roman" charset="0"/>
                <a:cs typeface="Times New Roman" charset="0"/>
              </a:rPr>
              <a:t>Fosfat taşları,</a:t>
            </a:r>
            <a:r>
              <a:rPr lang="tr-TR" altLang="x-none" sz="2100">
                <a:ea typeface="Times New Roman" charset="0"/>
                <a:cs typeface="Times New Roman" charset="0"/>
              </a:rPr>
              <a:t> </a:t>
            </a:r>
            <a:endParaRPr lang="tr-TR" altLang="x-none" sz="2100"/>
          </a:p>
          <a:p>
            <a:pPr algn="r">
              <a:buFont typeface="Wingdings" charset="2"/>
              <a:buNone/>
            </a:pPr>
            <a:r>
              <a:rPr lang="tr-TR" altLang="x-none" sz="2100"/>
              <a:t>		</a:t>
            </a:r>
            <a:r>
              <a:rPr lang="tr-TR" altLang="x-none" sz="2100">
                <a:ea typeface="Times New Roman" charset="0"/>
                <a:cs typeface="Times New Roman" charset="0"/>
              </a:rPr>
              <a:t>açık renkli toprak gibidirler. Elle kolayca ezilirler. </a:t>
            </a:r>
          </a:p>
          <a:p>
            <a:pPr algn="just"/>
            <a:r>
              <a:rPr lang="tr-TR" altLang="x-none" sz="2100" b="1">
                <a:ea typeface="Times New Roman" charset="0"/>
                <a:cs typeface="Times New Roman" charset="0"/>
              </a:rPr>
              <a:t>Oksalat taşları,</a:t>
            </a:r>
            <a:r>
              <a:rPr lang="tr-TR" altLang="x-none" sz="2100">
                <a:ea typeface="Times New Roman" charset="0"/>
                <a:cs typeface="Times New Roman" charset="0"/>
              </a:rPr>
              <a:t> </a:t>
            </a:r>
            <a:endParaRPr lang="tr-TR" altLang="x-none" sz="2100"/>
          </a:p>
          <a:p>
            <a:pPr algn="r">
              <a:buFont typeface="Wingdings" charset="2"/>
              <a:buNone/>
            </a:pPr>
            <a:r>
              <a:rPr lang="tr-TR" altLang="x-none" sz="2100"/>
              <a:t>		</a:t>
            </a:r>
            <a:r>
              <a:rPr lang="tr-TR" altLang="x-none" sz="2100">
                <a:ea typeface="Times New Roman" charset="0"/>
                <a:cs typeface="Times New Roman" charset="0"/>
              </a:rPr>
              <a:t>pürtüklü yüzeyli, esmer renklidirler. Çok serttirler. </a:t>
            </a:r>
          </a:p>
          <a:p>
            <a:pPr algn="just"/>
            <a:r>
              <a:rPr lang="tr-TR" altLang="x-none" sz="2100" b="1">
                <a:ea typeface="Times New Roman" charset="0"/>
                <a:cs typeface="Times New Roman" charset="0"/>
              </a:rPr>
              <a:t>Ürat taşları,</a:t>
            </a:r>
            <a:r>
              <a:rPr lang="tr-TR" altLang="x-none" sz="2100">
                <a:ea typeface="Times New Roman" charset="0"/>
                <a:cs typeface="Times New Roman" charset="0"/>
              </a:rPr>
              <a:t> </a:t>
            </a:r>
            <a:endParaRPr lang="tr-TR" altLang="x-none" sz="2100"/>
          </a:p>
          <a:p>
            <a:pPr algn="r">
              <a:buFont typeface="Wingdings" charset="2"/>
              <a:buNone/>
            </a:pPr>
            <a:r>
              <a:rPr lang="tr-TR" altLang="x-none" sz="2100">
                <a:ea typeface="Times New Roman" charset="0"/>
                <a:cs typeface="Times New Roman" charset="0"/>
              </a:rPr>
              <a:t>düzgün yüzeyli, esmer renkli, küçük taşlardır. Serttirler. </a:t>
            </a:r>
          </a:p>
          <a:p>
            <a:r>
              <a:rPr lang="tr-TR" altLang="x-none" sz="2100" b="1">
                <a:ea typeface="Times New Roman" charset="0"/>
                <a:cs typeface="Times New Roman" charset="0"/>
              </a:rPr>
              <a:t>Miks taşlar,</a:t>
            </a:r>
            <a:r>
              <a:rPr lang="tr-TR" altLang="x-none" sz="2100">
                <a:ea typeface="Times New Roman" charset="0"/>
                <a:cs typeface="Times New Roman" charset="0"/>
              </a:rPr>
              <a:t> </a:t>
            </a:r>
            <a:endParaRPr lang="tr-TR" altLang="x-none" sz="2100"/>
          </a:p>
          <a:p>
            <a:pPr algn="r">
              <a:buFont typeface="Wingdings" charset="2"/>
              <a:buNone/>
            </a:pPr>
            <a:r>
              <a:rPr lang="tr-TR" altLang="x-none" sz="2100">
                <a:ea typeface="Times New Roman" charset="0"/>
                <a:cs typeface="Times New Roman" charset="0"/>
              </a:rPr>
              <a:t>fosfat-oksalat veya oksalat-ürat karışımı taşlardır</a:t>
            </a:r>
            <a:r>
              <a:rPr lang="tr-TR" altLang="x-none" sz="2100"/>
              <a:t> </a:t>
            </a:r>
          </a:p>
        </p:txBody>
      </p:sp>
      <p:pic>
        <p:nvPicPr>
          <p:cNvPr id="553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609600"/>
            <a:ext cx="22098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46043560"/>
      </p:ext>
    </p:extLst>
  </p:cSld>
  <p:clrMapOvr>
    <a:masterClrMapping/>
  </p:clrMapOvr>
  <p:transition>
    <p:wipe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566738" y="1990725"/>
            <a:ext cx="8001000" cy="2763838"/>
          </a:xfrm>
          <a:ln/>
          <a:extLst>
            <a:ext uri="{91240B29-F687-4F45-9708-019B960494DF}">
              <a14:hiddenLine xmlns:a14="http://schemas.microsoft.com/office/drawing/2010/main" w="9525">
                <a:solidFill>
                  <a:schemeClr val="accent2"/>
                </a:solidFill>
                <a:miter lim="800000"/>
                <a:headEnd/>
                <a:tailEnd/>
              </a14:hiddenLine>
            </a:ext>
          </a:extLst>
        </p:spPr>
        <p:txBody>
          <a:bodyPr/>
          <a:lstStyle/>
          <a:p>
            <a:pPr algn="just">
              <a:buFont typeface="Wingdings" charset="2"/>
              <a:buNone/>
            </a:pPr>
            <a:r>
              <a:rPr lang="tr-TR" altLang="x-none" sz="2600" b="1"/>
              <a:t>İdrar yolları taşlarında sıklık:</a:t>
            </a:r>
          </a:p>
          <a:p>
            <a:pPr algn="just">
              <a:buFont typeface="Wingdings" charset="2"/>
              <a:buNone/>
            </a:pPr>
            <a:r>
              <a:rPr lang="tr-TR" altLang="x-none" sz="2600"/>
              <a:t>-Oksalat taşları % 56</a:t>
            </a:r>
          </a:p>
          <a:p>
            <a:pPr algn="just">
              <a:buFont typeface="Wingdings" charset="2"/>
              <a:buNone/>
            </a:pPr>
            <a:r>
              <a:rPr lang="tr-TR" altLang="x-none" sz="2600"/>
              <a:t>-Tripel fosfat taşları % 26,5</a:t>
            </a:r>
          </a:p>
          <a:p>
            <a:pPr algn="just">
              <a:buFont typeface="Wingdings" charset="2"/>
              <a:buNone/>
            </a:pPr>
            <a:r>
              <a:rPr lang="tr-TR" altLang="x-none" sz="2600"/>
              <a:t>-Fosfat taşları % 13,5</a:t>
            </a:r>
          </a:p>
          <a:p>
            <a:pPr algn="just">
              <a:buFont typeface="Wingdings" charset="2"/>
              <a:buNone/>
            </a:pPr>
            <a:r>
              <a:rPr lang="tr-TR" altLang="x-none" sz="2600"/>
              <a:t>-Ürik asit taşları % 4</a:t>
            </a:r>
          </a:p>
        </p:txBody>
      </p:sp>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86200"/>
            <a:ext cx="4495800" cy="288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81000"/>
            <a:ext cx="19526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3409959"/>
      </p:ext>
    </p:extLst>
  </p:cSld>
  <p:clrMapOvr>
    <a:masterClrMapping/>
  </p:clrMapOvr>
  <p:transition>
    <p:wipe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4294967295"/>
          </p:nvPr>
        </p:nvSpPr>
        <p:spPr>
          <a:xfrm>
            <a:off x="6553200" y="6248400"/>
            <a:ext cx="2133600" cy="457200"/>
          </a:xfrm>
          <a:prstGeom prst="rect">
            <a:avLst/>
          </a:prstGeom>
        </p:spPr>
        <p:txBody>
          <a:bodyPr/>
          <a:lstStyle/>
          <a:p>
            <a:fld id="{51943FB1-54D5-3D4A-A472-8FB3122B9FEC}" type="slidenum">
              <a:rPr lang="tr-TR" altLang="x-none"/>
              <a:pPr/>
              <a:t>134</a:t>
            </a:fld>
            <a:endParaRPr lang="tr-TR" altLang="x-none"/>
          </a:p>
        </p:txBody>
      </p:sp>
      <p:sp>
        <p:nvSpPr>
          <p:cNvPr id="3074" name="Rectangle 2"/>
          <p:cNvSpPr>
            <a:spLocks noGrp="1" noChangeArrowheads="1"/>
          </p:cNvSpPr>
          <p:nvPr>
            <p:ph type="ctrTitle"/>
          </p:nvPr>
        </p:nvSpPr>
        <p:spPr>
          <a:xfrm>
            <a:off x="685800" y="685800"/>
            <a:ext cx="7772400" cy="2743200"/>
          </a:xfrm>
        </p:spPr>
        <p:txBody>
          <a:bodyPr>
            <a:normAutofit/>
          </a:bodyPr>
          <a:lstStyle/>
          <a:p>
            <a:pPr algn="ctr"/>
            <a:r>
              <a:rPr lang="tr-TR" altLang="x-none" sz="3200" b="1" dirty="0">
                <a:solidFill>
                  <a:schemeClr val="bg1"/>
                </a:solidFill>
                <a:latin typeface="Century Gothic" charset="0"/>
              </a:rPr>
              <a:t>BEYİN-OMURİLİK SIVISI (BOS) BİYOKİMYASI</a:t>
            </a:r>
          </a:p>
        </p:txBody>
      </p:sp>
    </p:spTree>
    <p:extLst>
      <p:ext uri="{BB962C8B-B14F-4D97-AF65-F5344CB8AC3E}">
        <p14:creationId xmlns:p14="http://schemas.microsoft.com/office/powerpoint/2010/main" val="1576662180"/>
      </p:ext>
    </p:extLst>
  </p:cSld>
  <p:clrMapOvr>
    <a:masterClrMapping/>
  </p:clrMapOvr>
  <p:transition>
    <p:wipe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3"/>
          <p:cNvSpPr>
            <a:spLocks noGrp="1"/>
          </p:cNvSpPr>
          <p:nvPr>
            <p:ph type="sldNum" sz="quarter" idx="12"/>
          </p:nvPr>
        </p:nvSpPr>
        <p:spPr/>
        <p:txBody>
          <a:bodyPr/>
          <a:lstStyle/>
          <a:p>
            <a:fld id="{3C792334-FFB3-E049-8CE8-422D5819BC5C}" type="slidenum">
              <a:rPr lang="tr-TR" altLang="x-none"/>
              <a:pPr/>
              <a:t>135</a:t>
            </a:fld>
            <a:endParaRPr lang="tr-TR" altLang="x-none"/>
          </a:p>
        </p:txBody>
      </p:sp>
      <p:sp>
        <p:nvSpPr>
          <p:cNvPr id="27652" name="Text Box 4"/>
          <p:cNvSpPr txBox="1">
            <a:spLocks noChangeArrowheads="1"/>
          </p:cNvSpPr>
          <p:nvPr/>
        </p:nvSpPr>
        <p:spPr bwMode="auto">
          <a:xfrm>
            <a:off x="900113" y="476250"/>
            <a:ext cx="7272337" cy="607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b="1" dirty="0">
                <a:latin typeface="Times New Roman" charset="0"/>
              </a:rPr>
              <a:t>BOS,</a:t>
            </a:r>
            <a:r>
              <a:rPr lang="tr-TR" altLang="x-none" sz="2800" dirty="0">
                <a:latin typeface="Times New Roman" charset="0"/>
              </a:rPr>
              <a:t> </a:t>
            </a:r>
            <a:r>
              <a:rPr lang="tr-TR" altLang="x-none" sz="2800" dirty="0" err="1">
                <a:latin typeface="Times New Roman" charset="0"/>
              </a:rPr>
              <a:t>koroid</a:t>
            </a:r>
            <a:r>
              <a:rPr lang="tr-TR" altLang="x-none" sz="2800" dirty="0">
                <a:latin typeface="Times New Roman" charset="0"/>
              </a:rPr>
              <a:t> </a:t>
            </a:r>
            <a:r>
              <a:rPr lang="tr-TR" altLang="x-none" sz="2800" dirty="0" err="1">
                <a:latin typeface="Times New Roman" charset="0"/>
              </a:rPr>
              <a:t>pleksuslardan</a:t>
            </a:r>
            <a:r>
              <a:rPr lang="tr-TR" altLang="x-none" sz="2800" dirty="0">
                <a:latin typeface="Times New Roman" charset="0"/>
              </a:rPr>
              <a:t> salgılanan, </a:t>
            </a:r>
            <a:r>
              <a:rPr lang="tr-TR" altLang="x-none" sz="2800" dirty="0" err="1">
                <a:latin typeface="Times New Roman" charset="0"/>
              </a:rPr>
              <a:t>subaraknoidal</a:t>
            </a:r>
            <a:r>
              <a:rPr lang="tr-TR" altLang="x-none" sz="2800" dirty="0">
                <a:latin typeface="Times New Roman" charset="0"/>
              </a:rPr>
              <a:t> aralık ve </a:t>
            </a:r>
            <a:r>
              <a:rPr lang="tr-TR" altLang="x-none" sz="2800" dirty="0" err="1">
                <a:latin typeface="Times New Roman" charset="0"/>
              </a:rPr>
              <a:t>ventriküllerde</a:t>
            </a:r>
            <a:r>
              <a:rPr lang="tr-TR" altLang="x-none" sz="2800" dirty="0">
                <a:latin typeface="Times New Roman" charset="0"/>
              </a:rPr>
              <a:t> bulunan, </a:t>
            </a:r>
            <a:r>
              <a:rPr lang="tr-TR" altLang="x-none" sz="2800" dirty="0" err="1">
                <a:latin typeface="Times New Roman" charset="0"/>
              </a:rPr>
              <a:t>araknoid</a:t>
            </a:r>
            <a:r>
              <a:rPr lang="tr-TR" altLang="x-none" sz="2800" dirty="0">
                <a:latin typeface="Times New Roman" charset="0"/>
              </a:rPr>
              <a:t> </a:t>
            </a:r>
            <a:r>
              <a:rPr lang="tr-TR" altLang="x-none" sz="2800" dirty="0" err="1">
                <a:latin typeface="Times New Roman" charset="0"/>
              </a:rPr>
              <a:t>villus</a:t>
            </a:r>
            <a:r>
              <a:rPr lang="tr-TR" altLang="x-none" sz="2800" dirty="0">
                <a:latin typeface="Times New Roman" charset="0"/>
              </a:rPr>
              <a:t> yapılardan ve </a:t>
            </a:r>
            <a:r>
              <a:rPr lang="tr-TR" altLang="x-none" sz="2800" dirty="0" err="1">
                <a:latin typeface="Times New Roman" charset="0"/>
              </a:rPr>
              <a:t>lomber</a:t>
            </a:r>
            <a:r>
              <a:rPr lang="tr-TR" altLang="x-none" sz="2800" dirty="0">
                <a:latin typeface="Times New Roman" charset="0"/>
              </a:rPr>
              <a:t> bölgedeki damarlardan kana geri dönen plazma </a:t>
            </a:r>
            <a:r>
              <a:rPr lang="tr-TR" altLang="x-none" sz="2800" dirty="0" err="1">
                <a:latin typeface="Times New Roman" charset="0"/>
              </a:rPr>
              <a:t>ultrafiltratıdır</a:t>
            </a:r>
            <a:r>
              <a:rPr lang="tr-TR" altLang="x-none" sz="2800" dirty="0">
                <a:latin typeface="Times New Roman" charset="0"/>
              </a:rPr>
              <a:t>. </a:t>
            </a:r>
          </a:p>
          <a:p>
            <a:pPr>
              <a:spcBef>
                <a:spcPct val="50000"/>
              </a:spcBef>
            </a:pPr>
            <a:endParaRPr lang="tr-TR" altLang="x-none" sz="2800" dirty="0">
              <a:latin typeface="Times New Roman" charset="0"/>
            </a:endParaRPr>
          </a:p>
          <a:p>
            <a:pPr>
              <a:spcBef>
                <a:spcPct val="50000"/>
              </a:spcBef>
            </a:pPr>
            <a:endParaRPr lang="tr-TR" altLang="x-none" sz="2800" dirty="0">
              <a:latin typeface="Times New Roman" charset="0"/>
            </a:endParaRPr>
          </a:p>
          <a:p>
            <a:pPr>
              <a:spcBef>
                <a:spcPct val="50000"/>
              </a:spcBef>
            </a:pPr>
            <a:endParaRPr lang="tr-TR" altLang="x-none" sz="2800" dirty="0">
              <a:latin typeface="Times New Roman" charset="0"/>
            </a:endParaRPr>
          </a:p>
          <a:p>
            <a:pPr>
              <a:spcBef>
                <a:spcPct val="50000"/>
              </a:spcBef>
            </a:pPr>
            <a:endParaRPr lang="tr-TR" altLang="x-none" sz="2800" dirty="0">
              <a:latin typeface="Times New Roman" charset="0"/>
            </a:endParaRPr>
          </a:p>
          <a:p>
            <a:pPr>
              <a:spcBef>
                <a:spcPct val="50000"/>
              </a:spcBef>
            </a:pPr>
            <a:endParaRPr lang="tr-TR" altLang="x-none" sz="2800" dirty="0">
              <a:latin typeface="Times New Roman" charset="0"/>
            </a:endParaRPr>
          </a:p>
          <a:p>
            <a:pPr>
              <a:spcBef>
                <a:spcPct val="50000"/>
              </a:spcBef>
            </a:pPr>
            <a:r>
              <a:rPr lang="tr-TR" altLang="x-none" sz="2800" dirty="0">
                <a:latin typeface="Times New Roman" charset="0"/>
              </a:rPr>
              <a:t>BOS, beyin ve omuriliği dış travmalardan korur.</a:t>
            </a:r>
          </a:p>
        </p:txBody>
      </p:sp>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2708275"/>
            <a:ext cx="3240087" cy="32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31264035"/>
      </p:ext>
    </p:extLst>
  </p:cSld>
  <p:clrMapOvr>
    <a:masterClrMapping/>
  </p:clrMapOvr>
  <p:transition>
    <p:wipe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p:cNvSpPr>
            <a:spLocks noGrp="1"/>
          </p:cNvSpPr>
          <p:nvPr>
            <p:ph type="sldNum" sz="quarter" idx="12"/>
          </p:nvPr>
        </p:nvSpPr>
        <p:spPr/>
        <p:txBody>
          <a:bodyPr/>
          <a:lstStyle/>
          <a:p>
            <a:fld id="{4DA72F5B-046C-EF46-91D5-5F33569635D8}" type="slidenum">
              <a:rPr lang="tr-TR" altLang="x-none"/>
              <a:pPr/>
              <a:t>136</a:t>
            </a:fld>
            <a:endParaRPr lang="tr-TR" altLang="x-none"/>
          </a:p>
        </p:txBody>
      </p:sp>
      <p:sp>
        <p:nvSpPr>
          <p:cNvPr id="28674" name="Text Box 2"/>
          <p:cNvSpPr txBox="1">
            <a:spLocks noChangeArrowheads="1"/>
          </p:cNvSpPr>
          <p:nvPr/>
        </p:nvSpPr>
        <p:spPr bwMode="auto">
          <a:xfrm>
            <a:off x="539750" y="765175"/>
            <a:ext cx="7272338"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tr-TR" altLang="x-none" sz="2400" b="1">
                <a:latin typeface="Times New Roman" charset="0"/>
              </a:rPr>
              <a:t>BOS’un kimyasal bileşimi,</a:t>
            </a:r>
            <a:r>
              <a:rPr lang="tr-TR" altLang="x-none" sz="2400">
                <a:latin typeface="Times New Roman" charset="0"/>
              </a:rPr>
              <a:t> </a:t>
            </a:r>
            <a:r>
              <a:rPr lang="tr-TR" altLang="x-none" sz="2400" b="1">
                <a:latin typeface="Times New Roman" charset="0"/>
              </a:rPr>
              <a:t>kan plazmasının bileşiminden oldukça farklıdır:</a:t>
            </a:r>
          </a:p>
          <a:p>
            <a:r>
              <a:rPr lang="tr-TR" altLang="x-none" sz="2400">
                <a:latin typeface="Times New Roman" charset="0"/>
              </a:rPr>
              <a:t>1) BOS, proteinden oldukça fakirdir</a:t>
            </a:r>
          </a:p>
          <a:p>
            <a:r>
              <a:rPr lang="tr-TR" altLang="x-none" sz="2400">
                <a:latin typeface="Times New Roman" charset="0"/>
              </a:rPr>
              <a:t>2) BOS, plazma lipidlerini içermez. </a:t>
            </a:r>
          </a:p>
          <a:p>
            <a:r>
              <a:rPr lang="tr-TR" altLang="x-none" sz="2400">
                <a:latin typeface="Times New Roman" charset="0"/>
              </a:rPr>
              <a:t>3) BOS’un sodyum içeriği plazmadakine eşdeğer; potasyum içeriği düşüktür. BOS’ta klorür, plazmadakinden yüksektir</a:t>
            </a:r>
          </a:p>
          <a:p>
            <a:r>
              <a:rPr lang="tr-TR" altLang="x-none" sz="2400">
                <a:latin typeface="Times New Roman" charset="0"/>
              </a:rPr>
              <a:t>4) BOS’ta glukoz konsantrasyonu, plazmadakinden düşüktür; %40-70 mg arasında değişir. </a:t>
            </a:r>
          </a:p>
          <a:p>
            <a:r>
              <a:rPr lang="tr-TR" altLang="x-none" sz="2400">
                <a:latin typeface="Times New Roman" charset="0"/>
              </a:rPr>
              <a:t>5) BOS’ta amino asit düzeyleri, plazmadakinden düşüktür.</a:t>
            </a:r>
          </a:p>
          <a:p>
            <a:r>
              <a:rPr lang="tr-TR" altLang="x-none" sz="2400">
                <a:latin typeface="Times New Roman" charset="0"/>
              </a:rPr>
              <a:t>6) BOS enzimleri lokal olarak sentezlenirler; kandaki enzimler BOS’a geçmezler.</a:t>
            </a:r>
          </a:p>
          <a:p>
            <a:r>
              <a:rPr lang="tr-TR" altLang="x-none" sz="2400">
                <a:latin typeface="Times New Roman" charset="0"/>
              </a:rPr>
              <a:t>7) BOS pH’ı kan pH’ı civarındadır. </a:t>
            </a:r>
          </a:p>
        </p:txBody>
      </p:sp>
    </p:spTree>
    <p:extLst>
      <p:ext uri="{BB962C8B-B14F-4D97-AF65-F5344CB8AC3E}">
        <p14:creationId xmlns:p14="http://schemas.microsoft.com/office/powerpoint/2010/main" val="1837629988"/>
      </p:ext>
    </p:extLst>
  </p:cSld>
  <p:clrMapOvr>
    <a:masterClrMapping/>
  </p:clrMapOvr>
  <p:transition>
    <p:wipe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3"/>
          <p:cNvSpPr>
            <a:spLocks noGrp="1"/>
          </p:cNvSpPr>
          <p:nvPr>
            <p:ph type="sldNum" sz="quarter" idx="12"/>
          </p:nvPr>
        </p:nvSpPr>
        <p:spPr/>
        <p:txBody>
          <a:bodyPr/>
          <a:lstStyle/>
          <a:p>
            <a:fld id="{C3A70C53-FFBB-0544-94C3-CBC8A77D66DF}" type="slidenum">
              <a:rPr lang="tr-TR" altLang="x-none"/>
              <a:pPr/>
              <a:t>137</a:t>
            </a:fld>
            <a:endParaRPr lang="tr-TR" altLang="x-none"/>
          </a:p>
        </p:txBody>
      </p:sp>
      <p:sp>
        <p:nvSpPr>
          <p:cNvPr id="29698" name="Text Box 2"/>
          <p:cNvSpPr txBox="1">
            <a:spLocks noChangeArrowheads="1"/>
          </p:cNvSpPr>
          <p:nvPr/>
        </p:nvSpPr>
        <p:spPr bwMode="auto">
          <a:xfrm>
            <a:off x="539750" y="404813"/>
            <a:ext cx="7848600"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tr-TR" altLang="x-none" sz="2800">
                <a:latin typeface="Times New Roman" charset="0"/>
              </a:rPr>
              <a:t>İnsanlarda BOS, lumbal ponksiyon ile elde edilir. BOS, hekim tarafından steril şartlarda ve en az biri steril tüp olmak üzere 2-3 test tüpüne alınır.</a:t>
            </a:r>
          </a:p>
          <a:p>
            <a:r>
              <a:rPr lang="tr-TR" altLang="x-none" sz="2800">
                <a:latin typeface="Times New Roman" charset="0"/>
              </a:rPr>
              <a:t>Tüplerden biri hiç bekletilmeden bakteriyolojik analiz için gönderilmelidir. </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746375"/>
            <a:ext cx="5761038" cy="377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1088764"/>
      </p:ext>
    </p:extLst>
  </p:cSld>
  <p:clrMapOvr>
    <a:masterClrMapping/>
  </p:clrMapOvr>
  <p:transition>
    <p:wipe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p:cNvSpPr>
            <a:spLocks noGrp="1"/>
          </p:cNvSpPr>
          <p:nvPr>
            <p:ph type="sldNum" sz="quarter" idx="12"/>
          </p:nvPr>
        </p:nvSpPr>
        <p:spPr/>
        <p:txBody>
          <a:bodyPr/>
          <a:lstStyle/>
          <a:p>
            <a:fld id="{EFE8142B-3C22-D04F-88E1-90EF3C202F8B}" type="slidenum">
              <a:rPr lang="tr-TR" altLang="x-none"/>
              <a:pPr/>
              <a:t>138</a:t>
            </a:fld>
            <a:endParaRPr lang="tr-TR" altLang="x-none"/>
          </a:p>
        </p:txBody>
      </p:sp>
      <p:sp>
        <p:nvSpPr>
          <p:cNvPr id="30722" name="Text Box 2"/>
          <p:cNvSpPr txBox="1">
            <a:spLocks noChangeArrowheads="1"/>
          </p:cNvSpPr>
          <p:nvPr/>
        </p:nvSpPr>
        <p:spPr bwMode="auto">
          <a:xfrm>
            <a:off x="539750" y="765175"/>
            <a:ext cx="7272338"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tr-TR" altLang="x-none" sz="2800">
                <a:latin typeface="Times New Roman" charset="0"/>
              </a:rPr>
              <a:t>BOS analizi, subaraknoid (kafaiçi) kanamalarını, beyin ve omurilik zarlarını tutan iltihabi hastalıkların tanı, ayırıcı tanı ve tedavilerinin takibinde büyük öneme sahiptir.</a:t>
            </a:r>
          </a:p>
          <a:p>
            <a:r>
              <a:rPr lang="tr-TR" altLang="x-none" sz="2800">
                <a:latin typeface="Times New Roman" charset="0"/>
              </a:rPr>
              <a:t>BOS incelemesinde şu sıra izlenir:</a:t>
            </a:r>
          </a:p>
          <a:p>
            <a:r>
              <a:rPr lang="tr-TR" altLang="x-none" sz="2800">
                <a:latin typeface="Times New Roman" charset="0"/>
              </a:rPr>
              <a:t>- Gözle muayene</a:t>
            </a:r>
          </a:p>
          <a:p>
            <a:r>
              <a:rPr lang="tr-TR" altLang="x-none" sz="2800">
                <a:latin typeface="Times New Roman" charset="0"/>
              </a:rPr>
              <a:t>- Bakteriyolojik inceleme</a:t>
            </a:r>
          </a:p>
          <a:p>
            <a:r>
              <a:rPr lang="tr-TR" altLang="x-none" sz="2800">
                <a:latin typeface="Times New Roman" charset="0"/>
              </a:rPr>
              <a:t>- Sitolojik inceleme</a:t>
            </a:r>
          </a:p>
          <a:p>
            <a:r>
              <a:rPr lang="tr-TR" altLang="x-none" sz="2800">
                <a:latin typeface="Times New Roman" charset="0"/>
              </a:rPr>
              <a:t>- Biyokimyasal analiz </a:t>
            </a:r>
          </a:p>
        </p:txBody>
      </p:sp>
    </p:spTree>
    <p:extLst>
      <p:ext uri="{BB962C8B-B14F-4D97-AF65-F5344CB8AC3E}">
        <p14:creationId xmlns:p14="http://schemas.microsoft.com/office/powerpoint/2010/main" val="907712412"/>
      </p:ext>
    </p:extLst>
  </p:cSld>
  <p:clrMapOvr>
    <a:masterClrMapping/>
  </p:clrMapOvr>
  <p:transition>
    <p:wipe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p:cNvSpPr>
            <a:spLocks noGrp="1"/>
          </p:cNvSpPr>
          <p:nvPr>
            <p:ph type="sldNum" sz="quarter" idx="12"/>
          </p:nvPr>
        </p:nvSpPr>
        <p:spPr/>
        <p:txBody>
          <a:bodyPr/>
          <a:lstStyle/>
          <a:p>
            <a:fld id="{047DBD17-AFD6-5142-BA50-B8A54D350010}" type="slidenum">
              <a:rPr lang="tr-TR" altLang="x-none"/>
              <a:pPr/>
              <a:t>139</a:t>
            </a:fld>
            <a:endParaRPr lang="tr-TR" altLang="x-none"/>
          </a:p>
        </p:txBody>
      </p:sp>
      <p:sp>
        <p:nvSpPr>
          <p:cNvPr id="31746" name="Text Box 2"/>
          <p:cNvSpPr txBox="1">
            <a:spLocks noChangeArrowheads="1"/>
          </p:cNvSpPr>
          <p:nvPr/>
        </p:nvSpPr>
        <p:spPr bwMode="auto">
          <a:xfrm>
            <a:off x="900113" y="222250"/>
            <a:ext cx="7272337" cy="663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tr-TR" altLang="x-none" sz="2800" b="1">
                <a:latin typeface="Times New Roman" charset="0"/>
              </a:rPr>
              <a:t>BOS’un gözle incelenmesi:</a:t>
            </a:r>
          </a:p>
          <a:p>
            <a:r>
              <a:rPr lang="tr-TR" altLang="x-none" sz="2400">
                <a:latin typeface="Times New Roman" charset="0"/>
              </a:rPr>
              <a:t>BOS, normalde kaya suyu berraklığında ve renksiz bir sıvıdır. </a:t>
            </a:r>
          </a:p>
          <a:p>
            <a:r>
              <a:rPr lang="tr-TR" altLang="x-none" sz="2400">
                <a:latin typeface="Times New Roman" charset="0"/>
              </a:rPr>
              <a:t>BOS’un kırmızı veya kırmızı-kahverengi görünümü, ventriküler veya subaraknoidal kanama veya ponksiyon sırasında intratekal venlerin travmaya uğraması ile ilgili olabilir. Ponksiyon sırasında intratekal venlerin travmaya uğraması sonucu karışan kan, BOS’un santrifüjü sırasında dibe çöker, üst kısım renksiz ve berraktır.</a:t>
            </a:r>
          </a:p>
          <a:p>
            <a:r>
              <a:rPr lang="tr-TR" altLang="x-none" sz="2400">
                <a:latin typeface="Times New Roman" charset="0"/>
              </a:rPr>
              <a:t>BOS’un sarı (ksantokromik) görünümü, eski beyin kanaması, BOS dolaşımını bozan tümör, indirekt bilirubin düzeyinde artış, püy (</a:t>
            </a:r>
            <a:r>
              <a:rPr lang="tr-TR" altLang="x-none"/>
              <a:t>iltihap sonucu oluşan, lökosit, bakteri, doku sıvısı ve hücre atıkları bulunduran koyu kıvamlı sıvı. cerahat ) </a:t>
            </a:r>
            <a:r>
              <a:rPr lang="tr-TR" altLang="x-none" sz="2400">
                <a:latin typeface="Times New Roman" charset="0"/>
              </a:rPr>
              <a:t>nedeniyle olabilir.</a:t>
            </a:r>
          </a:p>
          <a:p>
            <a:r>
              <a:rPr lang="tr-TR" altLang="x-none" sz="2400">
                <a:latin typeface="Times New Roman" charset="0"/>
              </a:rPr>
              <a:t>BOS’un bulanık oluşu, aşırı miktarda lökosit bulunmasına bağlıdır ve biyokimyasal inceleme için uygun değildir. BOS, bakteriyel menenjitte hafif bulanık ve iltihaplıdır. </a:t>
            </a:r>
          </a:p>
        </p:txBody>
      </p:sp>
    </p:spTree>
    <p:extLst>
      <p:ext uri="{BB962C8B-B14F-4D97-AF65-F5344CB8AC3E}">
        <p14:creationId xmlns:p14="http://schemas.microsoft.com/office/powerpoint/2010/main" val="2028466734"/>
      </p:ext>
    </p:extLst>
  </p:cSld>
  <p:clrMapOvr>
    <a:masterClrMapping/>
  </p:clrMapOvr>
  <p:transition>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072230"/>
          </a:xfrm>
        </p:spPr>
        <p:txBody>
          <a:bodyPr>
            <a:noAutofit/>
          </a:bodyPr>
          <a:lstStyle/>
          <a:p>
            <a:r>
              <a:rPr lang="tr-TR" sz="2800" b="1" dirty="0"/>
              <a:t>Hormon analizleri bölümü</a:t>
            </a:r>
            <a:endParaRPr lang="tr-TR" sz="2800" dirty="0"/>
          </a:p>
          <a:p>
            <a:pPr algn="just"/>
            <a:r>
              <a:rPr lang="tr-TR" sz="2400" dirty="0"/>
              <a:t>Hormon analizlerinin yapıldığı </a:t>
            </a:r>
          </a:p>
          <a:p>
            <a:pPr algn="just">
              <a:buNone/>
            </a:pPr>
            <a:r>
              <a:rPr lang="tr-TR" sz="2400" dirty="0"/>
              <a:t>bölümdür.</a:t>
            </a:r>
          </a:p>
          <a:p>
            <a:pPr algn="just"/>
            <a:r>
              <a:rPr lang="tr-TR" sz="2400" dirty="0"/>
              <a:t>Bu bölümde gama sayacı, </a:t>
            </a:r>
            <a:r>
              <a:rPr lang="tr-TR" sz="2400" dirty="0" err="1"/>
              <a:t>kemilüminometre</a:t>
            </a:r>
            <a:r>
              <a:rPr lang="tr-TR" sz="2400" dirty="0"/>
              <a:t>, ELİSA cihazlarından biri veya birkaçı bulunur.</a:t>
            </a:r>
          </a:p>
          <a:p>
            <a:pPr algn="just"/>
            <a:r>
              <a:rPr lang="tr-TR" sz="2400" dirty="0"/>
              <a:t>Radyoaktif madde ile çalışılan bölüm insanlardan uzak ayrı bir yerde olmalı ve bu işi yapan kişiler mutlaka kurşun önlük giymelidirler. Radyoaktif atıklar kurşun çöp bidonları içinde saklanır ve atılacakları zaman insan topluluklarından uzak yerlerde yere gömülmek suretiyle ortadan kaldırılır. </a:t>
            </a:r>
          </a:p>
          <a:p>
            <a:endParaRPr lang="tr-TR" sz="3200" dirty="0"/>
          </a:p>
        </p:txBody>
      </p:sp>
      <p:pic>
        <p:nvPicPr>
          <p:cNvPr id="4" name="Picture 5"/>
          <p:cNvPicPr>
            <a:picLocks noChangeAspect="1" noChangeArrowheads="1"/>
          </p:cNvPicPr>
          <p:nvPr/>
        </p:nvPicPr>
        <p:blipFill>
          <a:blip r:embed="rId2"/>
          <a:srcRect t="13889"/>
          <a:stretch>
            <a:fillRect/>
          </a:stretch>
        </p:blipFill>
        <p:spPr>
          <a:xfrm>
            <a:off x="5940152" y="4581128"/>
            <a:ext cx="2114550" cy="1624013"/>
          </a:xfrm>
          <a:prstGeom prst="rect">
            <a:avLst/>
          </a:prstGeom>
          <a:noFill/>
          <a:ln/>
        </p:spPr>
      </p:pic>
    </p:spTree>
  </p:cSld>
  <p:clrMapOvr>
    <a:masterClrMapping/>
  </p:clrMapOvr>
  <p:transition>
    <p:wipe dir="u"/>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3"/>
          <p:cNvSpPr>
            <a:spLocks noGrp="1"/>
          </p:cNvSpPr>
          <p:nvPr>
            <p:ph type="sldNum" sz="quarter" idx="12"/>
          </p:nvPr>
        </p:nvSpPr>
        <p:spPr/>
        <p:txBody>
          <a:bodyPr/>
          <a:lstStyle/>
          <a:p>
            <a:fld id="{BF494EF1-1A36-1448-9FD2-24FCEF058385}" type="slidenum">
              <a:rPr lang="tr-TR" altLang="x-none"/>
              <a:pPr/>
              <a:t>140</a:t>
            </a:fld>
            <a:endParaRPr lang="tr-TR" altLang="x-none"/>
          </a:p>
        </p:txBody>
      </p:sp>
      <p:sp>
        <p:nvSpPr>
          <p:cNvPr id="32770" name="Text Box 2"/>
          <p:cNvSpPr txBox="1">
            <a:spLocks noChangeArrowheads="1"/>
          </p:cNvSpPr>
          <p:nvPr/>
        </p:nvSpPr>
        <p:spPr bwMode="auto">
          <a:xfrm>
            <a:off x="971550" y="549275"/>
            <a:ext cx="7272338"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tr-TR" altLang="x-none" sz="2800" b="1">
                <a:latin typeface="Times New Roman" charset="0"/>
              </a:rPr>
              <a:t>BOS’un mikrobiyolojik incelenmesi:</a:t>
            </a:r>
          </a:p>
          <a:p>
            <a:r>
              <a:rPr lang="tr-TR" altLang="x-none" sz="2800">
                <a:latin typeface="Times New Roman" charset="0"/>
              </a:rPr>
              <a:t>Steril tüpe alınan BOS’dan, uygun besi yerlerine ekim yapılır. Daha sonra etken, kalan kısımdan uygun boyamalar yapılarak mikroskobik olarak görülmeye çalışılır.</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2997200"/>
            <a:ext cx="34290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636838"/>
            <a:ext cx="2073275"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00268297"/>
      </p:ext>
    </p:extLst>
  </p:cSld>
  <p:clrMapOvr>
    <a:masterClrMapping/>
  </p:clrMapOvr>
  <p:transition>
    <p:wipe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3"/>
          <p:cNvSpPr>
            <a:spLocks noGrp="1"/>
          </p:cNvSpPr>
          <p:nvPr>
            <p:ph type="sldNum" sz="quarter" idx="12"/>
          </p:nvPr>
        </p:nvSpPr>
        <p:spPr/>
        <p:txBody>
          <a:bodyPr/>
          <a:lstStyle/>
          <a:p>
            <a:fld id="{B5D7F0D6-1414-D64F-82EB-6F577A4D0268}" type="slidenum">
              <a:rPr lang="tr-TR" altLang="x-none"/>
              <a:pPr/>
              <a:t>141</a:t>
            </a:fld>
            <a:endParaRPr lang="tr-TR" altLang="x-none"/>
          </a:p>
        </p:txBody>
      </p:sp>
      <p:sp>
        <p:nvSpPr>
          <p:cNvPr id="33794" name="Text Box 2"/>
          <p:cNvSpPr txBox="1">
            <a:spLocks noChangeArrowheads="1"/>
          </p:cNvSpPr>
          <p:nvPr/>
        </p:nvSpPr>
        <p:spPr bwMode="auto">
          <a:xfrm>
            <a:off x="539750" y="260350"/>
            <a:ext cx="7272338"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tr-TR" altLang="x-none" sz="2800" b="1">
                <a:latin typeface="Times New Roman" charset="0"/>
              </a:rPr>
              <a:t>BOS’un sitolojik incelenmesi:</a:t>
            </a:r>
          </a:p>
          <a:p>
            <a:r>
              <a:rPr lang="tr-TR" altLang="x-none" sz="2800">
                <a:latin typeface="Times New Roman" charset="0"/>
              </a:rPr>
              <a:t>BOS, thoma lamı üzerine alınır ve mikroskobik olarak incelenir. Hücrelerin tipi ve sayısı tayin edilerek hastalığın tanı ve ayırıcı tanısına gidilir.</a:t>
            </a:r>
          </a:p>
          <a:p>
            <a:r>
              <a:rPr lang="tr-TR" altLang="x-none" sz="2800">
                <a:latin typeface="Times New Roman" charset="0"/>
              </a:rPr>
              <a:t>BOS’ta hücre sayısının mm</a:t>
            </a:r>
            <a:r>
              <a:rPr lang="tr-TR" altLang="x-none" sz="2800" baseline="30000">
                <a:latin typeface="Times New Roman" charset="0"/>
              </a:rPr>
              <a:t>3</a:t>
            </a:r>
            <a:r>
              <a:rPr lang="tr-TR" altLang="x-none" sz="2800">
                <a:latin typeface="Times New Roman" charset="0"/>
              </a:rPr>
              <a:t> te 10’un üzerine çıkması patolojiktir. BOS’ta hücre sayısı artışı </a:t>
            </a:r>
            <a:r>
              <a:rPr lang="tr-TR" altLang="x-none" sz="2800" b="1" i="1">
                <a:latin typeface="Times New Roman" charset="0"/>
              </a:rPr>
              <a:t>pleositoz</a:t>
            </a:r>
            <a:r>
              <a:rPr lang="tr-TR" altLang="x-none" sz="2800">
                <a:latin typeface="Times New Roman" charset="0"/>
              </a:rPr>
              <a:t> olarak tanımlanır ve menenjiyal irritasyonun işaretidir  </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73463"/>
            <a:ext cx="2703513" cy="299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811588"/>
            <a:ext cx="4664075"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5189827"/>
      </p:ext>
    </p:extLst>
  </p:cSld>
  <p:clrMapOvr>
    <a:masterClrMapping/>
  </p:clrMapOvr>
  <p:transition>
    <p:wipe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3"/>
          <p:cNvSpPr>
            <a:spLocks noGrp="1"/>
          </p:cNvSpPr>
          <p:nvPr>
            <p:ph type="sldNum" sz="quarter" idx="12"/>
          </p:nvPr>
        </p:nvSpPr>
        <p:spPr/>
        <p:txBody>
          <a:bodyPr/>
          <a:lstStyle/>
          <a:p>
            <a:fld id="{3632E407-8C10-2C41-88CD-75A034511313}" type="slidenum">
              <a:rPr lang="tr-TR" altLang="x-none"/>
              <a:pPr/>
              <a:t>142</a:t>
            </a:fld>
            <a:endParaRPr lang="tr-TR" altLang="x-none"/>
          </a:p>
        </p:txBody>
      </p:sp>
      <p:sp>
        <p:nvSpPr>
          <p:cNvPr id="34818" name="Text Box 2"/>
          <p:cNvSpPr txBox="1">
            <a:spLocks noChangeArrowheads="1"/>
          </p:cNvSpPr>
          <p:nvPr/>
        </p:nvSpPr>
        <p:spPr bwMode="auto">
          <a:xfrm>
            <a:off x="539750" y="476250"/>
            <a:ext cx="7272338"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tr-TR" altLang="x-none" sz="2400" b="1">
                <a:latin typeface="Times New Roman" charset="0"/>
              </a:rPr>
              <a:t>BOS’un biyokimyasal analizi:</a:t>
            </a:r>
          </a:p>
          <a:p>
            <a:r>
              <a:rPr lang="tr-TR" altLang="x-none" sz="2400">
                <a:latin typeface="Times New Roman" charset="0"/>
              </a:rPr>
              <a:t>BOS’un biyokimyasal analizi berrak ve kansız BOS’ta yapılmalıdır; bulanık ve kanlı BOS biyokimyasal inceleme için uygun değildir.</a:t>
            </a:r>
          </a:p>
          <a:p>
            <a:r>
              <a:rPr lang="tr-TR" altLang="x-none" sz="2400">
                <a:latin typeface="Times New Roman" charset="0"/>
              </a:rPr>
              <a:t>BOS’da glukoz, protein, klorür, bazı enzim ve metabolitlerin düzeyi ölçülür.</a:t>
            </a:r>
          </a:p>
          <a:p>
            <a:r>
              <a:rPr lang="tr-TR" altLang="x-none" sz="2400">
                <a:latin typeface="Times New Roman" charset="0"/>
              </a:rPr>
              <a:t>BOS glukoz, protein, klorür düzeylerine göre menenjitlerin ayırıcı tanısı yapılabilir.</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716338"/>
            <a:ext cx="7272337"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24578673"/>
      </p:ext>
    </p:extLst>
  </p:cSld>
  <p:clrMapOvr>
    <a:masterClrMapping/>
  </p:clrMapOvr>
  <p:transition>
    <p:wipe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p:cNvSpPr>
            <a:spLocks noGrp="1"/>
          </p:cNvSpPr>
          <p:nvPr>
            <p:ph type="sldNum" sz="quarter" idx="12"/>
          </p:nvPr>
        </p:nvSpPr>
        <p:spPr/>
        <p:txBody>
          <a:bodyPr/>
          <a:lstStyle/>
          <a:p>
            <a:fld id="{E34B1CB3-CB3B-4942-A9F8-B401F3FC682D}" type="slidenum">
              <a:rPr lang="tr-TR" altLang="x-none"/>
              <a:pPr/>
              <a:t>143</a:t>
            </a:fld>
            <a:endParaRPr lang="tr-TR" altLang="x-none"/>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57363"/>
            <a:ext cx="7561263"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5349187"/>
      </p:ext>
    </p:extLst>
  </p:cSld>
  <p:clrMapOvr>
    <a:masterClrMapping/>
  </p:clrMapOvr>
  <p:transition>
    <p:wipe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p:cNvSpPr>
            <a:spLocks noGrp="1"/>
          </p:cNvSpPr>
          <p:nvPr>
            <p:ph type="sldNum" sz="quarter" idx="12"/>
          </p:nvPr>
        </p:nvSpPr>
        <p:spPr/>
        <p:txBody>
          <a:bodyPr/>
          <a:lstStyle/>
          <a:p>
            <a:fld id="{A0DA7AB1-DA00-F948-B85E-5F11F0666B89}" type="slidenum">
              <a:rPr lang="tr-TR" altLang="x-none"/>
              <a:pPr/>
              <a:t>144</a:t>
            </a:fld>
            <a:endParaRPr lang="tr-TR" altLang="x-none"/>
          </a:p>
        </p:txBody>
      </p:sp>
      <p:sp>
        <p:nvSpPr>
          <p:cNvPr id="36866" name="Text Box 2"/>
          <p:cNvSpPr txBox="1">
            <a:spLocks noChangeArrowheads="1"/>
          </p:cNvSpPr>
          <p:nvPr/>
        </p:nvSpPr>
        <p:spPr bwMode="auto">
          <a:xfrm>
            <a:off x="539750" y="476250"/>
            <a:ext cx="7272338"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r>
              <a:rPr lang="tr-TR" altLang="x-none" sz="2800" b="1">
                <a:latin typeface="Times New Roman" charset="0"/>
              </a:rPr>
              <a:t>BOS’ta glukoz tayini,</a:t>
            </a:r>
            <a:r>
              <a:rPr lang="tr-TR" altLang="x-none" sz="2800" i="1">
                <a:latin typeface="Times New Roman" charset="0"/>
              </a:rPr>
              <a:t> </a:t>
            </a:r>
            <a:r>
              <a:rPr lang="tr-TR" altLang="x-none" sz="2800">
                <a:latin typeface="Times New Roman" charset="0"/>
              </a:rPr>
              <a:t> aç karnına yapılmalı ve kan glukozu ile birlikte değerlendirilmelidir. Kan glukoz seviyesi değiştikçe BOS glukoz düzeyi de 1-3 saat içinde değişir. BOS glukozu, normalde plazmadakinin %60-80’i kadardır.</a:t>
            </a:r>
          </a:p>
          <a:p>
            <a:r>
              <a:rPr lang="tr-TR" altLang="x-none" sz="2800">
                <a:latin typeface="Times New Roman" charset="0"/>
              </a:rPr>
              <a:t>BOS’ta glukoz,  intrakraniyal basınç artışı sendromunda, fonksiyonel mental hastalıklarda, diyabetes mellitusta artar.</a:t>
            </a:r>
          </a:p>
          <a:p>
            <a:r>
              <a:rPr lang="tr-TR" altLang="x-none" sz="2800">
                <a:latin typeface="Times New Roman" charset="0"/>
              </a:rPr>
              <a:t>BOS’ta glukoz, süpüratif menenjitte, tüberküloz menenjitte, lösemik menenjitte, diffüz leptomenenjiyal tümör metastazlarında, hipoglisemide azalır.</a:t>
            </a:r>
          </a:p>
        </p:txBody>
      </p:sp>
    </p:spTree>
    <p:extLst>
      <p:ext uri="{BB962C8B-B14F-4D97-AF65-F5344CB8AC3E}">
        <p14:creationId xmlns:p14="http://schemas.microsoft.com/office/powerpoint/2010/main" val="1980178491"/>
      </p:ext>
    </p:extLst>
  </p:cSld>
  <p:clrMapOvr>
    <a:masterClrMapping/>
  </p:clrMapOvr>
  <p:transition>
    <p:wipe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p:cNvSpPr>
            <a:spLocks noGrp="1"/>
          </p:cNvSpPr>
          <p:nvPr>
            <p:ph type="sldNum" sz="quarter" idx="12"/>
          </p:nvPr>
        </p:nvSpPr>
        <p:spPr/>
        <p:txBody>
          <a:bodyPr/>
          <a:lstStyle/>
          <a:p>
            <a:fld id="{26A694F5-43EA-C24D-8661-9FBBD58E15E3}" type="slidenum">
              <a:rPr lang="tr-TR" altLang="x-none"/>
              <a:pPr/>
              <a:t>145</a:t>
            </a:fld>
            <a:endParaRPr lang="tr-TR" altLang="x-none"/>
          </a:p>
        </p:txBody>
      </p:sp>
      <p:sp>
        <p:nvSpPr>
          <p:cNvPr id="37890" name="Text Box 2"/>
          <p:cNvSpPr txBox="1">
            <a:spLocks noChangeArrowheads="1"/>
          </p:cNvSpPr>
          <p:nvPr/>
        </p:nvSpPr>
        <p:spPr bwMode="auto">
          <a:xfrm>
            <a:off x="539750" y="476250"/>
            <a:ext cx="7272338" cy="576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r>
              <a:rPr lang="tr-TR" altLang="x-none" sz="2800" b="1">
                <a:latin typeface="Times New Roman" charset="0"/>
              </a:rPr>
              <a:t>BOS’ta protein tayini, </a:t>
            </a:r>
            <a:r>
              <a:rPr lang="tr-TR" altLang="x-none" sz="2800">
                <a:latin typeface="Times New Roman" charset="0"/>
              </a:rPr>
              <a:t>kan-beyin bariyerinin geçirgenliğini saptamak için yapılır. </a:t>
            </a:r>
          </a:p>
          <a:p>
            <a:pPr algn="just"/>
            <a:r>
              <a:rPr lang="tr-TR" altLang="x-none" sz="2800">
                <a:latin typeface="Times New Roman" charset="0"/>
              </a:rPr>
              <a:t>BOS’ta globülin artışını saptamak için Pandy reaksiyonu gibi ilkel testler ve elektroforez, kantitatif protein tayini gibi hassas testler yapılır.</a:t>
            </a:r>
          </a:p>
          <a:p>
            <a:pPr algn="just"/>
            <a:r>
              <a:rPr lang="tr-TR" altLang="x-none" sz="2800">
                <a:latin typeface="Times New Roman" charset="0"/>
              </a:rPr>
              <a:t>BOS’ta protein, normalde %15-45 mg kadardır. </a:t>
            </a:r>
          </a:p>
          <a:p>
            <a:pPr algn="just"/>
            <a:r>
              <a:rPr lang="tr-TR" altLang="x-none" sz="2800">
                <a:latin typeface="Times New Roman" charset="0"/>
              </a:rPr>
              <a:t>BOS’ta protein artışı, menenjitte, konvülsiyonlarda (</a:t>
            </a:r>
            <a:r>
              <a:rPr lang="tr-TR" altLang="x-none"/>
              <a:t>genellikle bilinç kaybı ve istemli kasların tümü ya da bazılarında şiddetli ritmik kasılmalarla karakterize ani bir atak, sağlık sorunu..daha çok sara hastalığının bir belirtisidir)</a:t>
            </a:r>
            <a:r>
              <a:rPr lang="tr-TR" altLang="x-none" sz="2800">
                <a:latin typeface="Times New Roman" charset="0"/>
              </a:rPr>
              <a:t>, beyin ve medülla spinalisin organik hastalıklarında, multipl sklerozda (MS </a:t>
            </a:r>
            <a:r>
              <a:rPr lang="tr-TR" altLang="x-none"/>
              <a:t> nörotravmanın ardından genç erişkinlerde en sık görülen nörolojik bozukluktur) </a:t>
            </a:r>
            <a:r>
              <a:rPr lang="tr-TR" altLang="x-none" sz="2800">
                <a:latin typeface="Times New Roman" charset="0"/>
              </a:rPr>
              <a:t> görülür.</a:t>
            </a:r>
          </a:p>
        </p:txBody>
      </p:sp>
    </p:spTree>
    <p:extLst>
      <p:ext uri="{BB962C8B-B14F-4D97-AF65-F5344CB8AC3E}">
        <p14:creationId xmlns:p14="http://schemas.microsoft.com/office/powerpoint/2010/main" val="1792746453"/>
      </p:ext>
    </p:extLst>
  </p:cSld>
  <p:clrMapOvr>
    <a:masterClrMapping/>
  </p:clrMapOvr>
  <p:transition>
    <p:wipe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p:cNvSpPr>
            <a:spLocks noGrp="1"/>
          </p:cNvSpPr>
          <p:nvPr>
            <p:ph type="sldNum" sz="quarter" idx="12"/>
          </p:nvPr>
        </p:nvSpPr>
        <p:spPr/>
        <p:txBody>
          <a:bodyPr/>
          <a:lstStyle/>
          <a:p>
            <a:fld id="{35768BE3-345E-6C49-A75A-DA4EFE9DFA3E}" type="slidenum">
              <a:rPr lang="tr-TR" altLang="x-none"/>
              <a:pPr/>
              <a:t>146</a:t>
            </a:fld>
            <a:endParaRPr lang="tr-TR" altLang="x-none"/>
          </a:p>
        </p:txBody>
      </p:sp>
      <p:sp>
        <p:nvSpPr>
          <p:cNvPr id="38914" name="Text Box 2"/>
          <p:cNvSpPr txBox="1">
            <a:spLocks noChangeArrowheads="1"/>
          </p:cNvSpPr>
          <p:nvPr/>
        </p:nvSpPr>
        <p:spPr bwMode="auto">
          <a:xfrm>
            <a:off x="539750" y="404813"/>
            <a:ext cx="7272338"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tr-TR" altLang="x-none" sz="2400" b="1" i="1">
                <a:latin typeface="Times New Roman" charset="0"/>
              </a:rPr>
              <a:t>BOS’ta Pandy reaksiyonu</a:t>
            </a:r>
            <a:endParaRPr lang="tr-TR" altLang="x-none" sz="2400" i="1">
              <a:latin typeface="Times New Roman" charset="0"/>
            </a:endParaRPr>
          </a:p>
          <a:p>
            <a:r>
              <a:rPr lang="tr-TR" altLang="x-none" sz="2400">
                <a:latin typeface="Times New Roman" charset="0"/>
              </a:rPr>
              <a:t>Bir saat camı içine yaklaşık 1 mL kadar Pandy ayıracı</a:t>
            </a:r>
            <a:r>
              <a:rPr lang="tr-TR" altLang="x-none" sz="2400" i="1">
                <a:latin typeface="Times New Roman" charset="0"/>
              </a:rPr>
              <a:t> (Pandy ayıracı hazırlamak için 8-10 g fenol 100 mL distile suda çözülür. Çözelti 37</a:t>
            </a:r>
            <a:r>
              <a:rPr lang="tr-TR" altLang="x-none" sz="2400" i="1" baseline="30000">
                <a:latin typeface="Times New Roman" charset="0"/>
              </a:rPr>
              <a:t>o</a:t>
            </a:r>
            <a:r>
              <a:rPr lang="tr-TR" altLang="x-none" sz="2400" i="1">
                <a:latin typeface="Times New Roman" charset="0"/>
              </a:rPr>
              <a:t>C’deki etüvde birkaç saat ve sonra oda sıcaklığında bırakıldıktan sonra üst kısım kullanılır; Pandy ayıracı berrak olmalıdır, koyu renkli şişede saklanmalıdır.) </a:t>
            </a:r>
            <a:r>
              <a:rPr lang="tr-TR" altLang="x-none" sz="2400">
                <a:latin typeface="Times New Roman" charset="0"/>
              </a:rPr>
              <a:t>konur ve saat camı siyah bir zemin üzerine yerleştirilir. </a:t>
            </a:r>
          </a:p>
          <a:p>
            <a:r>
              <a:rPr lang="tr-TR" altLang="x-none" sz="2400">
                <a:latin typeface="Times New Roman" charset="0"/>
              </a:rPr>
              <a:t>Saat camındaki Pandy ayıracı üzerine 1 damla BOS damlatılır. </a:t>
            </a:r>
          </a:p>
          <a:p>
            <a:r>
              <a:rPr lang="tr-TR" altLang="x-none" sz="2400">
                <a:latin typeface="Times New Roman" charset="0"/>
              </a:rPr>
              <a:t>Pandy ayıracı üzerine 1 damla BOS damlatılmasıyla belirgin bulutlanma veya şiddetli bir bulanıklık gözlenmesi Pandy (+) olarak rapor edilir. Hafif bulanıklık gözlenmesi normaldir. Pandy (+) sonuç, BOS’ta globülin artışını gösterir.</a:t>
            </a:r>
          </a:p>
        </p:txBody>
      </p:sp>
    </p:spTree>
    <p:extLst>
      <p:ext uri="{BB962C8B-B14F-4D97-AF65-F5344CB8AC3E}">
        <p14:creationId xmlns:p14="http://schemas.microsoft.com/office/powerpoint/2010/main" val="277297556"/>
      </p:ext>
    </p:extLst>
  </p:cSld>
  <p:clrMapOvr>
    <a:masterClrMapping/>
  </p:clrMapOvr>
  <p:transition>
    <p:wipe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p:cNvSpPr>
            <a:spLocks noGrp="1"/>
          </p:cNvSpPr>
          <p:nvPr>
            <p:ph type="sldNum" sz="quarter" idx="12"/>
          </p:nvPr>
        </p:nvSpPr>
        <p:spPr/>
        <p:txBody>
          <a:bodyPr/>
          <a:lstStyle/>
          <a:p>
            <a:fld id="{99E15930-2EF2-7F41-8A3B-B684A02E393A}" type="slidenum">
              <a:rPr lang="tr-TR" altLang="x-none"/>
              <a:pPr/>
              <a:t>147</a:t>
            </a:fld>
            <a:endParaRPr lang="tr-TR" altLang="x-none"/>
          </a:p>
        </p:txBody>
      </p:sp>
      <p:sp>
        <p:nvSpPr>
          <p:cNvPr id="39938" name="Text Box 2"/>
          <p:cNvSpPr txBox="1">
            <a:spLocks noChangeArrowheads="1"/>
          </p:cNvSpPr>
          <p:nvPr/>
        </p:nvSpPr>
        <p:spPr bwMode="auto">
          <a:xfrm>
            <a:off x="755650" y="1628775"/>
            <a:ext cx="7272338"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tr-TR" altLang="x-none" sz="2800" b="1">
                <a:latin typeface="Times New Roman" charset="0"/>
              </a:rPr>
              <a:t>BOS’ta klorür,</a:t>
            </a:r>
            <a:r>
              <a:rPr lang="tr-TR" altLang="x-none" sz="2800">
                <a:latin typeface="Times New Roman" charset="0"/>
              </a:rPr>
              <a:t> normalde plazmadakinden yüksektir. </a:t>
            </a:r>
          </a:p>
          <a:p>
            <a:r>
              <a:rPr lang="tr-TR" altLang="x-none" sz="2800">
                <a:latin typeface="Times New Roman" charset="0"/>
              </a:rPr>
              <a:t>BOS’ta klorür azalması, piyojenik menenjitte görülür. </a:t>
            </a:r>
          </a:p>
          <a:p>
            <a:r>
              <a:rPr lang="tr-TR" altLang="x-none" sz="2800">
                <a:latin typeface="Times New Roman" charset="0"/>
              </a:rPr>
              <a:t>Tüberküloz menenjitte de BOS’ta klorür düzeyi düşük olmakla birlikte özellikle çocuklarda erken evrede BOS klorür düzeyi değişmez </a:t>
            </a:r>
          </a:p>
        </p:txBody>
      </p:sp>
    </p:spTree>
    <p:extLst>
      <p:ext uri="{BB962C8B-B14F-4D97-AF65-F5344CB8AC3E}">
        <p14:creationId xmlns:p14="http://schemas.microsoft.com/office/powerpoint/2010/main" val="373116215"/>
      </p:ext>
    </p:extLst>
  </p:cSld>
  <p:clrMapOvr>
    <a:masterClrMapping/>
  </p:clrMapOvr>
  <p:transition>
    <p:wipe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p:cNvSpPr>
            <a:spLocks noGrp="1"/>
          </p:cNvSpPr>
          <p:nvPr>
            <p:ph type="sldNum" sz="quarter" idx="12"/>
          </p:nvPr>
        </p:nvSpPr>
        <p:spPr/>
        <p:txBody>
          <a:bodyPr/>
          <a:lstStyle/>
          <a:p>
            <a:fld id="{9EC91A0C-B92A-E345-B405-BE0AD330A6CF}" type="slidenum">
              <a:rPr lang="tr-TR" altLang="x-none"/>
              <a:pPr/>
              <a:t>148</a:t>
            </a:fld>
            <a:endParaRPr lang="tr-TR" altLang="x-none"/>
          </a:p>
        </p:txBody>
      </p:sp>
      <p:sp>
        <p:nvSpPr>
          <p:cNvPr id="40962" name="Text Box 2"/>
          <p:cNvSpPr txBox="1">
            <a:spLocks noChangeArrowheads="1"/>
          </p:cNvSpPr>
          <p:nvPr/>
        </p:nvSpPr>
        <p:spPr bwMode="auto">
          <a:xfrm>
            <a:off x="250825" y="188913"/>
            <a:ext cx="8893175"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tr-TR" altLang="x-none" sz="2800" b="1">
                <a:latin typeface="Times New Roman" charset="0"/>
              </a:rPr>
              <a:t>BOS’ta enzimler,</a:t>
            </a:r>
            <a:r>
              <a:rPr lang="tr-TR" altLang="x-none" sz="2800" b="1" i="1">
                <a:latin typeface="Times New Roman" charset="0"/>
              </a:rPr>
              <a:t> </a:t>
            </a:r>
            <a:r>
              <a:rPr lang="tr-TR" altLang="x-none" sz="2800">
                <a:latin typeface="Times New Roman" charset="0"/>
              </a:rPr>
              <a:t>plazmadaki değişikliklerden etkilenmez; plazma enzimleri kan-beyin engelini aşıp BOS’a geçemez. </a:t>
            </a:r>
          </a:p>
          <a:p>
            <a:r>
              <a:rPr lang="tr-TR" altLang="x-none" sz="2800">
                <a:latin typeface="Times New Roman" charset="0"/>
              </a:rPr>
              <a:t>Konvülsif (</a:t>
            </a:r>
            <a:r>
              <a:rPr lang="tr-TR" altLang="x-none"/>
              <a:t>Epilepsi gibi, tekrarlayan konvülsiyonların görüldüğü herhan­gi bir hastalık ) </a:t>
            </a:r>
            <a:r>
              <a:rPr lang="tr-TR" altLang="x-none" sz="2800">
                <a:latin typeface="Times New Roman" charset="0"/>
              </a:rPr>
              <a:t>bozuklukların tanısı için CK, AST, LDH tayini yapılır. </a:t>
            </a:r>
          </a:p>
          <a:p>
            <a:r>
              <a:rPr lang="tr-TR" altLang="x-none" sz="2800">
                <a:latin typeface="Times New Roman" charset="0"/>
              </a:rPr>
              <a:t>Santral sinir sistemi lipidozlarının tanısı için aldolaz tayini yapılır. </a:t>
            </a:r>
          </a:p>
          <a:p>
            <a:r>
              <a:rPr lang="tr-TR" altLang="x-none" sz="2800">
                <a:latin typeface="Times New Roman" charset="0"/>
              </a:rPr>
              <a:t>Primer beyin tümörlerinin tanısı için glukoz fosfat izomeraz tayini yapılır. </a:t>
            </a:r>
          </a:p>
          <a:p>
            <a:r>
              <a:rPr lang="tr-TR" altLang="x-none" sz="2800">
                <a:latin typeface="Times New Roman" charset="0"/>
              </a:rPr>
              <a:t>Metastatik (yayılan) tümörlerin tanısı için AST ve LDH tayini yapılır. </a:t>
            </a:r>
          </a:p>
          <a:p>
            <a:r>
              <a:rPr lang="tr-TR" altLang="x-none" sz="2800" i="1">
                <a:latin typeface="Times New Roman" charset="0"/>
              </a:rPr>
              <a:t>Bakteriyel menenjitte, metastatik karsinomda(</a:t>
            </a:r>
            <a:r>
              <a:rPr lang="tr-TR" altLang="x-none" i="1"/>
              <a:t>epitel veya bezsel dokularda oluşan herhangi bir kanser</a:t>
            </a:r>
            <a:r>
              <a:rPr lang="tr-TR" altLang="x-none"/>
              <a:t> )</a:t>
            </a:r>
            <a:r>
              <a:rPr lang="tr-TR" altLang="x-none" sz="2800" i="1">
                <a:latin typeface="Times New Roman" charset="0"/>
              </a:rPr>
              <a:t>, subaraknoidal kanamada, serebral enfarktüste BOS’ta LDH  aktivitesi yüksektir.</a:t>
            </a:r>
          </a:p>
        </p:txBody>
      </p:sp>
    </p:spTree>
    <p:extLst>
      <p:ext uri="{BB962C8B-B14F-4D97-AF65-F5344CB8AC3E}">
        <p14:creationId xmlns:p14="http://schemas.microsoft.com/office/powerpoint/2010/main" val="1377503528"/>
      </p:ext>
    </p:extLst>
  </p:cSld>
  <p:clrMapOvr>
    <a:masterClrMapping/>
  </p:clrMapOvr>
  <p:transition>
    <p:wipe dir="u"/>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tr-TR" altLang="x-none" dirty="0">
                <a:solidFill>
                  <a:schemeClr val="tx1"/>
                </a:solidFill>
              </a:rPr>
              <a:t> KLİNİK ENZİMOLOJİ</a:t>
            </a:r>
          </a:p>
        </p:txBody>
      </p:sp>
      <p:graphicFrame>
        <p:nvGraphicFramePr>
          <p:cNvPr id="2051" name="Object 3"/>
          <p:cNvGraphicFramePr>
            <a:graphicFrameLocks noGrp="1" noChangeAspect="1"/>
          </p:cNvGraphicFramePr>
          <p:nvPr>
            <p:ph idx="1"/>
          </p:nvPr>
        </p:nvGraphicFramePr>
        <p:xfrm>
          <a:off x="814388" y="1976438"/>
          <a:ext cx="7473950" cy="4316412"/>
        </p:xfrm>
        <a:graphic>
          <a:graphicData uri="http://schemas.openxmlformats.org/presentationml/2006/ole">
            <mc:AlternateContent xmlns:mc="http://schemas.openxmlformats.org/markup-compatibility/2006">
              <mc:Choice xmlns:v="urn:schemas-microsoft-com:vml" Requires="v">
                <p:oleObj spid="_x0000_s99342" name="Belge" r:id="rId5" imgW="5948477" imgH="3435161" progId="Word.Document.8">
                  <p:embed/>
                </p:oleObj>
              </mc:Choice>
              <mc:Fallback>
                <p:oleObj name="Belge" r:id="rId5" imgW="5948477" imgH="3435161"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388" y="1976438"/>
                        <a:ext cx="7473950" cy="4316412"/>
                      </a:xfrm>
                      <a:prstGeom prst="rect">
                        <a:avLst/>
                      </a:prstGeom>
                    </p:spPr>
                  </p:pic>
                </p:oleObj>
              </mc:Fallback>
            </mc:AlternateContent>
          </a:graphicData>
        </a:graphic>
      </p:graphicFrame>
    </p:spTree>
    <p:extLst>
      <p:ext uri="{BB962C8B-B14F-4D97-AF65-F5344CB8AC3E}">
        <p14:creationId xmlns:p14="http://schemas.microsoft.com/office/powerpoint/2010/main" val="109500150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par>
                          <p:cTn id="9" fill="hold" nodeType="afterGroup">
                            <p:stCondLst>
                              <p:cond delay="1500"/>
                            </p:stCondLst>
                            <p:childTnLst>
                              <p:par>
                                <p:cTn id="10" presetID="16" presetClass="entr" presetSubtype="21" fill="hold" nodeType="afterEffect">
                                  <p:stCondLst>
                                    <p:cond delay="100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subTnLst>
                                    <p:audio>
                                      <p:cMediaNode>
                                        <p:cTn display="0" masterRel="sameClick">
                                          <p:stCondLst>
                                            <p:cond evt="begin" delay="0">
                                              <p:tn val="10"/>
                                            </p:cond>
                                          </p:stCondLst>
                                          <p:endCondLst>
                                            <p:cond evt="onStopAudio" delay="0">
                                              <p:tgtEl>
                                                <p:sldTgt/>
                                              </p:tgtEl>
                                            </p:cond>
                                          </p:endCondLst>
                                        </p:cTn>
                                        <p:tgtEl>
                                          <p:sndTgt r:embed="rId4" name="DAKTI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00034" y="500042"/>
            <a:ext cx="8229600" cy="4429156"/>
          </a:xfrm>
        </p:spPr>
        <p:txBody>
          <a:bodyPr/>
          <a:lstStyle/>
          <a:p>
            <a:r>
              <a:rPr lang="tr-TR" sz="3600" b="1" dirty="0"/>
              <a:t>İdrar ve gaita analizleri bölümü</a:t>
            </a:r>
            <a:endParaRPr lang="tr-TR" sz="3600" dirty="0"/>
          </a:p>
          <a:p>
            <a:r>
              <a:rPr lang="tr-TR" sz="3600" dirty="0"/>
              <a:t>Tam idrar ve gaita analizlerinin yapıldığı bölümdür.</a:t>
            </a:r>
          </a:p>
          <a:p>
            <a:r>
              <a:rPr lang="tr-TR" sz="3600" dirty="0"/>
              <a:t>İdrar ve gaita analizleri bölümünde; idrar analizörü, </a:t>
            </a:r>
            <a:r>
              <a:rPr lang="tr-TR" sz="3600" dirty="0" err="1"/>
              <a:t>refraktometre</a:t>
            </a:r>
            <a:r>
              <a:rPr lang="tr-TR" sz="3600" dirty="0"/>
              <a:t>, </a:t>
            </a:r>
            <a:r>
              <a:rPr lang="tr-TR" sz="3600" dirty="0" err="1"/>
              <a:t>bunzen</a:t>
            </a:r>
            <a:r>
              <a:rPr lang="tr-TR" sz="3600" dirty="0"/>
              <a:t> beki, mikroskop, </a:t>
            </a:r>
            <a:r>
              <a:rPr lang="tr-TR" sz="3600" dirty="0" err="1"/>
              <a:t>dansitometre</a:t>
            </a:r>
            <a:r>
              <a:rPr lang="tr-TR" sz="3600" dirty="0"/>
              <a:t> ve gerekli cam malzeme bulunur. </a:t>
            </a:r>
          </a:p>
          <a:p>
            <a:endParaRPr lang="tr-TR" dirty="0"/>
          </a:p>
        </p:txBody>
      </p:sp>
      <p:pic>
        <p:nvPicPr>
          <p:cNvPr id="6" name="Picture 10"/>
          <p:cNvPicPr>
            <a:picLocks noChangeAspect="1" noChangeArrowheads="1"/>
          </p:cNvPicPr>
          <p:nvPr/>
        </p:nvPicPr>
        <p:blipFill>
          <a:blip r:embed="rId2"/>
          <a:srcRect/>
          <a:stretch>
            <a:fillRect/>
          </a:stretch>
        </p:blipFill>
        <p:spPr>
          <a:xfrm>
            <a:off x="7019927" y="4000504"/>
            <a:ext cx="2124073" cy="2857496"/>
          </a:xfrm>
          <a:prstGeom prst="rect">
            <a:avLst/>
          </a:prstGeom>
          <a:noFill/>
          <a:ln/>
        </p:spPr>
      </p:pic>
    </p:spTree>
  </p:cSld>
  <p:clrMapOvr>
    <a:masterClrMapping/>
  </p:clrMapOvr>
  <p:transition>
    <p:wipe dir="u"/>
  </p:transition>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p:extLst>
              <p:ext uri="{D42A27DB-BD31-4B8C-83A1-F6EECF244321}">
                <p14:modId xmlns:p14="http://schemas.microsoft.com/office/powerpoint/2010/main" val="3816078150"/>
              </p:ext>
            </p:extLst>
          </p:nvPr>
        </p:nvGraphicFramePr>
        <p:xfrm>
          <a:off x="1020763" y="1098550"/>
          <a:ext cx="7312025" cy="4684713"/>
        </p:xfrm>
        <a:graphic>
          <a:graphicData uri="http://schemas.openxmlformats.org/presentationml/2006/ole">
            <mc:AlternateContent xmlns:mc="http://schemas.openxmlformats.org/markup-compatibility/2006">
              <mc:Choice xmlns:v="urn:schemas-microsoft-com:vml" Requires="v">
                <p:oleObj spid="_x0000_s100367" name="Document" r:id="rId3" imgW="5963845" imgH="3821897" progId="Word.Document.8">
                  <p:embed/>
                </p:oleObj>
              </mc:Choice>
              <mc:Fallback>
                <p:oleObj name="Document" r:id="rId3" imgW="5963845" imgH="3821897" progId="Word.Document.8">
                  <p:embed/>
                  <p:pic>
                    <p:nvPicPr>
                      <p:cNvPr id="0" name=""/>
                      <p:cNvPicPr>
                        <a:picLocks noChangeAspect="1" noChangeArrowheads="1"/>
                      </p:cNvPicPr>
                      <p:nvPr/>
                    </p:nvPicPr>
                    <p:blipFill>
                      <a:blip r:embed="rId4"/>
                      <a:srcRect/>
                      <a:stretch>
                        <a:fillRect/>
                      </a:stretch>
                    </p:blipFill>
                    <p:spPr bwMode="auto">
                      <a:xfrm>
                        <a:off x="1020763" y="1098550"/>
                        <a:ext cx="7312025" cy="4684713"/>
                      </a:xfrm>
                      <a:prstGeom prst="rect">
                        <a:avLst/>
                      </a:prstGeom>
                    </p:spPr>
                  </p:pic>
                </p:oleObj>
              </mc:Fallback>
            </mc:AlternateContent>
          </a:graphicData>
        </a:graphic>
      </p:graphicFrame>
    </p:spTree>
    <p:extLst>
      <p:ext uri="{BB962C8B-B14F-4D97-AF65-F5344CB8AC3E}">
        <p14:creationId xmlns:p14="http://schemas.microsoft.com/office/powerpoint/2010/main" val="1824502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ppt_x</p:attrName>
                                        </p:attrNameLst>
                                      </p:cBhvr>
                                      <p:tavLst>
                                        <p:tav tm="0">
                                          <p:val>
                                            <p:fltVal val="0.5"/>
                                          </p:val>
                                        </p:tav>
                                        <p:tav tm="100000">
                                          <p:val>
                                            <p:strVal val="#ppt_x"/>
                                          </p:val>
                                        </p:tav>
                                      </p:tavLst>
                                    </p:anim>
                                    <p:anim calcmode="lin" valueType="num">
                                      <p:cBhvr>
                                        <p:cTn id="10" dur="500" fill="hold"/>
                                        <p:tgtEl>
                                          <p:spTgt spid="307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p:nvPr>
        </p:nvGraphicFramePr>
        <p:xfrm>
          <a:off x="1020763" y="1487488"/>
          <a:ext cx="7310437" cy="3871912"/>
        </p:xfrm>
        <a:graphic>
          <a:graphicData uri="http://schemas.openxmlformats.org/presentationml/2006/ole">
            <mc:AlternateContent xmlns:mc="http://schemas.openxmlformats.org/markup-compatibility/2006">
              <mc:Choice xmlns:v="urn:schemas-microsoft-com:vml" Requires="v">
                <p:oleObj spid="_x0000_s101390" name="Belge" r:id="rId3" imgW="5972760" imgH="3087360" progId="Word.Document.8">
                  <p:embed/>
                </p:oleObj>
              </mc:Choice>
              <mc:Fallback>
                <p:oleObj name="Belge" r:id="rId3" imgW="5972760" imgH="308736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763" y="1487488"/>
                        <a:ext cx="7310437" cy="3871912"/>
                      </a:xfrm>
                      <a:prstGeom prst="rect">
                        <a:avLst/>
                      </a:prstGeom>
                    </p:spPr>
                  </p:pic>
                </p:oleObj>
              </mc:Fallback>
            </mc:AlternateContent>
          </a:graphicData>
        </a:graphic>
      </p:graphicFrame>
    </p:spTree>
    <p:extLst>
      <p:ext uri="{BB962C8B-B14F-4D97-AF65-F5344CB8AC3E}">
        <p14:creationId xmlns:p14="http://schemas.microsoft.com/office/powerpoint/2010/main" val="502438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1000"/>
                                  </p:stCondLst>
                                  <p:childTnLst>
                                    <p:set>
                                      <p:cBhvr>
                                        <p:cTn id="6" dur="1" fill="hold">
                                          <p:stCondLst>
                                            <p:cond delay="0"/>
                                          </p:stCondLst>
                                        </p:cTn>
                                        <p:tgtEl>
                                          <p:spTgt spid="4098"/>
                                        </p:tgtEl>
                                        <p:attrNameLst>
                                          <p:attrName>style.visibility</p:attrName>
                                        </p:attrNameLst>
                                      </p:cBhvr>
                                      <p:to>
                                        <p:strVal val="visible"/>
                                      </p:to>
                                    </p:set>
                                    <p:animEffect transition="in" filter="box(out)">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algn="ctr"/>
            <a:r>
              <a:rPr lang="tr-TR" altLang="x-none">
                <a:solidFill>
                  <a:schemeClr val="tx1"/>
                </a:solidFill>
              </a:rPr>
              <a:t>KLİNİK TANIDA KULLANILAN ENZİMLER</a:t>
            </a:r>
          </a:p>
        </p:txBody>
      </p:sp>
      <p:graphicFrame>
        <p:nvGraphicFramePr>
          <p:cNvPr id="5123" name="Object 3"/>
          <p:cNvGraphicFramePr>
            <a:graphicFrameLocks noGrp="1" noChangeAspect="1"/>
          </p:cNvGraphicFramePr>
          <p:nvPr>
            <p:ph idx="1"/>
          </p:nvPr>
        </p:nvGraphicFramePr>
        <p:xfrm>
          <a:off x="833438" y="1828800"/>
          <a:ext cx="7731125" cy="4611688"/>
        </p:xfrm>
        <a:graphic>
          <a:graphicData uri="http://schemas.openxmlformats.org/presentationml/2006/ole">
            <mc:AlternateContent xmlns:mc="http://schemas.openxmlformats.org/markup-compatibility/2006">
              <mc:Choice xmlns:v="urn:schemas-microsoft-com:vml" Requires="v">
                <p:oleObj spid="_x0000_s102414" name="Belge" r:id="rId3" imgW="5948477" imgH="3547990" progId="Word.Document.8">
                  <p:embed/>
                </p:oleObj>
              </mc:Choice>
              <mc:Fallback>
                <p:oleObj name="Belge" r:id="rId3" imgW="5948477" imgH="354799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8" y="1828800"/>
                        <a:ext cx="7731125" cy="4611688"/>
                      </a:xfrm>
                      <a:prstGeom prst="rect">
                        <a:avLst/>
                      </a:prstGeom>
                    </p:spPr>
                  </p:pic>
                </p:oleObj>
              </mc:Fallback>
            </mc:AlternateContent>
          </a:graphicData>
        </a:graphic>
      </p:graphicFrame>
    </p:spTree>
    <p:extLst>
      <p:ext uri="{BB962C8B-B14F-4D97-AF65-F5344CB8AC3E}">
        <p14:creationId xmlns:p14="http://schemas.microsoft.com/office/powerpoint/2010/main" val="57117778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500"/>
                            </p:stCondLst>
                            <p:childTnLst>
                              <p:par>
                                <p:cTn id="10" presetID="16" presetClass="entr" presetSubtype="26" fill="hold" nodeType="afterEffect">
                                  <p:stCondLst>
                                    <p:cond delay="1000"/>
                                  </p:stCondLst>
                                  <p:childTnLst>
                                    <p:set>
                                      <p:cBhvr>
                                        <p:cTn id="11" dur="1" fill="hold">
                                          <p:stCondLst>
                                            <p:cond delay="0"/>
                                          </p:stCondLst>
                                        </p:cTn>
                                        <p:tgtEl>
                                          <p:spTgt spid="5123"/>
                                        </p:tgtEl>
                                        <p:attrNameLst>
                                          <p:attrName>style.visibility</p:attrName>
                                        </p:attrNameLst>
                                      </p:cBhvr>
                                      <p:to>
                                        <p:strVal val="visible"/>
                                      </p:to>
                                    </p:set>
                                    <p:animEffect transition="in" filter="barn(inHorizontal)">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146" name="Object 2"/>
          <p:cNvGraphicFramePr>
            <a:graphicFrameLocks noGrp="1" noChangeAspect="1"/>
          </p:cNvGraphicFramePr>
          <p:nvPr>
            <p:ph/>
          </p:nvPr>
        </p:nvGraphicFramePr>
        <p:xfrm>
          <a:off x="1093788" y="1525588"/>
          <a:ext cx="7321550" cy="3444875"/>
        </p:xfrm>
        <a:graphic>
          <a:graphicData uri="http://schemas.openxmlformats.org/presentationml/2006/ole">
            <mc:AlternateContent xmlns:mc="http://schemas.openxmlformats.org/markup-compatibility/2006">
              <mc:Choice xmlns:v="urn:schemas-microsoft-com:vml" Requires="v">
                <p:oleObj spid="_x0000_s103438" name="Belge" r:id="rId4" imgW="5948477" imgH="2798435" progId="Word.Document.8">
                  <p:embed/>
                </p:oleObj>
              </mc:Choice>
              <mc:Fallback>
                <p:oleObj name="Belge" r:id="rId4" imgW="5948477" imgH="279843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788" y="1525588"/>
                        <a:ext cx="7321550" cy="3444875"/>
                      </a:xfrm>
                      <a:prstGeom prst="rect">
                        <a:avLst/>
                      </a:prstGeom>
                    </p:spPr>
                  </p:pic>
                </p:oleObj>
              </mc:Fallback>
            </mc:AlternateContent>
          </a:graphicData>
        </a:graphic>
      </p:graphicFrame>
    </p:spTree>
    <p:extLst>
      <p:ext uri="{BB962C8B-B14F-4D97-AF65-F5344CB8AC3E}">
        <p14:creationId xmlns:p14="http://schemas.microsoft.com/office/powerpoint/2010/main" val="533113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100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subTnLst>
                                    <p:audio>
                                      <p:cMediaNode>
                                        <p:cTn display="0" masterRel="sameClick">
                                          <p:stCondLst>
                                            <p:cond evt="begin" delay="0">
                                              <p:tn val="5"/>
                                            </p:cond>
                                          </p:stCondLst>
                                          <p:endCondLst>
                                            <p:cond evt="onStopAudio" delay="0">
                                              <p:tgtEl>
                                                <p:sldTgt/>
                                              </p:tgtEl>
                                            </p:cond>
                                          </p:endCondLst>
                                        </p:cTn>
                                        <p:tgtEl>
                                          <p:sndTgt r:embed="rId3" name="SUR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Grp="1" noChangeAspect="1"/>
          </p:cNvGraphicFramePr>
          <p:nvPr>
            <p:ph/>
          </p:nvPr>
        </p:nvGraphicFramePr>
        <p:xfrm>
          <a:off x="0" y="1219200"/>
          <a:ext cx="9448800" cy="4992688"/>
        </p:xfrm>
        <a:graphic>
          <a:graphicData uri="http://schemas.openxmlformats.org/presentationml/2006/ole">
            <mc:AlternateContent xmlns:mc="http://schemas.openxmlformats.org/markup-compatibility/2006">
              <mc:Choice xmlns:v="urn:schemas-microsoft-com:vml" Requires="v">
                <p:oleObj spid="_x0000_s104475" name="Word Belgesi" r:id="rId3" imgW="8039880" imgH="4248000" progId="Word.Document.8">
                  <p:embed/>
                </p:oleObj>
              </mc:Choice>
              <mc:Fallback>
                <p:oleObj name="Word Belgesi" r:id="rId3" imgW="8039880" imgH="42480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9448800" cy="4992688"/>
                      </a:xfrm>
                      <a:prstGeom prst="rect">
                        <a:avLst/>
                      </a:prstGeom>
                    </p:spPr>
                  </p:pic>
                </p:oleObj>
              </mc:Fallback>
            </mc:AlternateContent>
          </a:graphicData>
        </a:graphic>
      </p:graphicFrame>
      <p:graphicFrame>
        <p:nvGraphicFramePr>
          <p:cNvPr id="7171" name="Object 3"/>
          <p:cNvGraphicFramePr>
            <a:graphicFrameLocks noChangeAspect="1"/>
          </p:cNvGraphicFramePr>
          <p:nvPr/>
        </p:nvGraphicFramePr>
        <p:xfrm>
          <a:off x="1066800" y="1066800"/>
          <a:ext cx="6686550" cy="4591050"/>
        </p:xfrm>
        <a:graphic>
          <a:graphicData uri="http://schemas.openxmlformats.org/presentationml/2006/ole">
            <mc:AlternateContent xmlns:mc="http://schemas.openxmlformats.org/markup-compatibility/2006">
              <mc:Choice xmlns:v="urn:schemas-microsoft-com:vml" Requires="v">
                <p:oleObj spid="_x0000_s104476" name="Belge" r:id="rId5" imgW="5972760" imgH="4115880" progId="Word.Document.8">
                  <p:embed/>
                </p:oleObj>
              </mc:Choice>
              <mc:Fallback>
                <p:oleObj name="Belge" r:id="rId5" imgW="5972760" imgH="411588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066800"/>
                        <a:ext cx="668655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38466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100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0">
                                          <p:val>
                                            <p:strVal val="(6*min(max(#ppt_w*#ppt_h,.3),1)-7.4)/-.7*#ppt_w"/>
                                          </p:val>
                                        </p:tav>
                                        <p:tav tm="100000">
                                          <p:val>
                                            <p:strVal val="#ppt_w"/>
                                          </p:val>
                                        </p:tav>
                                      </p:tavLst>
                                    </p:anim>
                                    <p:anim calcmode="lin" valueType="num">
                                      <p:cBhvr>
                                        <p:cTn id="8" dur="500" fill="hold"/>
                                        <p:tgtEl>
                                          <p:spTgt spid="7171"/>
                                        </p:tgtEl>
                                        <p:attrNameLst>
                                          <p:attrName>ppt_h</p:attrName>
                                        </p:attrNameLst>
                                      </p:cBhvr>
                                      <p:tavLst>
                                        <p:tav tm="0">
                                          <p:val>
                                            <p:strVal val="(6*min(max(#ppt_w*#ppt_h,.3),1)-7.4)/-.7*#ppt_h"/>
                                          </p:val>
                                        </p:tav>
                                        <p:tav tm="100000">
                                          <p:val>
                                            <p:strVal val="#ppt_h"/>
                                          </p:val>
                                        </p:tav>
                                      </p:tavLst>
                                    </p:anim>
                                    <p:anim calcmode="lin" valueType="num">
                                      <p:cBhvr>
                                        <p:cTn id="9" dur="500" fill="hold"/>
                                        <p:tgtEl>
                                          <p:spTgt spid="7171"/>
                                        </p:tgtEl>
                                        <p:attrNameLst>
                                          <p:attrName>ppt_x</p:attrName>
                                        </p:attrNameLst>
                                      </p:cBhvr>
                                      <p:tavLst>
                                        <p:tav tm="0">
                                          <p:val>
                                            <p:fltVal val="0.5"/>
                                          </p:val>
                                        </p:tav>
                                        <p:tav tm="100000">
                                          <p:val>
                                            <p:strVal val="#ppt_x"/>
                                          </p:val>
                                        </p:tav>
                                      </p:tavLst>
                                    </p:anim>
                                    <p:anim calcmode="lin" valueType="num">
                                      <p:cBhvr>
                                        <p:cTn id="10" dur="500" fill="hold"/>
                                        <p:tgtEl>
                                          <p:spTgt spid="717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194" name="Object 2"/>
          <p:cNvGraphicFramePr>
            <a:graphicFrameLocks noGrp="1" noChangeAspect="1"/>
          </p:cNvGraphicFramePr>
          <p:nvPr>
            <p:ph/>
          </p:nvPr>
        </p:nvGraphicFramePr>
        <p:xfrm>
          <a:off x="693738" y="534988"/>
          <a:ext cx="7985125" cy="5478462"/>
        </p:xfrm>
        <a:graphic>
          <a:graphicData uri="http://schemas.openxmlformats.org/presentationml/2006/ole">
            <mc:AlternateContent xmlns:mc="http://schemas.openxmlformats.org/markup-compatibility/2006">
              <mc:Choice xmlns:v="urn:schemas-microsoft-com:vml" Requires="v">
                <p:oleObj spid="_x0000_s105486" name="Belge" r:id="rId3" imgW="5948477" imgH="4081230" progId="Word.Document.8">
                  <p:embed/>
                </p:oleObj>
              </mc:Choice>
              <mc:Fallback>
                <p:oleObj name="Belge" r:id="rId3" imgW="5948477" imgH="408123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8" y="534988"/>
                        <a:ext cx="7985125" cy="5478462"/>
                      </a:xfrm>
                      <a:prstGeom prst="rect">
                        <a:avLst/>
                      </a:prstGeom>
                    </p:spPr>
                  </p:pic>
                </p:oleObj>
              </mc:Fallback>
            </mc:AlternateContent>
          </a:graphicData>
        </a:graphic>
      </p:graphicFrame>
    </p:spTree>
    <p:extLst>
      <p:ext uri="{BB962C8B-B14F-4D97-AF65-F5344CB8AC3E}">
        <p14:creationId xmlns:p14="http://schemas.microsoft.com/office/powerpoint/2010/main" val="1095141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1000"/>
                                  </p:stCondLst>
                                  <p:childTnLst>
                                    <p:set>
                                      <p:cBhvr>
                                        <p:cTn id="6" dur="1" fill="hold">
                                          <p:stCondLst>
                                            <p:cond delay="0"/>
                                          </p:stCondLst>
                                        </p:cTn>
                                        <p:tgtEl>
                                          <p:spTgt spid="8194"/>
                                        </p:tgtEl>
                                        <p:attrNameLst>
                                          <p:attrName>style.visibility</p:attrName>
                                        </p:attrNameLst>
                                      </p:cBhvr>
                                      <p:to>
                                        <p:strVal val="visible"/>
                                      </p:to>
                                    </p:set>
                                    <p:animEffect transition="in" filter="blinds(vertic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218" name="Object 2"/>
          <p:cNvGraphicFramePr>
            <a:graphicFrameLocks noGrp="1" noChangeAspect="1"/>
          </p:cNvGraphicFramePr>
          <p:nvPr>
            <p:ph/>
          </p:nvPr>
        </p:nvGraphicFramePr>
        <p:xfrm>
          <a:off x="390525" y="685800"/>
          <a:ext cx="8439150" cy="4964113"/>
        </p:xfrm>
        <a:graphic>
          <a:graphicData uri="http://schemas.openxmlformats.org/presentationml/2006/ole">
            <mc:AlternateContent xmlns:mc="http://schemas.openxmlformats.org/markup-compatibility/2006">
              <mc:Choice xmlns:v="urn:schemas-microsoft-com:vml" Requires="v">
                <p:oleObj spid="_x0000_s106510" name="Belge" r:id="rId3" imgW="5948477" imgH="3498403" progId="Word.Document.8">
                  <p:embed/>
                </p:oleObj>
              </mc:Choice>
              <mc:Fallback>
                <p:oleObj name="Belge" r:id="rId3" imgW="5948477" imgH="3498403"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685800"/>
                        <a:ext cx="8439150" cy="4964113"/>
                      </a:xfrm>
                      <a:prstGeom prst="rect">
                        <a:avLst/>
                      </a:prstGeom>
                    </p:spPr>
                  </p:pic>
                </p:oleObj>
              </mc:Fallback>
            </mc:AlternateContent>
          </a:graphicData>
        </a:graphic>
      </p:graphicFrame>
    </p:spTree>
    <p:extLst>
      <p:ext uri="{BB962C8B-B14F-4D97-AF65-F5344CB8AC3E}">
        <p14:creationId xmlns:p14="http://schemas.microsoft.com/office/powerpoint/2010/main" val="2111713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1000"/>
                                  </p:stCondLst>
                                  <p:childTnLst>
                                    <p:set>
                                      <p:cBhvr>
                                        <p:cTn id="6" dur="1" fill="hold">
                                          <p:stCondLst>
                                            <p:cond delay="0"/>
                                          </p:stCondLst>
                                        </p:cTn>
                                        <p:tgtEl>
                                          <p:spTgt spid="9218"/>
                                        </p:tgtEl>
                                        <p:attrNameLst>
                                          <p:attrName>style.visibility</p:attrName>
                                        </p:attrNameLst>
                                      </p:cBhvr>
                                      <p:to>
                                        <p:strVal val="visible"/>
                                      </p:to>
                                    </p:set>
                                    <p:animEffect transition="in" filter="slide(fromBottom)">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242" name="Object 2"/>
          <p:cNvGraphicFramePr>
            <a:graphicFrameLocks noGrp="1" noChangeAspect="1"/>
          </p:cNvGraphicFramePr>
          <p:nvPr>
            <p:ph/>
          </p:nvPr>
        </p:nvGraphicFramePr>
        <p:xfrm>
          <a:off x="312738" y="228600"/>
          <a:ext cx="8235950" cy="6508750"/>
        </p:xfrm>
        <a:graphic>
          <a:graphicData uri="http://schemas.openxmlformats.org/presentationml/2006/ole">
            <mc:AlternateContent xmlns:mc="http://schemas.openxmlformats.org/markup-compatibility/2006">
              <mc:Choice xmlns:v="urn:schemas-microsoft-com:vml" Requires="v">
                <p:oleObj spid="_x0000_s107534" name="Belge" r:id="rId4" imgW="5948477" imgH="4700350" progId="Word.Document.8">
                  <p:embed/>
                </p:oleObj>
              </mc:Choice>
              <mc:Fallback>
                <p:oleObj name="Belge" r:id="rId4" imgW="5948477" imgH="470035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228600"/>
                        <a:ext cx="8235950" cy="6508750"/>
                      </a:xfrm>
                      <a:prstGeom prst="rect">
                        <a:avLst/>
                      </a:prstGeom>
                    </p:spPr>
                  </p:pic>
                </p:oleObj>
              </mc:Fallback>
            </mc:AlternateContent>
          </a:graphicData>
        </a:graphic>
      </p:graphicFrame>
    </p:spTree>
    <p:extLst>
      <p:ext uri="{BB962C8B-B14F-4D97-AF65-F5344CB8AC3E}">
        <p14:creationId xmlns:p14="http://schemas.microsoft.com/office/powerpoint/2010/main" val="113569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0242"/>
                                        </p:tgtEl>
                                        <p:attrNameLst>
                                          <p:attrName>style.visibility</p:attrName>
                                        </p:attrNameLst>
                                      </p:cBhvr>
                                      <p:to>
                                        <p:strVal val="visible"/>
                                      </p:to>
                                    </p:set>
                                    <p:animEffect transition="in" filter="checkerboard(across)">
                                      <p:cBhvr>
                                        <p:cTn id="7" dur="5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DAKTI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3554" name="Object 2"/>
          <p:cNvGraphicFramePr>
            <a:graphicFrameLocks noGrp="1" noChangeAspect="1"/>
          </p:cNvGraphicFramePr>
          <p:nvPr>
            <p:ph/>
          </p:nvPr>
        </p:nvGraphicFramePr>
        <p:xfrm>
          <a:off x="457200" y="228600"/>
          <a:ext cx="7545388" cy="6362700"/>
        </p:xfrm>
        <a:graphic>
          <a:graphicData uri="http://schemas.openxmlformats.org/presentationml/2006/ole">
            <mc:AlternateContent xmlns:mc="http://schemas.openxmlformats.org/markup-compatibility/2006">
              <mc:Choice xmlns:v="urn:schemas-microsoft-com:vml" Requires="v">
                <p:oleObj spid="_x0000_s108558" name="Belge" r:id="rId3" imgW="5972760" imgH="5038200" progId="Word.Document.8">
                  <p:embed/>
                </p:oleObj>
              </mc:Choice>
              <mc:Fallback>
                <p:oleObj name="Belge" r:id="rId3" imgW="5972760" imgH="50382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0"/>
                        <a:ext cx="7545388" cy="6362700"/>
                      </a:xfrm>
                      <a:prstGeom prst="rect">
                        <a:avLst/>
                      </a:prstGeom>
                    </p:spPr>
                  </p:pic>
                </p:oleObj>
              </mc:Fallback>
            </mc:AlternateContent>
          </a:graphicData>
        </a:graphic>
      </p:graphicFrame>
    </p:spTree>
    <p:extLst>
      <p:ext uri="{BB962C8B-B14F-4D97-AF65-F5344CB8AC3E}">
        <p14:creationId xmlns:p14="http://schemas.microsoft.com/office/powerpoint/2010/main" val="178954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1000"/>
                                  </p:stCondLst>
                                  <p:childTnLst>
                                    <p:set>
                                      <p:cBhvr>
                                        <p:cTn id="6" dur="1" fill="hold">
                                          <p:stCondLst>
                                            <p:cond delay="0"/>
                                          </p:stCondLst>
                                        </p:cTn>
                                        <p:tgtEl>
                                          <p:spTgt spid="23554"/>
                                        </p:tgtEl>
                                        <p:attrNameLst>
                                          <p:attrName>style.visibility</p:attrName>
                                        </p:attrNameLst>
                                      </p:cBhvr>
                                      <p:to>
                                        <p:strVal val="visible"/>
                                      </p:to>
                                    </p:set>
                                    <p:animEffect transition="in" filter="barn(outHorizontal)">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4578" name="Object 2"/>
          <p:cNvGraphicFramePr>
            <a:graphicFrameLocks noGrp="1" noChangeAspect="1"/>
          </p:cNvGraphicFramePr>
          <p:nvPr>
            <p:ph/>
          </p:nvPr>
        </p:nvGraphicFramePr>
        <p:xfrm>
          <a:off x="239713" y="990600"/>
          <a:ext cx="8893175" cy="4794250"/>
        </p:xfrm>
        <a:graphic>
          <a:graphicData uri="http://schemas.openxmlformats.org/presentationml/2006/ole">
            <mc:AlternateContent xmlns:mc="http://schemas.openxmlformats.org/markup-compatibility/2006">
              <mc:Choice xmlns:v="urn:schemas-microsoft-com:vml" Requires="v">
                <p:oleObj spid="_x0000_s109582" name="Belge" r:id="rId3" imgW="5948477" imgH="3206630" progId="Word.Document.8">
                  <p:embed/>
                </p:oleObj>
              </mc:Choice>
              <mc:Fallback>
                <p:oleObj name="Belge" r:id="rId3" imgW="5948477" imgH="320663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990600"/>
                        <a:ext cx="8893175" cy="4794250"/>
                      </a:xfrm>
                      <a:prstGeom prst="rect">
                        <a:avLst/>
                      </a:prstGeom>
                    </p:spPr>
                  </p:pic>
                </p:oleObj>
              </mc:Fallback>
            </mc:AlternateContent>
          </a:graphicData>
        </a:graphic>
      </p:graphicFrame>
    </p:spTree>
    <p:extLst>
      <p:ext uri="{BB962C8B-B14F-4D97-AF65-F5344CB8AC3E}">
        <p14:creationId xmlns:p14="http://schemas.microsoft.com/office/powerpoint/2010/main" val="1371212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1000"/>
                                  </p:stCondLst>
                                  <p:childTnLst>
                                    <p:set>
                                      <p:cBhvr>
                                        <p:cTn id="6" dur="1" fill="hold">
                                          <p:stCondLst>
                                            <p:cond delay="0"/>
                                          </p:stCondLst>
                                        </p:cTn>
                                        <p:tgtEl>
                                          <p:spTgt spid="24578"/>
                                        </p:tgtEl>
                                        <p:attrNameLst>
                                          <p:attrName>style.visibility</p:attrName>
                                        </p:attrNameLst>
                                      </p:cBhvr>
                                      <p:to>
                                        <p:strVal val="visible"/>
                                      </p:to>
                                    </p:set>
                                    <p:animEffect transition="in" filter="slide(fromTop)">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8229600" cy="6072230"/>
          </a:xfrm>
        </p:spPr>
        <p:txBody>
          <a:bodyPr>
            <a:normAutofit/>
          </a:bodyPr>
          <a:lstStyle/>
          <a:p>
            <a:r>
              <a:rPr lang="tr-TR" b="1" dirty="0" err="1"/>
              <a:t>Distile</a:t>
            </a:r>
            <a:r>
              <a:rPr lang="tr-TR" b="1" dirty="0"/>
              <a:t> su üretimi ve malzeme yıkama bölümü</a:t>
            </a:r>
            <a:endParaRPr lang="tr-TR" dirty="0"/>
          </a:p>
          <a:p>
            <a:r>
              <a:rPr lang="tr-TR" dirty="0"/>
              <a:t>Laboratuvardaki </a:t>
            </a:r>
            <a:r>
              <a:rPr lang="tr-TR" dirty="0" err="1"/>
              <a:t>dispozibıl</a:t>
            </a:r>
            <a:r>
              <a:rPr lang="tr-TR" dirty="0"/>
              <a:t> (tek kullanımlık) olmayan malzemenin yıkandığı ve deneyler için uygun hale getirilip kurutulduğu bölümdür.</a:t>
            </a:r>
          </a:p>
          <a:p>
            <a:r>
              <a:rPr lang="tr-TR" dirty="0"/>
              <a:t>Bu bölümde </a:t>
            </a:r>
            <a:r>
              <a:rPr lang="tr-TR" dirty="0" err="1"/>
              <a:t>distile</a:t>
            </a:r>
            <a:r>
              <a:rPr lang="tr-TR" dirty="0"/>
              <a:t>, </a:t>
            </a:r>
            <a:r>
              <a:rPr lang="tr-TR" dirty="0" err="1"/>
              <a:t>deiyonize</a:t>
            </a:r>
            <a:r>
              <a:rPr lang="tr-TR" dirty="0"/>
              <a:t> ve </a:t>
            </a:r>
            <a:r>
              <a:rPr lang="tr-TR" dirty="0" err="1"/>
              <a:t>redistile</a:t>
            </a:r>
            <a:r>
              <a:rPr lang="tr-TR" dirty="0"/>
              <a:t> su cihazları, etüv ve fırın bulunur. Çok kalabalık </a:t>
            </a:r>
            <a:r>
              <a:rPr lang="tr-TR" dirty="0" err="1"/>
              <a:t>laboratuvarlarda</a:t>
            </a:r>
            <a:r>
              <a:rPr lang="tr-TR" dirty="0"/>
              <a:t> cam malzemeyi yıkamak için otomatik yıkama cihazı bulunur.</a:t>
            </a:r>
          </a:p>
          <a:p>
            <a:r>
              <a:rPr lang="tr-TR" dirty="0"/>
              <a:t>Etüv: Plastikten yapılmış malzemelerin kurutulmasında kullanılır.</a:t>
            </a:r>
          </a:p>
          <a:p>
            <a:r>
              <a:rPr lang="tr-TR" dirty="0"/>
              <a:t>Fırın: Cam malzemelerin kurutulması ve sterilizasyonunda kullanılır.</a:t>
            </a:r>
          </a:p>
          <a:p>
            <a:endParaRPr lang="tr-TR" dirty="0"/>
          </a:p>
        </p:txBody>
      </p:sp>
    </p:spTree>
  </p:cSld>
  <p:clrMapOvr>
    <a:masterClrMapping/>
  </p:clrMapOvr>
  <p:transition>
    <p:wipe dir="u"/>
  </p:transition>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5602" name="Object 2"/>
          <p:cNvGraphicFramePr>
            <a:graphicFrameLocks noGrp="1" noChangeAspect="1"/>
          </p:cNvGraphicFramePr>
          <p:nvPr>
            <p:ph/>
          </p:nvPr>
        </p:nvGraphicFramePr>
        <p:xfrm>
          <a:off x="533400" y="228600"/>
          <a:ext cx="7493000" cy="6273800"/>
        </p:xfrm>
        <a:graphic>
          <a:graphicData uri="http://schemas.openxmlformats.org/presentationml/2006/ole">
            <mc:AlternateContent xmlns:mc="http://schemas.openxmlformats.org/markup-compatibility/2006">
              <mc:Choice xmlns:v="urn:schemas-microsoft-com:vml" Requires="v">
                <p:oleObj spid="_x0000_s110606" name="Belge" r:id="rId3" imgW="5972760" imgH="5001840" progId="Word.Document.8">
                  <p:embed/>
                </p:oleObj>
              </mc:Choice>
              <mc:Fallback>
                <p:oleObj name="Belge" r:id="rId3" imgW="5972760" imgH="500184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600"/>
                        <a:ext cx="7493000" cy="6273800"/>
                      </a:xfrm>
                      <a:prstGeom prst="rect">
                        <a:avLst/>
                      </a:prstGeom>
                    </p:spPr>
                  </p:pic>
                </p:oleObj>
              </mc:Fallback>
            </mc:AlternateContent>
          </a:graphicData>
        </a:graphic>
      </p:graphicFrame>
    </p:spTree>
    <p:extLst>
      <p:ext uri="{BB962C8B-B14F-4D97-AF65-F5344CB8AC3E}">
        <p14:creationId xmlns:p14="http://schemas.microsoft.com/office/powerpoint/2010/main" val="1324211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afterEffect">
                                  <p:stCondLst>
                                    <p:cond delay="100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ppt_x</p:attrName>
                                        </p:attrNameLst>
                                      </p:cBhvr>
                                      <p:tavLst>
                                        <p:tav tm="0">
                                          <p:val>
                                            <p:strVal val="#ppt_x"/>
                                          </p:val>
                                        </p:tav>
                                        <p:tav tm="100000">
                                          <p:val>
                                            <p:strVal val="#ppt_x"/>
                                          </p:val>
                                        </p:tav>
                                      </p:tavLst>
                                    </p:anim>
                                    <p:anim calcmode="lin" valueType="num">
                                      <p:cBhvr>
                                        <p:cTn id="8" dur="500" fill="hold"/>
                                        <p:tgtEl>
                                          <p:spTgt spid="25602"/>
                                        </p:tgtEl>
                                        <p:attrNameLst>
                                          <p:attrName>ppt_y</p:attrName>
                                        </p:attrNameLst>
                                      </p:cBhvr>
                                      <p:tavLst>
                                        <p:tav tm="0">
                                          <p:val>
                                            <p:strVal val="#ppt_y-#ppt_h/2"/>
                                          </p:val>
                                        </p:tav>
                                        <p:tav tm="100000">
                                          <p:val>
                                            <p:strVal val="#ppt_y"/>
                                          </p:val>
                                        </p:tav>
                                      </p:tavLst>
                                    </p:anim>
                                    <p:anim calcmode="lin" valueType="num">
                                      <p:cBhvr>
                                        <p:cTn id="9" dur="500" fill="hold"/>
                                        <p:tgtEl>
                                          <p:spTgt spid="25602"/>
                                        </p:tgtEl>
                                        <p:attrNameLst>
                                          <p:attrName>ppt_w</p:attrName>
                                        </p:attrNameLst>
                                      </p:cBhvr>
                                      <p:tavLst>
                                        <p:tav tm="0">
                                          <p:val>
                                            <p:strVal val="#ppt_w"/>
                                          </p:val>
                                        </p:tav>
                                        <p:tav tm="100000">
                                          <p:val>
                                            <p:strVal val="#ppt_w"/>
                                          </p:val>
                                        </p:tav>
                                      </p:tavLst>
                                    </p:anim>
                                    <p:anim calcmode="lin" valueType="num">
                                      <p:cBhvr>
                                        <p:cTn id="10" dur="500" fill="hold"/>
                                        <p:tgtEl>
                                          <p:spTgt spid="256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6626" name="Object 2"/>
          <p:cNvGraphicFramePr>
            <a:graphicFrameLocks noGrp="1" noChangeAspect="1"/>
          </p:cNvGraphicFramePr>
          <p:nvPr>
            <p:ph/>
          </p:nvPr>
        </p:nvGraphicFramePr>
        <p:xfrm>
          <a:off x="922338" y="150813"/>
          <a:ext cx="6842125" cy="6392862"/>
        </p:xfrm>
        <a:graphic>
          <a:graphicData uri="http://schemas.openxmlformats.org/presentationml/2006/ole">
            <mc:AlternateContent xmlns:mc="http://schemas.openxmlformats.org/markup-compatibility/2006">
              <mc:Choice xmlns:v="urn:schemas-microsoft-com:vml" Requires="v">
                <p:oleObj spid="_x0000_s111630" name="Belge" r:id="rId3" imgW="5948477" imgH="5558062" progId="Word.Document.8">
                  <p:embed/>
                </p:oleObj>
              </mc:Choice>
              <mc:Fallback>
                <p:oleObj name="Belge" r:id="rId3" imgW="5948477" imgH="555806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38" y="150813"/>
                        <a:ext cx="6842125" cy="6392862"/>
                      </a:xfrm>
                      <a:prstGeom prst="rect">
                        <a:avLst/>
                      </a:prstGeom>
                    </p:spPr>
                  </p:pic>
                </p:oleObj>
              </mc:Fallback>
            </mc:AlternateContent>
          </a:graphicData>
        </a:graphic>
      </p:graphicFrame>
    </p:spTree>
    <p:extLst>
      <p:ext uri="{BB962C8B-B14F-4D97-AF65-F5344CB8AC3E}">
        <p14:creationId xmlns:p14="http://schemas.microsoft.com/office/powerpoint/2010/main" val="1642654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6626"/>
                                        </p:tgtEl>
                                        <p:attrNameLst>
                                          <p:attrName>style.visibility</p:attrName>
                                        </p:attrNameLst>
                                      </p:cBhvr>
                                      <p:to>
                                        <p:strVal val="visible"/>
                                      </p:to>
                                    </p:set>
                                    <p:animEffect transition="in" filter="dissolv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50" name="Object 2"/>
          <p:cNvGraphicFramePr>
            <a:graphicFrameLocks noGrp="1" noChangeAspect="1"/>
          </p:cNvGraphicFramePr>
          <p:nvPr>
            <p:ph/>
          </p:nvPr>
        </p:nvGraphicFramePr>
        <p:xfrm>
          <a:off x="533400" y="304800"/>
          <a:ext cx="7404100" cy="6224588"/>
        </p:xfrm>
        <a:graphic>
          <a:graphicData uri="http://schemas.openxmlformats.org/presentationml/2006/ole">
            <mc:AlternateContent xmlns:mc="http://schemas.openxmlformats.org/markup-compatibility/2006">
              <mc:Choice xmlns:v="urn:schemas-microsoft-com:vml" Requires="v">
                <p:oleObj spid="_x0000_s112654" name="Belge" r:id="rId3" imgW="5972760" imgH="5019840" progId="Word.Document.8">
                  <p:embed/>
                </p:oleObj>
              </mc:Choice>
              <mc:Fallback>
                <p:oleObj name="Belge" r:id="rId3" imgW="5972760" imgH="501984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7404100" cy="6224588"/>
                      </a:xfrm>
                      <a:prstGeom prst="rect">
                        <a:avLst/>
                      </a:prstGeom>
                    </p:spPr>
                  </p:pic>
                </p:oleObj>
              </mc:Fallback>
            </mc:AlternateContent>
          </a:graphicData>
        </a:graphic>
      </p:graphicFrame>
    </p:spTree>
    <p:extLst>
      <p:ext uri="{BB962C8B-B14F-4D97-AF65-F5344CB8AC3E}">
        <p14:creationId xmlns:p14="http://schemas.microsoft.com/office/powerpoint/2010/main" val="51592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100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500" fill="hold"/>
                                        <p:tgtEl>
                                          <p:spTgt spid="27650"/>
                                        </p:tgtEl>
                                        <p:attrNameLst>
                                          <p:attrName>ppt_w</p:attrName>
                                        </p:attrNameLst>
                                      </p:cBhvr>
                                      <p:tavLst>
                                        <p:tav tm="0">
                                          <p:val>
                                            <p:strVal val="2/3*#ppt_w"/>
                                          </p:val>
                                        </p:tav>
                                        <p:tav tm="100000">
                                          <p:val>
                                            <p:strVal val="#ppt_w"/>
                                          </p:val>
                                        </p:tav>
                                      </p:tavLst>
                                    </p:anim>
                                    <p:anim calcmode="lin" valueType="num">
                                      <p:cBhvr>
                                        <p:cTn id="8" dur="500" fill="hold"/>
                                        <p:tgtEl>
                                          <p:spTgt spid="276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8674" name="Object 2"/>
          <p:cNvGraphicFramePr>
            <a:graphicFrameLocks noGrp="1" noChangeAspect="1"/>
          </p:cNvGraphicFramePr>
          <p:nvPr>
            <p:ph/>
          </p:nvPr>
        </p:nvGraphicFramePr>
        <p:xfrm>
          <a:off x="392113" y="1143000"/>
          <a:ext cx="9197975" cy="4057650"/>
        </p:xfrm>
        <a:graphic>
          <a:graphicData uri="http://schemas.openxmlformats.org/presentationml/2006/ole">
            <mc:AlternateContent xmlns:mc="http://schemas.openxmlformats.org/markup-compatibility/2006">
              <mc:Choice xmlns:v="urn:schemas-microsoft-com:vml" Requires="v">
                <p:oleObj spid="_x0000_s113678" name="Belge" r:id="rId3" imgW="5948477" imgH="2623802" progId="Word.Document.8">
                  <p:embed/>
                </p:oleObj>
              </mc:Choice>
              <mc:Fallback>
                <p:oleObj name="Belge" r:id="rId3" imgW="5948477" imgH="262380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1143000"/>
                        <a:ext cx="9197975" cy="4057650"/>
                      </a:xfrm>
                      <a:prstGeom prst="rect">
                        <a:avLst/>
                      </a:prstGeom>
                    </p:spPr>
                  </p:pic>
                </p:oleObj>
              </mc:Fallback>
            </mc:AlternateContent>
          </a:graphicData>
        </a:graphic>
      </p:graphicFrame>
    </p:spTree>
    <p:extLst>
      <p:ext uri="{BB962C8B-B14F-4D97-AF65-F5344CB8AC3E}">
        <p14:creationId xmlns:p14="http://schemas.microsoft.com/office/powerpoint/2010/main" val="1675153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000"/>
                                  </p:stCondLst>
                                  <p:childTnLst>
                                    <p:set>
                                      <p:cBhvr>
                                        <p:cTn id="6" dur="1" fill="hold">
                                          <p:stCondLst>
                                            <p:cond delay="0"/>
                                          </p:stCondLst>
                                        </p:cTn>
                                        <p:tgtEl>
                                          <p:spTgt spid="28674"/>
                                        </p:tgtEl>
                                        <p:attrNameLst>
                                          <p:attrName>style.visibility</p:attrName>
                                        </p:attrNameLst>
                                      </p:cBhvr>
                                      <p:to>
                                        <p:strVal val="visible"/>
                                      </p:to>
                                    </p:set>
                                    <p:animEffect transition="in" filter="box(in)">
                                      <p:cBhvr>
                                        <p:cTn id="7"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9698" name="Object 2"/>
          <p:cNvGraphicFramePr>
            <a:graphicFrameLocks noGrp="1" noChangeAspect="1"/>
          </p:cNvGraphicFramePr>
          <p:nvPr>
            <p:ph/>
          </p:nvPr>
        </p:nvGraphicFramePr>
        <p:xfrm>
          <a:off x="457200" y="838200"/>
          <a:ext cx="8458200" cy="4964113"/>
        </p:xfrm>
        <a:graphic>
          <a:graphicData uri="http://schemas.openxmlformats.org/presentationml/2006/ole">
            <mc:AlternateContent xmlns:mc="http://schemas.openxmlformats.org/markup-compatibility/2006">
              <mc:Choice xmlns:v="urn:schemas-microsoft-com:vml" Requires="v">
                <p:oleObj spid="_x0000_s114702" name="Belge" r:id="rId3" imgW="5972760" imgH="3504960" progId="Word.Document.8">
                  <p:embed/>
                </p:oleObj>
              </mc:Choice>
              <mc:Fallback>
                <p:oleObj name="Belge" r:id="rId3" imgW="5972760" imgH="350496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38200"/>
                        <a:ext cx="8458200" cy="4964113"/>
                      </a:xfrm>
                      <a:prstGeom prst="rect">
                        <a:avLst/>
                      </a:prstGeom>
                    </p:spPr>
                  </p:pic>
                </p:oleObj>
              </mc:Fallback>
            </mc:AlternateContent>
          </a:graphicData>
        </a:graphic>
      </p:graphicFrame>
    </p:spTree>
    <p:extLst>
      <p:ext uri="{BB962C8B-B14F-4D97-AF65-F5344CB8AC3E}">
        <p14:creationId xmlns:p14="http://schemas.microsoft.com/office/powerpoint/2010/main" val="796917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nodeType="afterEffect">
                                  <p:stCondLst>
                                    <p:cond delay="1000"/>
                                  </p:stCondLst>
                                  <p:childTnLst>
                                    <p:set>
                                      <p:cBhvr>
                                        <p:cTn id="6" dur="1" fill="hold">
                                          <p:stCondLst>
                                            <p:cond delay="0"/>
                                          </p:stCondLst>
                                        </p:cTn>
                                        <p:tgtEl>
                                          <p:spTgt spid="29698"/>
                                        </p:tgtEl>
                                        <p:attrNameLst>
                                          <p:attrName>style.visibility</p:attrName>
                                        </p:attrNameLst>
                                      </p:cBhvr>
                                      <p:to>
                                        <p:strVal val="visible"/>
                                      </p:to>
                                    </p:set>
                                    <p:animEffect transition="in" filter="randombar(vertical)">
                                      <p:cBhvr>
                                        <p:cTn id="7"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0722" name="Object 2"/>
          <p:cNvGraphicFramePr>
            <a:graphicFrameLocks noGrp="1" noChangeAspect="1"/>
          </p:cNvGraphicFramePr>
          <p:nvPr>
            <p:ph/>
          </p:nvPr>
        </p:nvGraphicFramePr>
        <p:xfrm>
          <a:off x="762000" y="914400"/>
          <a:ext cx="11125200" cy="1631950"/>
        </p:xfrm>
        <a:graphic>
          <a:graphicData uri="http://schemas.openxmlformats.org/presentationml/2006/ole">
            <mc:AlternateContent xmlns:mc="http://schemas.openxmlformats.org/markup-compatibility/2006">
              <mc:Choice xmlns:v="urn:schemas-microsoft-com:vml" Requires="v">
                <p:oleObj spid="_x0000_s115726" name="Belge" r:id="rId3" imgW="5972760" imgH="876240" progId="Word.Document.8">
                  <p:embed/>
                </p:oleObj>
              </mc:Choice>
              <mc:Fallback>
                <p:oleObj name="Belge" r:id="rId3" imgW="5972760" imgH="87624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11125200" cy="1631950"/>
                      </a:xfrm>
                      <a:prstGeom prst="rect">
                        <a:avLst/>
                      </a:prstGeom>
                    </p:spPr>
                  </p:pic>
                </p:oleObj>
              </mc:Fallback>
            </mc:AlternateContent>
          </a:graphicData>
        </a:graphic>
      </p:graphicFrame>
    </p:spTree>
    <p:extLst>
      <p:ext uri="{BB962C8B-B14F-4D97-AF65-F5344CB8AC3E}">
        <p14:creationId xmlns:p14="http://schemas.microsoft.com/office/powerpoint/2010/main" val="2090046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1000"/>
                                  </p:stCondLst>
                                  <p:childTnLst>
                                    <p:set>
                                      <p:cBhvr>
                                        <p:cTn id="6" dur="1" fill="hold">
                                          <p:stCondLst>
                                            <p:cond delay="0"/>
                                          </p:stCondLst>
                                        </p:cTn>
                                        <p:tgtEl>
                                          <p:spTgt spid="30722"/>
                                        </p:tgtEl>
                                        <p:attrNameLst>
                                          <p:attrName>style.visibility</p:attrName>
                                        </p:attrNameLst>
                                      </p:cBhvr>
                                      <p:to>
                                        <p:strVal val="visible"/>
                                      </p:to>
                                    </p:set>
                                    <p:animEffect transition="in" filter="barn(outHorizontal)">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80" name="Object 4"/>
          <p:cNvGraphicFramePr>
            <a:graphicFrameLocks noChangeAspect="1"/>
          </p:cNvGraphicFramePr>
          <p:nvPr/>
        </p:nvGraphicFramePr>
        <p:xfrm>
          <a:off x="0" y="214313"/>
          <a:ext cx="9144000" cy="6429375"/>
        </p:xfrm>
        <a:graphic>
          <a:graphicData uri="http://schemas.openxmlformats.org/presentationml/2006/ole">
            <mc:AlternateContent xmlns:mc="http://schemas.openxmlformats.org/markup-compatibility/2006">
              <mc:Choice xmlns:v="urn:schemas-microsoft-com:vml" Requires="v">
                <p:oleObj spid="_x0000_s116750" name="Belge" r:id="rId3" imgW="9862200" imgH="6933600" progId="Word.Document.8">
                  <p:embed/>
                </p:oleObj>
              </mc:Choice>
              <mc:Fallback>
                <p:oleObj name="Belge" r:id="rId3" imgW="9862200" imgH="6933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4313"/>
                        <a:ext cx="9144000"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0292427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4" name="Object 4"/>
          <p:cNvGraphicFramePr>
            <a:graphicFrameLocks noChangeAspect="1"/>
          </p:cNvGraphicFramePr>
          <p:nvPr/>
        </p:nvGraphicFramePr>
        <p:xfrm>
          <a:off x="0" y="192088"/>
          <a:ext cx="9144000" cy="6475412"/>
        </p:xfrm>
        <a:graphic>
          <a:graphicData uri="http://schemas.openxmlformats.org/presentationml/2006/ole">
            <mc:AlternateContent xmlns:mc="http://schemas.openxmlformats.org/markup-compatibility/2006">
              <mc:Choice xmlns:v="urn:schemas-microsoft-com:vml" Requires="v">
                <p:oleObj spid="_x0000_s117774" name="Belge" r:id="rId3" imgW="9862200" imgH="6981480" progId="Word.Document.8">
                  <p:embed/>
                </p:oleObj>
              </mc:Choice>
              <mc:Fallback>
                <p:oleObj name="Belge" r:id="rId3" imgW="9862200" imgH="69814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2088"/>
                        <a:ext cx="9144000" cy="647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50197140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9" name="Object 5"/>
          <p:cNvGraphicFramePr>
            <a:graphicFrameLocks noChangeAspect="1"/>
          </p:cNvGraphicFramePr>
          <p:nvPr/>
        </p:nvGraphicFramePr>
        <p:xfrm>
          <a:off x="0" y="188913"/>
          <a:ext cx="9144000" cy="6351587"/>
        </p:xfrm>
        <a:graphic>
          <a:graphicData uri="http://schemas.openxmlformats.org/presentationml/2006/ole">
            <mc:AlternateContent xmlns:mc="http://schemas.openxmlformats.org/markup-compatibility/2006">
              <mc:Choice xmlns:v="urn:schemas-microsoft-com:vml" Requires="v">
                <p:oleObj spid="_x0000_s118798" name="Belge" r:id="rId3" imgW="9837755" imgH="6833671" progId="Word.Document.8">
                  <p:embed/>
                </p:oleObj>
              </mc:Choice>
              <mc:Fallback>
                <p:oleObj name="Belge" r:id="rId3" imgW="9837755" imgH="6833671"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144000" cy="635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317587998"/>
      </p:ext>
    </p:extLst>
  </p:cSld>
  <p:clrMapOvr>
    <a:masterClrMapping/>
  </p:clrMapOvr>
  <p:transition>
    <p:wipe dir="u"/>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nvGraphicFramePr>
        <p:xfrm>
          <a:off x="0" y="473075"/>
          <a:ext cx="9144000" cy="5911850"/>
        </p:xfrm>
        <a:graphic>
          <a:graphicData uri="http://schemas.openxmlformats.org/presentationml/2006/ole">
            <mc:AlternateContent xmlns:mc="http://schemas.openxmlformats.org/markup-compatibility/2006">
              <mc:Choice xmlns:v="urn:schemas-microsoft-com:vml" Requires="v">
                <p:oleObj spid="_x0000_s119822" name="Belge" r:id="rId3" imgW="9862200" imgH="6370920" progId="Word.Document.8">
                  <p:embed/>
                </p:oleObj>
              </mc:Choice>
              <mc:Fallback>
                <p:oleObj name="Belge" r:id="rId3" imgW="9862200" imgH="63709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3075"/>
                        <a:ext cx="9144000"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997598169"/>
      </p:ext>
    </p:extLst>
  </p:cSld>
  <p:clrMapOvr>
    <a:masterClrMapping/>
  </p:clrMapOvr>
  <p:transition>
    <p:wipe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00042"/>
            <a:ext cx="8229600" cy="4009078"/>
          </a:xfrm>
        </p:spPr>
        <p:txBody>
          <a:bodyPr>
            <a:normAutofit fontScale="92500" lnSpcReduction="20000"/>
          </a:bodyPr>
          <a:lstStyle/>
          <a:p>
            <a:r>
              <a:rPr lang="tr-TR" sz="3200" b="1" dirty="0"/>
              <a:t>Ambar ve soğuk depo</a:t>
            </a:r>
            <a:endParaRPr lang="tr-TR" sz="3200" dirty="0"/>
          </a:p>
          <a:p>
            <a:r>
              <a:rPr lang="tr-TR" sz="3200" dirty="0"/>
              <a:t>Kitlerin ve kimyasal maddelerin saklandığı yerdir.</a:t>
            </a:r>
          </a:p>
          <a:p>
            <a:r>
              <a:rPr lang="tr-TR" sz="3200" dirty="0"/>
              <a:t>Soğuk depodan başka </a:t>
            </a:r>
            <a:r>
              <a:rPr lang="tr-TR" sz="3200" dirty="0" err="1"/>
              <a:t>laboratuvarda</a:t>
            </a:r>
            <a:r>
              <a:rPr lang="tr-TR" sz="3200" dirty="0"/>
              <a:t> mutlaka yeterli buzdolabı ve derin dondurucu bulunmalıdır.</a:t>
            </a:r>
          </a:p>
          <a:p>
            <a:r>
              <a:rPr lang="tr-TR" sz="3200" dirty="0"/>
              <a:t>Derin dondurucu, uzun süre saklanması gereken numunelerin –20</a:t>
            </a:r>
            <a:r>
              <a:rPr lang="tr-TR" sz="3200" baseline="30000" dirty="0"/>
              <a:t>o</a:t>
            </a:r>
            <a:r>
              <a:rPr lang="tr-TR" sz="3200" dirty="0"/>
              <a:t>C veya –80</a:t>
            </a:r>
            <a:r>
              <a:rPr lang="tr-TR" sz="3200" baseline="30000" dirty="0"/>
              <a:t>o</a:t>
            </a:r>
            <a:r>
              <a:rPr lang="tr-TR" sz="3200" dirty="0"/>
              <a:t>C’de dondurularak saklanmasında yarar.</a:t>
            </a:r>
          </a:p>
          <a:p>
            <a:endParaRPr lang="tr-TR" dirty="0"/>
          </a:p>
        </p:txBody>
      </p:sp>
      <p:pic>
        <p:nvPicPr>
          <p:cNvPr id="5" name="Picture 4"/>
          <p:cNvPicPr>
            <a:picLocks noChangeAspect="1" noChangeArrowheads="1"/>
          </p:cNvPicPr>
          <p:nvPr/>
        </p:nvPicPr>
        <p:blipFill>
          <a:blip r:embed="rId2"/>
          <a:srcRect/>
          <a:stretch>
            <a:fillRect/>
          </a:stretch>
        </p:blipFill>
        <p:spPr>
          <a:xfrm>
            <a:off x="3059832" y="4365104"/>
            <a:ext cx="2321968" cy="1741476"/>
          </a:xfrm>
          <a:prstGeom prst="rect">
            <a:avLst/>
          </a:prstGeom>
          <a:noFill/>
          <a:ln/>
        </p:spPr>
      </p:pic>
    </p:spTree>
  </p:cSld>
  <p:clrMapOvr>
    <a:masterClrMapping/>
  </p:clrMapOvr>
  <p:transition>
    <p:wipe di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4294967295"/>
          </p:nvPr>
        </p:nvSpPr>
        <p:spPr>
          <a:xfrm>
            <a:off x="6553200" y="6248400"/>
            <a:ext cx="2133600" cy="457200"/>
          </a:xfrm>
          <a:prstGeom prst="rect">
            <a:avLst/>
          </a:prstGeom>
        </p:spPr>
        <p:txBody>
          <a:bodyPr/>
          <a:lstStyle/>
          <a:p>
            <a:fld id="{F2282D9B-CF34-004B-802C-4CD5A185EADA}" type="slidenum">
              <a:rPr lang="tr-TR" altLang="x-none"/>
              <a:pPr/>
              <a:t>170</a:t>
            </a:fld>
            <a:endParaRPr lang="tr-TR" altLang="x-none"/>
          </a:p>
        </p:txBody>
      </p:sp>
      <p:sp>
        <p:nvSpPr>
          <p:cNvPr id="3074" name="Rectangle 2"/>
          <p:cNvSpPr>
            <a:spLocks noGrp="1" noChangeArrowheads="1"/>
          </p:cNvSpPr>
          <p:nvPr>
            <p:ph type="ctrTitle"/>
          </p:nvPr>
        </p:nvSpPr>
        <p:spPr>
          <a:xfrm>
            <a:off x="685800" y="685800"/>
            <a:ext cx="7772400" cy="2743200"/>
          </a:xfrm>
        </p:spPr>
        <p:txBody>
          <a:bodyPr>
            <a:normAutofit/>
          </a:bodyPr>
          <a:lstStyle/>
          <a:p>
            <a:pPr algn="ctr"/>
            <a:r>
              <a:rPr lang="tr-TR" altLang="x-none" sz="3200" dirty="0">
                <a:solidFill>
                  <a:schemeClr val="bg1"/>
                </a:solidFill>
              </a:rPr>
              <a:t>DEMİR METABOLİZMASI VE ANEMİLER I</a:t>
            </a:r>
          </a:p>
        </p:txBody>
      </p:sp>
    </p:spTree>
    <p:extLst>
      <p:ext uri="{BB962C8B-B14F-4D97-AF65-F5344CB8AC3E}">
        <p14:creationId xmlns:p14="http://schemas.microsoft.com/office/powerpoint/2010/main" val="1061444235"/>
      </p:ext>
    </p:extLst>
  </p:cSld>
  <p:clrMapOvr>
    <a:masterClrMapping/>
  </p:clrMapOvr>
  <p:transition>
    <p:wipe di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3"/>
          <p:cNvSpPr>
            <a:spLocks noGrp="1"/>
          </p:cNvSpPr>
          <p:nvPr>
            <p:ph type="sldNum" sz="quarter" idx="12"/>
          </p:nvPr>
        </p:nvSpPr>
        <p:spPr/>
        <p:txBody>
          <a:bodyPr/>
          <a:lstStyle/>
          <a:p>
            <a:fld id="{25F2B963-F48C-4745-BD3C-CD37A438300C}" type="slidenum">
              <a:rPr lang="tr-TR" altLang="x-none"/>
              <a:pPr/>
              <a:t>171</a:t>
            </a:fld>
            <a:endParaRPr lang="tr-TR" altLang="x-none"/>
          </a:p>
        </p:txBody>
      </p:sp>
      <p:sp>
        <p:nvSpPr>
          <p:cNvPr id="28676" name="Text Box 4"/>
          <p:cNvSpPr txBox="1">
            <a:spLocks noChangeArrowheads="1"/>
          </p:cNvSpPr>
          <p:nvPr/>
        </p:nvSpPr>
        <p:spPr bwMode="auto">
          <a:xfrm>
            <a:off x="250825" y="914400"/>
            <a:ext cx="7467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accent2"/>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tr-TR" altLang="x-none" sz="2800" b="1">
                <a:latin typeface="Times New Roman" charset="0"/>
              </a:rPr>
              <a:t>Vücuttaki demirin yaklaşık</a:t>
            </a:r>
          </a:p>
          <a:p>
            <a:pPr>
              <a:spcBef>
                <a:spcPct val="20000"/>
              </a:spcBef>
            </a:pPr>
            <a:r>
              <a:rPr lang="tr-TR" altLang="x-none" sz="2800">
                <a:latin typeface="Times New Roman" charset="0"/>
              </a:rPr>
              <a:t>	%70’i hemoglobinde; </a:t>
            </a:r>
          </a:p>
          <a:p>
            <a:pPr>
              <a:spcBef>
                <a:spcPct val="20000"/>
              </a:spcBef>
            </a:pPr>
            <a:r>
              <a:rPr lang="tr-TR" altLang="x-none" sz="2800">
                <a:latin typeface="Times New Roman" charset="0"/>
              </a:rPr>
              <a:t>	%25’i ferritin ve denatüre olmuş ferritin yapısındaki hemosiderinde; </a:t>
            </a:r>
          </a:p>
          <a:p>
            <a:pPr>
              <a:spcBef>
                <a:spcPct val="20000"/>
              </a:spcBef>
            </a:pPr>
            <a:r>
              <a:rPr lang="tr-TR" altLang="x-none" sz="2800">
                <a:latin typeface="Times New Roman" charset="0"/>
              </a:rPr>
              <a:t>	%3-4’ü miyoglobinde; </a:t>
            </a:r>
          </a:p>
          <a:p>
            <a:pPr>
              <a:spcBef>
                <a:spcPct val="20000"/>
              </a:spcBef>
            </a:pPr>
            <a:r>
              <a:rPr lang="tr-TR" altLang="x-none" sz="2800">
                <a:latin typeface="Times New Roman" charset="0"/>
              </a:rPr>
              <a:t>	%0,1’i sitokromlarda; </a:t>
            </a:r>
          </a:p>
          <a:p>
            <a:pPr>
              <a:spcBef>
                <a:spcPct val="20000"/>
              </a:spcBef>
            </a:pPr>
            <a:r>
              <a:rPr lang="tr-TR" altLang="x-none" sz="2800">
                <a:latin typeface="Times New Roman" charset="0"/>
              </a:rPr>
              <a:t>	%0,1’i demir-enzim komplekslerinde; </a:t>
            </a:r>
          </a:p>
          <a:p>
            <a:pPr>
              <a:spcBef>
                <a:spcPct val="20000"/>
              </a:spcBef>
            </a:pPr>
            <a:r>
              <a:rPr lang="tr-TR" altLang="x-none" sz="2800">
                <a:latin typeface="Times New Roman" charset="0"/>
              </a:rPr>
              <a:t>	%2’si hücreler arası sıvıda</a:t>
            </a:r>
          </a:p>
          <a:p>
            <a:pPr>
              <a:spcBef>
                <a:spcPct val="20000"/>
              </a:spcBef>
            </a:pPr>
            <a:r>
              <a:rPr lang="tr-TR" altLang="x-none" sz="2800">
                <a:latin typeface="Times New Roman" charset="0"/>
              </a:rPr>
              <a:t>	%0,1’i plazmada transferrine bağlı olarak bulunur</a:t>
            </a:r>
            <a:endParaRPr lang="tr-TR" altLang="x-none" sz="2800" i="1">
              <a:latin typeface="Times New Roman" charset="0"/>
              <a:ea typeface="Times New Roman" charset="0"/>
              <a:cs typeface="Times New Roman" charset="0"/>
            </a:endParaRPr>
          </a:p>
        </p:txBody>
      </p:sp>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217737" cy="177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52524693"/>
      </p:ext>
    </p:extLst>
  </p:cSld>
  <p:clrMapOvr>
    <a:masterClrMapping/>
  </p:clrMapOvr>
  <p:transition>
    <p:wipe di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3"/>
          <p:cNvSpPr>
            <a:spLocks noGrp="1"/>
          </p:cNvSpPr>
          <p:nvPr>
            <p:ph type="sldNum" sz="quarter" idx="12"/>
          </p:nvPr>
        </p:nvSpPr>
        <p:spPr/>
        <p:txBody>
          <a:bodyPr/>
          <a:lstStyle/>
          <a:p>
            <a:fld id="{DA5A70AE-04F5-3549-BCF0-75AE9C9F10EE}" type="slidenum">
              <a:rPr lang="tr-TR" altLang="x-none"/>
              <a:pPr/>
              <a:t>172</a:t>
            </a:fld>
            <a:endParaRPr lang="tr-TR" altLang="x-none"/>
          </a:p>
        </p:txBody>
      </p:sp>
      <p:sp>
        <p:nvSpPr>
          <p:cNvPr id="33796" name="Text Box 4"/>
          <p:cNvSpPr txBox="1">
            <a:spLocks noChangeArrowheads="1"/>
          </p:cNvSpPr>
          <p:nvPr/>
        </p:nvSpPr>
        <p:spPr bwMode="auto">
          <a:xfrm>
            <a:off x="609600" y="476250"/>
            <a:ext cx="80660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accent2"/>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400">
                <a:latin typeface="Times New Roman" charset="0"/>
                <a:ea typeface="Times New Roman" charset="0"/>
                <a:cs typeface="Times New Roman" charset="0"/>
              </a:rPr>
              <a:t>Erişkinlerde normal şartlarda günlük diyetle yaklaşık 1 mg demir </a:t>
            </a:r>
            <a:r>
              <a:rPr lang="tr-TR" altLang="x-none" sz="2400">
                <a:latin typeface="Times New Roman" charset="0"/>
              </a:rPr>
              <a:t>emilir.</a:t>
            </a:r>
          </a:p>
        </p:txBody>
      </p:sp>
      <p:pic>
        <p:nvPicPr>
          <p:cNvPr id="33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341438"/>
            <a:ext cx="4699000"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0649918"/>
      </p:ext>
    </p:extLst>
  </p:cSld>
  <p:clrMapOvr>
    <a:masterClrMapping/>
  </p:clrMapOvr>
  <p:transition>
    <p:wipe di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3"/>
          <p:cNvSpPr>
            <a:spLocks noGrp="1"/>
          </p:cNvSpPr>
          <p:nvPr>
            <p:ph type="sldNum" sz="quarter" idx="12"/>
          </p:nvPr>
        </p:nvSpPr>
        <p:spPr/>
        <p:txBody>
          <a:bodyPr/>
          <a:lstStyle/>
          <a:p>
            <a:fld id="{44F95485-49D6-014B-AA99-D8F3D0218237}" type="slidenum">
              <a:rPr lang="tr-TR" altLang="x-none"/>
              <a:pPr/>
              <a:t>173</a:t>
            </a:fld>
            <a:endParaRPr lang="tr-TR" altLang="x-none"/>
          </a:p>
        </p:txBody>
      </p:sp>
      <p:sp>
        <p:nvSpPr>
          <p:cNvPr id="35842" name="Text Box 2"/>
          <p:cNvSpPr txBox="1">
            <a:spLocks noChangeArrowheads="1"/>
          </p:cNvSpPr>
          <p:nvPr/>
        </p:nvSpPr>
        <p:spPr bwMode="auto">
          <a:xfrm>
            <a:off x="466725" y="333375"/>
            <a:ext cx="8137525" cy="1747838"/>
          </a:xfrm>
          <a:prstGeom prst="rect">
            <a:avLst/>
          </a:prstGeom>
          <a:noFill/>
          <a:ln w="12700" cap="sq">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400">
                <a:latin typeface="Times New Roman" charset="0"/>
              </a:rPr>
              <a:t>Demirin emilimi Fe</a:t>
            </a:r>
            <a:r>
              <a:rPr lang="tr-TR" altLang="x-none" sz="2400" baseline="30000">
                <a:latin typeface="Times New Roman" charset="0"/>
              </a:rPr>
              <a:t>2+</a:t>
            </a:r>
            <a:r>
              <a:rPr lang="tr-TR" altLang="x-none" sz="2400">
                <a:latin typeface="Times New Roman" charset="0"/>
              </a:rPr>
              <a:t> iyonu şeklinde, başlıca duodenum ve jejunumda olmaktadır. </a:t>
            </a:r>
          </a:p>
          <a:p>
            <a:pPr>
              <a:spcBef>
                <a:spcPct val="50000"/>
              </a:spcBef>
            </a:pPr>
            <a:r>
              <a:rPr lang="tr-TR" altLang="x-none" sz="2400">
                <a:latin typeface="Times New Roman" charset="0"/>
              </a:rPr>
              <a:t>İnce bağırsak mukozasında bulunan ferritin ve transferrinin demir emilimini birlikte düzenlediklerine inanılmaktadır.</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163" y="2349500"/>
            <a:ext cx="5688012"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068638"/>
            <a:ext cx="2663825" cy="258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9123450"/>
      </p:ext>
    </p:extLst>
  </p:cSld>
  <p:clrMapOvr>
    <a:masterClrMapping/>
  </p:clrMapOvr>
  <p:transition>
    <p:wipe di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3"/>
          <p:cNvSpPr>
            <a:spLocks noGrp="1"/>
          </p:cNvSpPr>
          <p:nvPr>
            <p:ph type="sldNum" sz="quarter" idx="12"/>
          </p:nvPr>
        </p:nvSpPr>
        <p:spPr/>
        <p:txBody>
          <a:bodyPr/>
          <a:lstStyle/>
          <a:p>
            <a:fld id="{8EC26593-DD7B-DC44-B24D-4B11A8AE6B57}" type="slidenum">
              <a:rPr lang="tr-TR" altLang="x-none"/>
              <a:pPr/>
              <a:t>174</a:t>
            </a:fld>
            <a:endParaRPr lang="tr-TR" altLang="x-none"/>
          </a:p>
        </p:txBody>
      </p:sp>
      <p:sp>
        <p:nvSpPr>
          <p:cNvPr id="34820" name="Text Box 4"/>
          <p:cNvSpPr txBox="1">
            <a:spLocks noChangeArrowheads="1"/>
          </p:cNvSpPr>
          <p:nvPr/>
        </p:nvSpPr>
        <p:spPr bwMode="auto">
          <a:xfrm>
            <a:off x="323850" y="260350"/>
            <a:ext cx="4537075"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400">
                <a:latin typeface="Times New Roman" charset="0"/>
                <a:ea typeface="Times New Roman" charset="0"/>
                <a:cs typeface="Times New Roman" charset="0"/>
              </a:rPr>
              <a:t>Sistein, askorbik asit ve tiyol grubu içeren bazı indirgen maddelerin etkisiyle Fe</a:t>
            </a:r>
            <a:r>
              <a:rPr lang="tr-TR" altLang="x-none" sz="2400" baseline="30000">
                <a:latin typeface="Times New Roman" charset="0"/>
                <a:ea typeface="Times New Roman" charset="0"/>
                <a:cs typeface="Times New Roman" charset="0"/>
              </a:rPr>
              <a:t>3+</a:t>
            </a:r>
            <a:r>
              <a:rPr lang="tr-TR" altLang="x-none" sz="2400">
                <a:latin typeface="Times New Roman" charset="0"/>
                <a:ea typeface="Times New Roman" charset="0"/>
                <a:cs typeface="Times New Roman" charset="0"/>
              </a:rPr>
              <a:t>, Fe</a:t>
            </a:r>
            <a:r>
              <a:rPr lang="tr-TR" altLang="x-none" sz="2400" baseline="30000">
                <a:latin typeface="Times New Roman" charset="0"/>
                <a:ea typeface="Times New Roman" charset="0"/>
                <a:cs typeface="Times New Roman" charset="0"/>
              </a:rPr>
              <a:t>2+</a:t>
            </a:r>
            <a:r>
              <a:rPr lang="tr-TR" altLang="x-none" sz="2400">
                <a:latin typeface="Times New Roman" charset="0"/>
                <a:ea typeface="Times New Roman" charset="0"/>
                <a:cs typeface="Times New Roman" charset="0"/>
              </a:rPr>
              <a:t> haline indirgenir; böylece daha kolay çözünür ve emilebilir hale gelmiş olur. </a:t>
            </a:r>
          </a:p>
          <a:p>
            <a:pPr>
              <a:spcBef>
                <a:spcPct val="50000"/>
              </a:spcBef>
            </a:pPr>
            <a:r>
              <a:rPr lang="tr-TR" altLang="x-none" sz="2400">
                <a:latin typeface="Times New Roman" charset="0"/>
                <a:ea typeface="Times New Roman" charset="0"/>
                <a:cs typeface="Times New Roman" charset="0"/>
              </a:rPr>
              <a:t>Fe</a:t>
            </a:r>
            <a:r>
              <a:rPr lang="tr-TR" altLang="x-none" sz="2400" baseline="30000">
                <a:latin typeface="Times New Roman" charset="0"/>
                <a:ea typeface="Times New Roman" charset="0"/>
                <a:cs typeface="Times New Roman" charset="0"/>
              </a:rPr>
              <a:t>2+</a:t>
            </a:r>
            <a:r>
              <a:rPr lang="tr-TR" altLang="x-none" sz="2400">
                <a:latin typeface="Times New Roman" charset="0"/>
                <a:ea typeface="Times New Roman" charset="0"/>
                <a:cs typeface="Times New Roman" charset="0"/>
              </a:rPr>
              <a:t>, mide sıvısında gastroferrin, amino asitler ve fruktoz ile şelatlar oluşturur ve böylece asidik mide sıvısının bağırsakta nötürleşmesi sırasında Fe</a:t>
            </a:r>
            <a:r>
              <a:rPr lang="tr-TR" altLang="x-none" sz="2400" baseline="30000">
                <a:latin typeface="Times New Roman" charset="0"/>
                <a:ea typeface="Times New Roman" charset="0"/>
                <a:cs typeface="Times New Roman" charset="0"/>
              </a:rPr>
              <a:t>2+</a:t>
            </a:r>
            <a:r>
              <a:rPr lang="tr-TR" altLang="x-none" sz="2400">
                <a:latin typeface="Times New Roman" charset="0"/>
                <a:ea typeface="Times New Roman" charset="0"/>
                <a:cs typeface="Times New Roman" charset="0"/>
              </a:rPr>
              <a:t>’nin Fe(OH)</a:t>
            </a:r>
            <a:r>
              <a:rPr lang="tr-TR" altLang="x-none" sz="2400" baseline="-30000">
                <a:latin typeface="Times New Roman" charset="0"/>
                <a:ea typeface="Times New Roman" charset="0"/>
                <a:cs typeface="Times New Roman" charset="0"/>
              </a:rPr>
              <a:t>2</a:t>
            </a:r>
            <a:r>
              <a:rPr lang="tr-TR" altLang="x-none" sz="2400">
                <a:latin typeface="Times New Roman" charset="0"/>
                <a:ea typeface="Times New Roman" charset="0"/>
                <a:cs typeface="Times New Roman" charset="0"/>
              </a:rPr>
              <a:t> şeklinde çökmesi önlenmiş olur. </a:t>
            </a:r>
            <a:endParaRPr lang="tr-TR" altLang="x-none" sz="2400">
              <a:latin typeface="Times New Roman" charset="0"/>
            </a:endParaRPr>
          </a:p>
          <a:p>
            <a:pPr>
              <a:spcBef>
                <a:spcPct val="50000"/>
              </a:spcBef>
            </a:pPr>
            <a:r>
              <a:rPr lang="tr-TR" altLang="x-none" sz="2400" i="1">
                <a:latin typeface="Times New Roman" charset="0"/>
                <a:ea typeface="Times New Roman" charset="0"/>
                <a:cs typeface="Times New Roman" charset="0"/>
              </a:rPr>
              <a:t>Fosfat, fitat, oksalat gibi bazı maddeler demiri çözünmeyen bileşiklere dönüştürerek emilimini engellerler. </a:t>
            </a:r>
          </a:p>
        </p:txBody>
      </p:sp>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92300"/>
            <a:ext cx="4105275"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15225520"/>
      </p:ext>
    </p:extLst>
  </p:cSld>
  <p:clrMapOvr>
    <a:masterClrMapping/>
  </p:clrMapOvr>
  <p:transition>
    <p:wipe di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3"/>
          <p:cNvSpPr>
            <a:spLocks noGrp="1"/>
          </p:cNvSpPr>
          <p:nvPr>
            <p:ph type="sldNum" sz="quarter" idx="12"/>
          </p:nvPr>
        </p:nvSpPr>
        <p:spPr/>
        <p:txBody>
          <a:bodyPr/>
          <a:lstStyle/>
          <a:p>
            <a:fld id="{07076A51-CDA6-304E-9AA8-78599FD78317}" type="slidenum">
              <a:rPr lang="tr-TR" altLang="x-none"/>
              <a:pPr/>
              <a:t>175</a:t>
            </a:fld>
            <a:endParaRPr lang="tr-TR" altLang="x-none"/>
          </a:p>
        </p:txBody>
      </p:sp>
      <p:sp>
        <p:nvSpPr>
          <p:cNvPr id="29700" name="Text Box 4"/>
          <p:cNvSpPr txBox="1">
            <a:spLocks noChangeArrowheads="1"/>
          </p:cNvSpPr>
          <p:nvPr/>
        </p:nvSpPr>
        <p:spPr bwMode="auto">
          <a:xfrm>
            <a:off x="539750" y="260350"/>
            <a:ext cx="2879725" cy="6254750"/>
          </a:xfrm>
          <a:prstGeom prst="rect">
            <a:avLst/>
          </a:prstGeom>
          <a:noFill/>
          <a:ln w="12700" cap="sq">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tr-TR" altLang="x-none" sz="2800" b="1">
                <a:latin typeface="Times New Roman" charset="0"/>
              </a:rPr>
              <a:t>Transferrin (siderofilin),</a:t>
            </a:r>
            <a:r>
              <a:rPr lang="tr-TR" altLang="x-none" sz="2800">
                <a:latin typeface="Times New Roman" charset="0"/>
              </a:rPr>
              <a:t> molekülü başına iki adet Fe</a:t>
            </a:r>
            <a:r>
              <a:rPr lang="tr-TR" altLang="x-none" sz="2800" baseline="30000">
                <a:latin typeface="Times New Roman" charset="0"/>
              </a:rPr>
              <a:t>3+</a:t>
            </a:r>
            <a:r>
              <a:rPr lang="tr-TR" altLang="x-none" sz="2800">
                <a:latin typeface="Times New Roman" charset="0"/>
              </a:rPr>
              <a:t> içeren demir taşıyıcı proteindir. </a:t>
            </a:r>
          </a:p>
          <a:p>
            <a:pPr>
              <a:spcBef>
                <a:spcPct val="20000"/>
              </a:spcBef>
            </a:pPr>
            <a:endParaRPr lang="tr-TR" altLang="x-none" sz="2800">
              <a:latin typeface="Times New Roman" charset="0"/>
            </a:endParaRPr>
          </a:p>
          <a:p>
            <a:pPr>
              <a:spcBef>
                <a:spcPct val="20000"/>
              </a:spcBef>
            </a:pPr>
            <a:r>
              <a:rPr lang="tr-TR" altLang="x-none" sz="2800" b="1">
                <a:latin typeface="Times New Roman" charset="0"/>
              </a:rPr>
              <a:t>Ferritin,</a:t>
            </a:r>
            <a:r>
              <a:rPr lang="tr-TR" altLang="x-none" sz="2800">
                <a:latin typeface="Times New Roman" charset="0"/>
              </a:rPr>
              <a:t>  apoferritin adlı proteine %20-23 oranında Fe</a:t>
            </a:r>
            <a:r>
              <a:rPr lang="tr-TR" altLang="x-none" sz="2800" baseline="30000">
                <a:latin typeface="Times New Roman" charset="0"/>
              </a:rPr>
              <a:t>3+</a:t>
            </a:r>
            <a:r>
              <a:rPr lang="tr-TR" altLang="x-none" sz="2800">
                <a:latin typeface="Times New Roman" charset="0"/>
              </a:rPr>
              <a:t> bağlanmasıyla oluşmuş bir demirli proteindir. </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628775"/>
            <a:ext cx="459105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94960864"/>
      </p:ext>
    </p:extLst>
  </p:cSld>
  <p:clrMapOvr>
    <a:masterClrMapping/>
  </p:clrMapOvr>
  <p:transition>
    <p:wipe di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3"/>
          <p:cNvSpPr>
            <a:spLocks noGrp="1"/>
          </p:cNvSpPr>
          <p:nvPr>
            <p:ph type="sldNum" sz="quarter" idx="12"/>
          </p:nvPr>
        </p:nvSpPr>
        <p:spPr/>
        <p:txBody>
          <a:bodyPr/>
          <a:lstStyle/>
          <a:p>
            <a:fld id="{23DD019F-8B21-374C-83B5-0D4D7808D36B}" type="slidenum">
              <a:rPr lang="tr-TR" altLang="x-none"/>
              <a:pPr/>
              <a:t>176</a:t>
            </a:fld>
            <a:endParaRPr lang="tr-TR" altLang="x-none"/>
          </a:p>
        </p:txBody>
      </p:sp>
      <p:sp>
        <p:nvSpPr>
          <p:cNvPr id="30724" name="Text Box 4"/>
          <p:cNvSpPr txBox="1">
            <a:spLocks noChangeArrowheads="1"/>
          </p:cNvSpPr>
          <p:nvPr/>
        </p:nvSpPr>
        <p:spPr bwMode="auto">
          <a:xfrm>
            <a:off x="971550" y="404813"/>
            <a:ext cx="7315200" cy="6300787"/>
          </a:xfrm>
          <a:prstGeom prst="rect">
            <a:avLst/>
          </a:prstGeom>
          <a:noFill/>
          <a:ln w="12700" cap="sq">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a:latin typeface="Times New Roman" charset="0"/>
                <a:ea typeface="Times New Roman" charset="0"/>
                <a:cs typeface="Times New Roman" charset="0"/>
              </a:rPr>
              <a:t>Plazmada demir, transferrine bağlı olarak taşınır.</a:t>
            </a:r>
          </a:p>
          <a:p>
            <a:pPr>
              <a:spcBef>
                <a:spcPct val="50000"/>
              </a:spcBef>
            </a:pPr>
            <a:r>
              <a:rPr lang="tr-TR" altLang="x-none" sz="2800">
                <a:latin typeface="Times New Roman" charset="0"/>
                <a:ea typeface="Times New Roman" charset="0"/>
                <a:cs typeface="Times New Roman" charset="0"/>
              </a:rPr>
              <a:t>Transferrin, normalde 300 </a:t>
            </a:r>
            <a:r>
              <a:rPr lang="en-US" altLang="x-none" sz="2800">
                <a:latin typeface="Times New Roman" charset="0"/>
                <a:ea typeface="Times New Roman" charset="0"/>
                <a:cs typeface="Times New Roman" charset="0"/>
              </a:rPr>
              <a:t>µ</a:t>
            </a:r>
            <a:r>
              <a:rPr lang="tr-TR" altLang="x-none" sz="2800">
                <a:latin typeface="Times New Roman" charset="0"/>
                <a:ea typeface="Times New Roman" charset="0"/>
                <a:cs typeface="Times New Roman" charset="0"/>
              </a:rPr>
              <a:t>g/dL demir bağlama kapasitesindedir (Total demir bağlama kapasitesi-TDBK, TIBC-). Fakat transferrinin sadece %40 kadarı demirle doymuş haldedir (transferrinin % doygunluk oranı).</a:t>
            </a:r>
          </a:p>
          <a:p>
            <a:pPr>
              <a:spcBef>
                <a:spcPct val="50000"/>
              </a:spcBef>
            </a:pPr>
            <a:endParaRPr lang="tr-TR" altLang="x-none" sz="2800">
              <a:latin typeface="Times New Roman" charset="0"/>
              <a:ea typeface="Times New Roman" charset="0"/>
              <a:cs typeface="Times New Roman" charset="0"/>
            </a:endParaRPr>
          </a:p>
          <a:p>
            <a:pPr>
              <a:spcBef>
                <a:spcPct val="50000"/>
              </a:spcBef>
            </a:pPr>
            <a:r>
              <a:rPr lang="tr-TR" altLang="x-none" sz="2800">
                <a:latin typeface="Times New Roman" charset="0"/>
                <a:ea typeface="Times New Roman" charset="0"/>
                <a:cs typeface="Times New Roman" charset="0"/>
              </a:rPr>
              <a:t> </a:t>
            </a:r>
          </a:p>
          <a:p>
            <a:pPr>
              <a:spcBef>
                <a:spcPct val="50000"/>
              </a:spcBef>
            </a:pPr>
            <a:r>
              <a:rPr lang="tr-TR" altLang="x-none" sz="2800">
                <a:latin typeface="Times New Roman" charset="0"/>
                <a:ea typeface="Times New Roman" charset="0"/>
                <a:cs typeface="Times New Roman" charset="0"/>
              </a:rPr>
              <a:t>Transferrine bağlı demir, kemik iliğine taşınır ve depolanır.</a:t>
            </a:r>
          </a:p>
          <a:p>
            <a:pPr>
              <a:spcBef>
                <a:spcPct val="50000"/>
              </a:spcBef>
            </a:pPr>
            <a:r>
              <a:rPr lang="tr-TR" altLang="x-none" sz="2800">
                <a:latin typeface="Times New Roman" charset="0"/>
                <a:ea typeface="Times New Roman" charset="0"/>
                <a:cs typeface="Times New Roman" charset="0"/>
              </a:rPr>
              <a:t>Depoda demir, ferritin ve hemosiderin şeklindedir.</a:t>
            </a:r>
            <a:endParaRPr lang="tr-TR" altLang="x-none" sz="2800">
              <a:solidFill>
                <a:srgbClr val="0000CC"/>
              </a:solidFill>
              <a:latin typeface="Times New Roman" charset="0"/>
            </a:endParaRPr>
          </a:p>
        </p:txBody>
      </p:sp>
      <p:pic>
        <p:nvPicPr>
          <p:cNvPr id="30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675" y="3429000"/>
            <a:ext cx="4037013"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82952421"/>
      </p:ext>
    </p:extLst>
  </p:cSld>
  <p:clrMapOvr>
    <a:masterClrMapping/>
  </p:clrMapOvr>
  <p:transition>
    <p:wipe dir="u"/>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p:cNvSpPr>
            <a:spLocks noGrp="1"/>
          </p:cNvSpPr>
          <p:nvPr>
            <p:ph type="sldNum" sz="quarter" idx="12"/>
          </p:nvPr>
        </p:nvSpPr>
        <p:spPr/>
        <p:txBody>
          <a:bodyPr/>
          <a:lstStyle/>
          <a:p>
            <a:fld id="{B14FF9EA-07AD-EF48-BE47-ADD07E462294}" type="slidenum">
              <a:rPr lang="tr-TR" altLang="x-none"/>
              <a:pPr/>
              <a:t>177</a:t>
            </a:fld>
            <a:endParaRPr lang="tr-TR" altLang="x-none"/>
          </a:p>
        </p:txBody>
      </p:sp>
      <p:sp>
        <p:nvSpPr>
          <p:cNvPr id="37890" name="Text Box 2"/>
          <p:cNvSpPr txBox="1">
            <a:spLocks noChangeArrowheads="1"/>
          </p:cNvSpPr>
          <p:nvPr/>
        </p:nvSpPr>
        <p:spPr bwMode="auto">
          <a:xfrm>
            <a:off x="755650" y="1279525"/>
            <a:ext cx="7704138" cy="3949700"/>
          </a:xfrm>
          <a:prstGeom prst="rect">
            <a:avLst/>
          </a:prstGeom>
          <a:noFill/>
          <a:ln w="12700" cap="sq">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a:latin typeface="Times New Roman" charset="0"/>
                <a:ea typeface="Times New Roman" charset="0"/>
                <a:cs typeface="Times New Roman" charset="0"/>
              </a:rPr>
              <a:t>Serum demir düzeyinin normal değeri insanlarda 90-120 </a:t>
            </a:r>
            <a:r>
              <a:rPr lang="tr-TR" altLang="x-none" sz="2800">
                <a:latin typeface="Times New Roman" charset="0"/>
                <a:ea typeface="Times New Roman" charset="0"/>
                <a:cs typeface="Times New Roman" charset="0"/>
                <a:sym typeface="Symbol" charset="2"/>
              </a:rPr>
              <a:t></a:t>
            </a:r>
            <a:r>
              <a:rPr lang="tr-TR" altLang="x-none" sz="2800">
                <a:latin typeface="Times New Roman" charset="0"/>
                <a:ea typeface="Times New Roman" charset="0"/>
                <a:cs typeface="Times New Roman" charset="0"/>
              </a:rPr>
              <a:t>g/dL kadardır.</a:t>
            </a:r>
          </a:p>
          <a:p>
            <a:pPr>
              <a:spcBef>
                <a:spcPct val="50000"/>
              </a:spcBef>
            </a:pPr>
            <a:r>
              <a:rPr lang="tr-TR" altLang="x-none" sz="2800">
                <a:latin typeface="Times New Roman" charset="0"/>
              </a:rPr>
              <a:t>Plazma demir konsantrasyonu, vücut demir miktarını yansıtmaz. Demirin çok az bir kısmı plazmadadır.</a:t>
            </a:r>
          </a:p>
          <a:p>
            <a:pPr>
              <a:spcBef>
                <a:spcPct val="50000"/>
              </a:spcBef>
            </a:pPr>
            <a:r>
              <a:rPr lang="tr-TR" altLang="x-none" sz="2800">
                <a:latin typeface="Times New Roman" charset="0"/>
              </a:rPr>
              <a:t>Proteine bağlı transport fraksiyonu fonksiyoneldir ve konsantrasyonu sıkı kontrol edilemez; fizyolojik şartlara bağlı olarak büyük değişiklikler oluşabilir.</a:t>
            </a:r>
          </a:p>
        </p:txBody>
      </p:sp>
    </p:spTree>
    <p:extLst>
      <p:ext uri="{BB962C8B-B14F-4D97-AF65-F5344CB8AC3E}">
        <p14:creationId xmlns:p14="http://schemas.microsoft.com/office/powerpoint/2010/main" val="1060843453"/>
      </p:ext>
    </p:extLst>
  </p:cSld>
  <p:clrMapOvr>
    <a:masterClrMapping/>
  </p:clrMapOvr>
  <p:transition>
    <p:wipe dir="u"/>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3"/>
          <p:cNvSpPr>
            <a:spLocks noGrp="1"/>
          </p:cNvSpPr>
          <p:nvPr>
            <p:ph type="sldNum" sz="quarter" idx="12"/>
          </p:nvPr>
        </p:nvSpPr>
        <p:spPr/>
        <p:txBody>
          <a:bodyPr/>
          <a:lstStyle/>
          <a:p>
            <a:fld id="{99BCCB0A-0332-1B40-A0D4-E8A19AD3F314}" type="slidenum">
              <a:rPr lang="tr-TR" altLang="x-none"/>
              <a:pPr/>
              <a:t>178</a:t>
            </a:fld>
            <a:endParaRPr lang="tr-TR" altLang="x-none"/>
          </a:p>
        </p:txBody>
      </p:sp>
      <p:sp>
        <p:nvSpPr>
          <p:cNvPr id="40962" name="Text Box 2"/>
          <p:cNvSpPr txBox="1">
            <a:spLocks noChangeArrowheads="1"/>
          </p:cNvSpPr>
          <p:nvPr/>
        </p:nvSpPr>
        <p:spPr bwMode="auto">
          <a:xfrm>
            <a:off x="755650" y="836613"/>
            <a:ext cx="7704138"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accent2"/>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a:latin typeface="Times New Roman" charset="0"/>
                <a:ea typeface="Times New Roman" charset="0"/>
                <a:cs typeface="Times New Roman" charset="0"/>
              </a:rPr>
              <a:t>Plazmanın demir bağlama kapasitesi ölçülerek transferrin konsantrasyonu saptanabilir:</a:t>
            </a:r>
          </a:p>
          <a:p>
            <a:pPr>
              <a:spcBef>
                <a:spcPct val="50000"/>
              </a:spcBef>
            </a:pPr>
            <a:r>
              <a:rPr lang="tr-TR" altLang="x-none" sz="2800">
                <a:latin typeface="Times New Roman" charset="0"/>
                <a:ea typeface="Times New Roman" charset="0"/>
                <a:cs typeface="Times New Roman" charset="0"/>
              </a:rPr>
              <a:t>Plazmaya aşırı miktarda inorganik demir (proteine bağlı olmayan demir) karıştırılırsa transferrinin kapasitesinin tamamına demir bağlanır. Fazla inorganik demir resinle karşılıklı değişim şeklinde plazmadan uzaklaştırılır. Plazmada kalan demir ölçülür ve sonuç total demir bağlama kapasitesi (TDBK, TIBC) olarak ifade edilir. </a:t>
            </a:r>
            <a:endParaRPr lang="tr-TR" altLang="x-none" sz="2800">
              <a:latin typeface="Times New Roman" charset="0"/>
            </a:endParaRP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5373688"/>
            <a:ext cx="52578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02684150"/>
      </p:ext>
    </p:extLst>
  </p:cSld>
  <p:clrMapOvr>
    <a:masterClrMapping/>
  </p:clrMapOvr>
  <p:transition>
    <p:wipe dir="u"/>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ayt Numarası Yer Tutucusu 3"/>
          <p:cNvSpPr>
            <a:spLocks noGrp="1"/>
          </p:cNvSpPr>
          <p:nvPr>
            <p:ph type="sldNum" sz="quarter" idx="12"/>
          </p:nvPr>
        </p:nvSpPr>
        <p:spPr/>
        <p:txBody>
          <a:bodyPr/>
          <a:lstStyle/>
          <a:p>
            <a:fld id="{773CC525-1DAF-D04E-8F09-FF5F25BCBBFD}" type="slidenum">
              <a:rPr lang="tr-TR" altLang="x-none"/>
              <a:pPr/>
              <a:t>179</a:t>
            </a:fld>
            <a:endParaRPr lang="tr-TR" altLang="x-none"/>
          </a:p>
        </p:txBody>
      </p:sp>
      <p:sp>
        <p:nvSpPr>
          <p:cNvPr id="39938" name="Text Box 2"/>
          <p:cNvSpPr txBox="1">
            <a:spLocks noChangeArrowheads="1"/>
          </p:cNvSpPr>
          <p:nvPr/>
        </p:nvSpPr>
        <p:spPr bwMode="auto">
          <a:xfrm>
            <a:off x="971550" y="3644900"/>
            <a:ext cx="2952750" cy="1812925"/>
          </a:xfrm>
          <a:prstGeom prst="rect">
            <a:avLst/>
          </a:prstGeom>
          <a:noFill/>
          <a:ln w="12700" cap="sq">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a:latin typeface="Times New Roman" charset="0"/>
              </a:rPr>
              <a:t>Vücuttaki demir deposu miktarının göstergesi plazma ferritin düzeyidir.</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852738"/>
            <a:ext cx="251777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40" name="Text Box 4"/>
          <p:cNvSpPr txBox="1">
            <a:spLocks noChangeArrowheads="1"/>
          </p:cNvSpPr>
          <p:nvPr/>
        </p:nvSpPr>
        <p:spPr bwMode="auto">
          <a:xfrm>
            <a:off x="755650" y="404813"/>
            <a:ext cx="7561263" cy="896937"/>
          </a:xfrm>
          <a:prstGeom prst="rect">
            <a:avLst/>
          </a:prstGeom>
          <a:noFill/>
          <a:ln w="12700" cap="sq">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400">
                <a:latin typeface="Times New Roman" charset="0"/>
              </a:rPr>
              <a:t>Serum TIBC ile serum Fe düzeyi arasındaki fark, doymamış demir bağlama kapasitesidir (UIBC)</a:t>
            </a:r>
            <a:r>
              <a:rPr lang="tr-TR" altLang="x-none" sz="2800">
                <a:latin typeface="Times New Roman" charset="0"/>
              </a:rPr>
              <a:t>.</a:t>
            </a:r>
          </a:p>
        </p:txBody>
      </p:sp>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628775"/>
            <a:ext cx="720090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35759191"/>
      </p:ext>
    </p:extLst>
  </p:cSld>
  <p:clrMapOvr>
    <a:masterClrMapping/>
  </p:clrMapOvr>
  <p:transition>
    <p:wipe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57158" y="214290"/>
            <a:ext cx="8229600" cy="6286544"/>
          </a:xfrm>
        </p:spPr>
        <p:txBody>
          <a:bodyPr>
            <a:noAutofit/>
          </a:bodyPr>
          <a:lstStyle/>
          <a:p>
            <a:r>
              <a:rPr lang="tr-TR" sz="2800" b="1" dirty="0"/>
              <a:t>Çözelti ve kit hazırlama bölümü</a:t>
            </a:r>
            <a:endParaRPr lang="tr-TR" sz="2800" dirty="0"/>
          </a:p>
          <a:p>
            <a:r>
              <a:rPr lang="tr-TR" sz="2800" dirty="0" err="1"/>
              <a:t>Laboratuvar</a:t>
            </a:r>
            <a:r>
              <a:rPr lang="tr-TR" sz="2800" dirty="0"/>
              <a:t> için gerekli çözelti ve kitlerin hazırlandığı yerdir.</a:t>
            </a:r>
          </a:p>
          <a:p>
            <a:r>
              <a:rPr lang="tr-TR" sz="2800" dirty="0"/>
              <a:t>Bu bölümde hassas terazi, geri soğutucu, </a:t>
            </a:r>
            <a:r>
              <a:rPr lang="tr-TR" sz="2800" dirty="0" err="1"/>
              <a:t>vorteks</a:t>
            </a:r>
            <a:r>
              <a:rPr lang="tr-TR" sz="2800" dirty="0"/>
              <a:t>, manyetik karıştırıcı, çeşitli cam malzeme, otomatik pipetler v.s. bulunmalıdır.</a:t>
            </a:r>
          </a:p>
          <a:p>
            <a:pPr>
              <a:buNone/>
            </a:pPr>
            <a:r>
              <a:rPr lang="tr-TR" sz="2800" b="1" dirty="0"/>
              <a:t> </a:t>
            </a:r>
            <a:endParaRPr lang="tr-TR" sz="2800" dirty="0"/>
          </a:p>
          <a:p>
            <a:r>
              <a:rPr lang="tr-TR" sz="2800" b="1" dirty="0"/>
              <a:t>Kan gazları ve elektrolit analizleri bölümü</a:t>
            </a:r>
            <a:endParaRPr lang="tr-TR" sz="2800" dirty="0"/>
          </a:p>
          <a:p>
            <a:r>
              <a:rPr lang="tr-TR" sz="2800" dirty="0"/>
              <a:t>Kan gazları (O</a:t>
            </a:r>
            <a:r>
              <a:rPr lang="tr-TR" sz="2800" baseline="-25000" dirty="0"/>
              <a:t>2</a:t>
            </a:r>
            <a:r>
              <a:rPr lang="tr-TR" sz="2800" dirty="0"/>
              <a:t>, CO</a:t>
            </a:r>
            <a:r>
              <a:rPr lang="tr-TR" sz="2800" baseline="-25000" dirty="0"/>
              <a:t>2</a:t>
            </a:r>
            <a:r>
              <a:rPr lang="tr-TR" sz="2800" dirty="0"/>
              <a:t>, </a:t>
            </a:r>
            <a:r>
              <a:rPr lang="tr-TR" sz="2800" dirty="0" err="1"/>
              <a:t>pH</a:t>
            </a:r>
            <a:r>
              <a:rPr lang="tr-TR" sz="2800" dirty="0"/>
              <a:t>) ve elektrolit (</a:t>
            </a:r>
            <a:r>
              <a:rPr lang="tr-TR" sz="2800" dirty="0" err="1"/>
              <a:t>Na</a:t>
            </a:r>
            <a:r>
              <a:rPr lang="tr-TR" sz="2800" dirty="0"/>
              <a:t>, K, </a:t>
            </a:r>
            <a:r>
              <a:rPr lang="tr-TR" sz="2800" dirty="0" err="1"/>
              <a:t>Li</a:t>
            </a:r>
            <a:r>
              <a:rPr lang="tr-TR" sz="2800" dirty="0"/>
              <a:t>) analizlerinin yapıldığı bölümdür.</a:t>
            </a:r>
          </a:p>
          <a:p>
            <a:r>
              <a:rPr lang="tr-TR" sz="2800" dirty="0"/>
              <a:t>Bu bölümde </a:t>
            </a:r>
            <a:r>
              <a:rPr lang="tr-TR" sz="2800" dirty="0" err="1"/>
              <a:t>Na</a:t>
            </a:r>
            <a:r>
              <a:rPr lang="tr-TR" sz="2800" dirty="0"/>
              <a:t>, K, </a:t>
            </a:r>
            <a:r>
              <a:rPr lang="tr-TR" sz="2800" dirty="0" err="1"/>
              <a:t>Li</a:t>
            </a:r>
            <a:r>
              <a:rPr lang="tr-TR" sz="2800" dirty="0"/>
              <a:t> cihazı (ISE veya </a:t>
            </a:r>
            <a:r>
              <a:rPr lang="tr-TR" sz="2800" dirty="0" err="1"/>
              <a:t>fleym</a:t>
            </a:r>
            <a:r>
              <a:rPr lang="tr-TR" sz="2800" dirty="0"/>
              <a:t> fotometre) ve kan gazları analiz cihazı bulunur.</a:t>
            </a:r>
          </a:p>
          <a:p>
            <a:endParaRPr lang="tr-TR" sz="2800" dirty="0"/>
          </a:p>
        </p:txBody>
      </p:sp>
      <p:pic>
        <p:nvPicPr>
          <p:cNvPr id="5" name="Picture 4" descr="D:\DERSLER\03KAYNAKLAR\01RESİM VE ŞEKİLLER\balon jojeler.jpg"/>
          <p:cNvPicPr>
            <a:picLocks noChangeAspect="1" noChangeArrowheads="1"/>
          </p:cNvPicPr>
          <p:nvPr/>
        </p:nvPicPr>
        <p:blipFill>
          <a:blip r:embed="rId2"/>
          <a:srcRect/>
          <a:stretch>
            <a:fillRect/>
          </a:stretch>
        </p:blipFill>
        <p:spPr bwMode="auto">
          <a:xfrm>
            <a:off x="7429520" y="285728"/>
            <a:ext cx="1195185" cy="1481150"/>
          </a:xfrm>
          <a:prstGeom prst="rect">
            <a:avLst/>
          </a:prstGeom>
          <a:noFill/>
        </p:spPr>
      </p:pic>
    </p:spTree>
  </p:cSld>
  <p:clrMapOvr>
    <a:masterClrMapping/>
  </p:clrMapOvr>
  <p:transition>
    <p:wipe dir="u"/>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p:cNvSpPr>
            <a:spLocks noGrp="1"/>
          </p:cNvSpPr>
          <p:nvPr>
            <p:ph type="sldNum" sz="quarter" idx="12"/>
          </p:nvPr>
        </p:nvSpPr>
        <p:spPr/>
        <p:txBody>
          <a:bodyPr/>
          <a:lstStyle/>
          <a:p>
            <a:fld id="{65E03B52-4CA8-834B-8406-432DF377353A}" type="slidenum">
              <a:rPr lang="tr-TR" altLang="x-none"/>
              <a:pPr/>
              <a:t>180</a:t>
            </a:fld>
            <a:endParaRPr lang="tr-TR" altLang="x-none"/>
          </a:p>
        </p:txBody>
      </p:sp>
      <p:sp>
        <p:nvSpPr>
          <p:cNvPr id="38914" name="Text Box 2"/>
          <p:cNvSpPr txBox="1">
            <a:spLocks noChangeArrowheads="1"/>
          </p:cNvSpPr>
          <p:nvPr/>
        </p:nvSpPr>
        <p:spPr bwMode="auto">
          <a:xfrm>
            <a:off x="971550" y="1704975"/>
            <a:ext cx="7315200" cy="3308350"/>
          </a:xfrm>
          <a:prstGeom prst="rect">
            <a:avLst/>
          </a:prstGeom>
          <a:noFill/>
          <a:ln w="12700" cap="sq">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800" dirty="0">
                <a:solidFill>
                  <a:srgbClr val="0000CC"/>
                </a:solidFill>
                <a:latin typeface="Times New Roman" charset="0"/>
                <a:ea typeface="Times New Roman" charset="0"/>
                <a:cs typeface="Times New Roman" charset="0"/>
              </a:rPr>
              <a:t>Serum demir düzeyinin normalden yüksek olması </a:t>
            </a:r>
            <a:r>
              <a:rPr lang="tr-TR" altLang="x-none" sz="2800" b="1" dirty="0" err="1">
                <a:solidFill>
                  <a:srgbClr val="0000CC"/>
                </a:solidFill>
                <a:latin typeface="Times New Roman" charset="0"/>
                <a:ea typeface="Times New Roman" charset="0"/>
                <a:cs typeface="Times New Roman" charset="0"/>
              </a:rPr>
              <a:t>hipersideremi</a:t>
            </a:r>
            <a:r>
              <a:rPr lang="tr-TR" altLang="x-none" sz="2800" b="1" dirty="0">
                <a:solidFill>
                  <a:srgbClr val="0000CC"/>
                </a:solidFill>
                <a:latin typeface="Times New Roman" charset="0"/>
                <a:ea typeface="Times New Roman" charset="0"/>
                <a:cs typeface="Times New Roman" charset="0"/>
              </a:rPr>
              <a:t> </a:t>
            </a:r>
            <a:r>
              <a:rPr lang="tr-TR" altLang="x-none" sz="2800" dirty="0">
                <a:solidFill>
                  <a:srgbClr val="0000CC"/>
                </a:solidFill>
                <a:latin typeface="Times New Roman" charset="0"/>
                <a:ea typeface="Times New Roman" charset="0"/>
                <a:cs typeface="Times New Roman" charset="0"/>
              </a:rPr>
              <a:t>olarak tanımlanır. </a:t>
            </a:r>
            <a:r>
              <a:rPr lang="tr-TR" altLang="x-none" sz="2800" dirty="0" err="1">
                <a:solidFill>
                  <a:schemeClr val="accent2"/>
                </a:solidFill>
                <a:latin typeface="Times New Roman" charset="0"/>
              </a:rPr>
              <a:t>Hemolitik</a:t>
            </a:r>
            <a:r>
              <a:rPr lang="tr-TR" altLang="x-none" sz="2800" dirty="0">
                <a:solidFill>
                  <a:schemeClr val="accent2"/>
                </a:solidFill>
                <a:latin typeface="Times New Roman" charset="0"/>
              </a:rPr>
              <a:t> anemilerde </a:t>
            </a:r>
            <a:r>
              <a:rPr lang="tr-TR" altLang="x-none" sz="2800" dirty="0" err="1">
                <a:solidFill>
                  <a:schemeClr val="accent2"/>
                </a:solidFill>
                <a:latin typeface="Times New Roman" charset="0"/>
              </a:rPr>
              <a:t>hipersideremi</a:t>
            </a:r>
            <a:r>
              <a:rPr lang="tr-TR" altLang="x-none" sz="2800" dirty="0">
                <a:solidFill>
                  <a:schemeClr val="accent2"/>
                </a:solidFill>
                <a:latin typeface="Times New Roman" charset="0"/>
              </a:rPr>
              <a:t> görülebilir </a:t>
            </a:r>
          </a:p>
          <a:p>
            <a:pPr>
              <a:spcBef>
                <a:spcPct val="50000"/>
              </a:spcBef>
            </a:pPr>
            <a:r>
              <a:rPr lang="tr-TR" altLang="x-none" sz="2800" dirty="0">
                <a:solidFill>
                  <a:srgbClr val="0000CC"/>
                </a:solidFill>
                <a:latin typeface="Times New Roman" charset="0"/>
                <a:ea typeface="Times New Roman" charset="0"/>
                <a:cs typeface="Times New Roman" charset="0"/>
              </a:rPr>
              <a:t>Serum demir düzeyinin normalden düşük olması</a:t>
            </a:r>
            <a:r>
              <a:rPr lang="tr-TR" altLang="x-none" sz="2800" b="1" i="1" dirty="0">
                <a:solidFill>
                  <a:srgbClr val="0000CC"/>
                </a:solidFill>
                <a:latin typeface="Times New Roman" charset="0"/>
                <a:ea typeface="Times New Roman" charset="0"/>
                <a:cs typeface="Times New Roman" charset="0"/>
              </a:rPr>
              <a:t> </a:t>
            </a:r>
            <a:r>
              <a:rPr lang="tr-TR" altLang="x-none" sz="2800" b="1" dirty="0" err="1">
                <a:solidFill>
                  <a:srgbClr val="0000CC"/>
                </a:solidFill>
                <a:latin typeface="Times New Roman" charset="0"/>
                <a:ea typeface="Times New Roman" charset="0"/>
                <a:cs typeface="Times New Roman" charset="0"/>
              </a:rPr>
              <a:t>hiposideremi</a:t>
            </a:r>
            <a:r>
              <a:rPr lang="tr-TR" altLang="x-none" sz="2800" b="1" dirty="0">
                <a:solidFill>
                  <a:srgbClr val="0000CC"/>
                </a:solidFill>
                <a:latin typeface="Times New Roman" charset="0"/>
                <a:ea typeface="Times New Roman" charset="0"/>
                <a:cs typeface="Times New Roman" charset="0"/>
              </a:rPr>
              <a:t> </a:t>
            </a:r>
            <a:r>
              <a:rPr lang="tr-TR" altLang="x-none" sz="2800" dirty="0">
                <a:solidFill>
                  <a:srgbClr val="0000CC"/>
                </a:solidFill>
                <a:latin typeface="Times New Roman" charset="0"/>
                <a:ea typeface="Times New Roman" charset="0"/>
                <a:cs typeface="Times New Roman" charset="0"/>
              </a:rPr>
              <a:t>olarak tanımlanır. Aneminin en sık rastlanan nedenleri demir eksikliği ve kronik kan kaybıdır.</a:t>
            </a:r>
          </a:p>
        </p:txBody>
      </p:sp>
    </p:spTree>
    <p:extLst>
      <p:ext uri="{BB962C8B-B14F-4D97-AF65-F5344CB8AC3E}">
        <p14:creationId xmlns:p14="http://schemas.microsoft.com/office/powerpoint/2010/main" val="623547123"/>
      </p:ext>
    </p:extLst>
  </p:cSld>
  <p:clrMapOvr>
    <a:masterClrMapping/>
  </p:clrMapOvr>
  <p:transition>
    <p:wipe dir="u"/>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ChangeArrowheads="1"/>
          </p:cNvSpPr>
          <p:nvPr>
            <p:ph type="body" idx="1"/>
          </p:nvPr>
        </p:nvSpPr>
        <p:spPr>
          <a:xfrm>
            <a:off x="0" y="304800"/>
            <a:ext cx="9144000" cy="5826125"/>
          </a:xfrm>
        </p:spPr>
        <p:txBody>
          <a:bodyPr/>
          <a:lstStyle/>
          <a:p>
            <a:pPr>
              <a:buFont typeface="Wingdings" charset="2"/>
              <a:buNone/>
            </a:pPr>
            <a:r>
              <a:rPr lang="tr-TR" altLang="x-none" dirty="0"/>
              <a:t>        </a:t>
            </a:r>
          </a:p>
          <a:p>
            <a:pPr>
              <a:buFont typeface="Wingdings" charset="2"/>
              <a:buNone/>
            </a:pPr>
            <a:endParaRPr lang="tr-TR" altLang="x-none" dirty="0"/>
          </a:p>
          <a:p>
            <a:pPr>
              <a:buFont typeface="Wingdings" charset="2"/>
              <a:buNone/>
            </a:pPr>
            <a:endParaRPr lang="tr-TR" altLang="x-none" dirty="0"/>
          </a:p>
          <a:p>
            <a:pPr>
              <a:buFont typeface="Wingdings" charset="2"/>
              <a:buNone/>
            </a:pPr>
            <a:endParaRPr lang="tr-TR" altLang="x-none" dirty="0"/>
          </a:p>
          <a:p>
            <a:pPr>
              <a:buFont typeface="Wingdings" charset="2"/>
              <a:buNone/>
            </a:pPr>
            <a:endParaRPr lang="tr-TR" altLang="x-none" dirty="0"/>
          </a:p>
          <a:p>
            <a:pPr algn="ctr">
              <a:buFont typeface="Wingdings" charset="2"/>
              <a:buNone/>
            </a:pPr>
            <a:r>
              <a:rPr lang="tr-TR" altLang="x-none" dirty="0"/>
              <a:t>	</a:t>
            </a:r>
            <a:r>
              <a:rPr lang="tr-TR" altLang="x-none" sz="4000" b="1" dirty="0"/>
              <a:t>SARILIK </a:t>
            </a:r>
            <a:r>
              <a:rPr lang="tr-TR" altLang="x-none" sz="4000" b="1" dirty="0">
                <a:solidFill>
                  <a:srgbClr val="FFFF00"/>
                </a:solidFill>
              </a:rPr>
              <a:t> (İCTERUS)</a:t>
            </a:r>
          </a:p>
        </p:txBody>
      </p:sp>
    </p:spTree>
    <p:extLst>
      <p:ext uri="{BB962C8B-B14F-4D97-AF65-F5344CB8AC3E}">
        <p14:creationId xmlns:p14="http://schemas.microsoft.com/office/powerpoint/2010/main" val="1219459961"/>
      </p:ext>
    </p:extLst>
  </p:cSld>
  <p:clrMapOvr>
    <a:masterClrMapping/>
  </p:clrMapOvr>
  <p:transition>
    <p:wipe di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1"/>
          </p:nvPr>
        </p:nvSpPr>
        <p:spPr>
          <a:xfrm>
            <a:off x="457200" y="685800"/>
            <a:ext cx="8229600" cy="4530725"/>
          </a:xfrm>
        </p:spPr>
        <p:txBody>
          <a:bodyPr/>
          <a:lstStyle/>
          <a:p>
            <a:r>
              <a:rPr lang="tr-TR" altLang="x-none" b="1" dirty="0"/>
              <a:t>Sarılık (hepatit)</a:t>
            </a:r>
            <a:r>
              <a:rPr lang="tr-TR" altLang="x-none" dirty="0"/>
              <a:t>, </a:t>
            </a:r>
            <a:r>
              <a:rPr lang="tr-TR" altLang="x-none" dirty="0">
                <a:hlinkClick r:id="rId2" tooltip="Kan">
                  <a:extLst>
                    <a:ext uri="{A12FA001-AC4F-418D-AE19-62706E023703}">
                      <ahyp:hlinkClr xmlns:ahyp="http://schemas.microsoft.com/office/drawing/2018/hyperlinkcolor" val="tx"/>
                    </a:ext>
                  </a:extLst>
                </a:hlinkClick>
              </a:rPr>
              <a:t>kandaki</a:t>
            </a:r>
            <a:r>
              <a:rPr lang="tr-TR" altLang="x-none" dirty="0"/>
              <a:t> </a:t>
            </a:r>
            <a:r>
              <a:rPr lang="tr-TR" altLang="x-none" dirty="0" err="1">
                <a:hlinkClick r:id="rId3" tooltip="Bilirubin">
                  <a:extLst>
                    <a:ext uri="{A12FA001-AC4F-418D-AE19-62706E023703}">
                      <ahyp:hlinkClr xmlns:ahyp="http://schemas.microsoft.com/office/drawing/2018/hyperlinkcolor" val="tx"/>
                    </a:ext>
                  </a:extLst>
                </a:hlinkClick>
              </a:rPr>
              <a:t>bilirubin</a:t>
            </a:r>
            <a:r>
              <a:rPr lang="tr-TR" altLang="x-none" dirty="0"/>
              <a:t> düzeyinin artması sonucu </a:t>
            </a:r>
            <a:r>
              <a:rPr lang="tr-TR" altLang="x-none" b="1" dirty="0">
                <a:hlinkClick r:id="rId4" tooltip="Deri">
                  <a:extLst>
                    <a:ext uri="{A12FA001-AC4F-418D-AE19-62706E023703}">
                      <ahyp:hlinkClr xmlns:ahyp="http://schemas.microsoft.com/office/drawing/2018/hyperlinkcolor" val="tx"/>
                    </a:ext>
                  </a:extLst>
                </a:hlinkClick>
              </a:rPr>
              <a:t>deri</a:t>
            </a:r>
            <a:r>
              <a:rPr lang="tr-TR" altLang="x-none" b="1" dirty="0"/>
              <a:t>, </a:t>
            </a:r>
            <a:r>
              <a:rPr lang="tr-TR" altLang="x-none" b="1" dirty="0">
                <a:hlinkClick r:id="rId5" tooltip="Göz">
                  <a:extLst>
                    <a:ext uri="{A12FA001-AC4F-418D-AE19-62706E023703}">
                      <ahyp:hlinkClr xmlns:ahyp="http://schemas.microsoft.com/office/drawing/2018/hyperlinkcolor" val="tx"/>
                    </a:ext>
                  </a:extLst>
                </a:hlinkClick>
              </a:rPr>
              <a:t>göz</a:t>
            </a:r>
            <a:r>
              <a:rPr lang="tr-TR" altLang="x-none" b="1" dirty="0"/>
              <a:t> </a:t>
            </a:r>
            <a:r>
              <a:rPr lang="tr-TR" altLang="x-none" dirty="0"/>
              <a:t>ve </a:t>
            </a:r>
            <a:r>
              <a:rPr lang="tr-TR" altLang="x-none" b="1" dirty="0">
                <a:hlinkClick r:id="rId6" tooltip="Mukoza">
                  <a:extLst>
                    <a:ext uri="{A12FA001-AC4F-418D-AE19-62706E023703}">
                      <ahyp:hlinkClr xmlns:ahyp="http://schemas.microsoft.com/office/drawing/2018/hyperlinkcolor" val="tx"/>
                    </a:ext>
                  </a:extLst>
                </a:hlinkClick>
              </a:rPr>
              <a:t>mukozaların</a:t>
            </a:r>
            <a:r>
              <a:rPr lang="tr-TR" altLang="x-none" dirty="0"/>
              <a:t> sarı renk alması durumudur. Bir belirti (semptom) olup çeşitli nedenlerden kaynaklanabilir; tek bir hastalığa işaret etmez. Hepatit bir anlamda karaciğerin iltihabıdır. Hepatitlerin çoğu virüslere bağlı olmakla beraber ilaçlar, </a:t>
            </a:r>
            <a:r>
              <a:rPr lang="tr-TR" altLang="x-none" dirty="0" err="1"/>
              <a:t>toksik</a:t>
            </a:r>
            <a:r>
              <a:rPr lang="tr-TR" altLang="x-none" dirty="0"/>
              <a:t> maddeler, radyasyon, bağışıklık sistemindeki bozukluklar gibi farklı nedenlere de bağlı olabilir.</a:t>
            </a:r>
          </a:p>
        </p:txBody>
      </p:sp>
    </p:spTree>
    <p:extLst>
      <p:ext uri="{BB962C8B-B14F-4D97-AF65-F5344CB8AC3E}">
        <p14:creationId xmlns:p14="http://schemas.microsoft.com/office/powerpoint/2010/main" val="2027121206"/>
      </p:ext>
    </p:extLst>
  </p:cSld>
  <p:clrMapOvr>
    <a:masterClrMapping/>
  </p:clrMapOvr>
  <p:transition>
    <p:wipe di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a:xfrm>
            <a:off x="381000" y="914400"/>
            <a:ext cx="8229600" cy="4533900"/>
          </a:xfrm>
        </p:spPr>
        <p:txBody>
          <a:bodyPr>
            <a:normAutofit/>
          </a:bodyPr>
          <a:lstStyle/>
          <a:p>
            <a:r>
              <a:rPr lang="tr-TR" altLang="x-none" sz="2800" dirty="0"/>
              <a:t>Halk arasında, </a:t>
            </a:r>
            <a:r>
              <a:rPr lang="tr-TR" altLang="x-none" sz="2800" dirty="0" err="1"/>
              <a:t>viral</a:t>
            </a:r>
            <a:r>
              <a:rPr lang="tr-TR" altLang="x-none" sz="2800" dirty="0"/>
              <a:t> hepatitle, </a:t>
            </a:r>
            <a:r>
              <a:rPr lang="tr-TR" altLang="x-none" sz="2800" b="1" dirty="0"/>
              <a:t>sarılık</a:t>
            </a:r>
            <a:r>
              <a:rPr lang="tr-TR" altLang="x-none" sz="2800" dirty="0"/>
              <a:t> karıştırılır ve her </a:t>
            </a:r>
            <a:r>
              <a:rPr lang="tr-TR" altLang="x-none" sz="2800" b="1" dirty="0"/>
              <a:t>sarılık</a:t>
            </a:r>
            <a:r>
              <a:rPr lang="tr-TR" altLang="x-none" sz="2800" dirty="0"/>
              <a:t> "</a:t>
            </a:r>
            <a:r>
              <a:rPr lang="tr-TR" altLang="x-none" sz="2800" dirty="0" err="1"/>
              <a:t>viral</a:t>
            </a:r>
            <a:r>
              <a:rPr lang="tr-TR" altLang="x-none" sz="2800" dirty="0"/>
              <a:t> hepatit" zannedilir. </a:t>
            </a:r>
            <a:r>
              <a:rPr lang="tr-TR" altLang="x-none" sz="2800" b="1" dirty="0"/>
              <a:t>Halbuki sarılık bir hastalık değil belirtidir</a:t>
            </a:r>
            <a:r>
              <a:rPr lang="tr-TR" altLang="x-none" sz="2800" dirty="0">
                <a:solidFill>
                  <a:srgbClr val="CCFF33"/>
                </a:solidFill>
              </a:rPr>
              <a:t>.</a:t>
            </a:r>
            <a:r>
              <a:rPr lang="tr-TR" altLang="x-none" sz="2800" dirty="0"/>
              <a:t> Birçok hastalık, </a:t>
            </a:r>
            <a:r>
              <a:rPr lang="tr-TR" altLang="x-none" sz="2800" b="1" dirty="0"/>
              <a:t>sarılık</a:t>
            </a:r>
            <a:r>
              <a:rPr lang="tr-TR" altLang="x-none" sz="2800" dirty="0"/>
              <a:t> belirtilerine neden olabilir. Örneğin, ana safra kanallarında taş olması sarılığa neden olabilir. </a:t>
            </a:r>
          </a:p>
        </p:txBody>
      </p:sp>
    </p:spTree>
    <p:extLst>
      <p:ext uri="{BB962C8B-B14F-4D97-AF65-F5344CB8AC3E}">
        <p14:creationId xmlns:p14="http://schemas.microsoft.com/office/powerpoint/2010/main" val="2145533234"/>
      </p:ext>
    </p:extLst>
  </p:cSld>
  <p:clrMapOvr>
    <a:masterClrMapping/>
  </p:clrMapOvr>
  <p:transition>
    <p:wipe di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0" y="0"/>
            <a:ext cx="9144000" cy="6858000"/>
          </a:xfrm>
        </p:spPr>
        <p:txBody>
          <a:bodyPr/>
          <a:lstStyle/>
          <a:p>
            <a:pPr>
              <a:buFont typeface="Wingdings" charset="2"/>
              <a:buNone/>
            </a:pPr>
            <a:r>
              <a:rPr lang="tr-TR" altLang="x-none" b="1" dirty="0"/>
              <a:t>	Sarılık mekanizması </a:t>
            </a:r>
          </a:p>
          <a:p>
            <a:r>
              <a:rPr lang="tr-TR" altLang="x-none" dirty="0" err="1"/>
              <a:t>Bilirubin</a:t>
            </a:r>
            <a:r>
              <a:rPr lang="tr-TR" altLang="x-none" dirty="0"/>
              <a:t> </a:t>
            </a:r>
            <a:r>
              <a:rPr lang="tr-TR" altLang="x-none" b="1" dirty="0">
                <a:hlinkClick r:id="rId2" tooltip="Alyuvar">
                  <a:extLst>
                    <a:ext uri="{A12FA001-AC4F-418D-AE19-62706E023703}">
                      <ahyp:hlinkClr xmlns:ahyp="http://schemas.microsoft.com/office/drawing/2018/hyperlinkcolor" val="tx"/>
                    </a:ext>
                  </a:extLst>
                </a:hlinkClick>
              </a:rPr>
              <a:t>alyuvarlara</a:t>
            </a:r>
            <a:r>
              <a:rPr lang="tr-TR" altLang="x-none" b="1" dirty="0"/>
              <a:t> </a:t>
            </a:r>
            <a:r>
              <a:rPr lang="tr-TR" altLang="x-none" dirty="0"/>
              <a:t>rengini veren ve </a:t>
            </a:r>
            <a:r>
              <a:rPr lang="tr-TR" altLang="x-none" dirty="0">
                <a:hlinkClick r:id="rId3" tooltip="Oksijen">
                  <a:extLst>
                    <a:ext uri="{A12FA001-AC4F-418D-AE19-62706E023703}">
                      <ahyp:hlinkClr xmlns:ahyp="http://schemas.microsoft.com/office/drawing/2018/hyperlinkcolor" val="tx"/>
                    </a:ext>
                  </a:extLst>
                </a:hlinkClick>
              </a:rPr>
              <a:t>oksijen</a:t>
            </a:r>
            <a:r>
              <a:rPr lang="tr-TR" altLang="x-none" dirty="0"/>
              <a:t> taşınmasını sağlayan </a:t>
            </a:r>
            <a:r>
              <a:rPr lang="tr-TR" altLang="x-none" b="1" dirty="0">
                <a:hlinkClick r:id="rId4" tooltip="Hemoglobin">
                  <a:extLst>
                    <a:ext uri="{A12FA001-AC4F-418D-AE19-62706E023703}">
                      <ahyp:hlinkClr xmlns:ahyp="http://schemas.microsoft.com/office/drawing/2018/hyperlinkcolor" val="tx"/>
                    </a:ext>
                  </a:extLst>
                </a:hlinkClick>
              </a:rPr>
              <a:t>hemoglobin</a:t>
            </a:r>
            <a:r>
              <a:rPr lang="tr-TR" altLang="x-none" dirty="0"/>
              <a:t> maddesinin parçalanması sonucu oluşur. Kanda dolaşım ömrü dolan yaşlı alyuvarlar ölünce hücrenin içeriğindeki </a:t>
            </a:r>
            <a:r>
              <a:rPr lang="tr-TR" altLang="x-none" b="1" dirty="0">
                <a:hlinkClick r:id="rId4" tooltip="Hemoglobin">
                  <a:extLst>
                    <a:ext uri="{A12FA001-AC4F-418D-AE19-62706E023703}">
                      <ahyp:hlinkClr xmlns:ahyp="http://schemas.microsoft.com/office/drawing/2018/hyperlinkcolor" val="tx"/>
                    </a:ext>
                  </a:extLst>
                </a:hlinkClick>
              </a:rPr>
              <a:t>hemoglobin</a:t>
            </a:r>
            <a:r>
              <a:rPr lang="tr-TR" altLang="x-none" dirty="0"/>
              <a:t> açığa çıkar; hemoglobin de </a:t>
            </a:r>
            <a:r>
              <a:rPr lang="tr-TR" altLang="x-none" dirty="0" err="1"/>
              <a:t>bilirubin</a:t>
            </a:r>
            <a:r>
              <a:rPr lang="tr-TR" altLang="x-none" dirty="0"/>
              <a:t> maddesine dönüştürülerek </a:t>
            </a:r>
            <a:r>
              <a:rPr lang="tr-TR" altLang="x-none" b="1" dirty="0">
                <a:hlinkClick r:id="rId5" tooltip="Karaciğer">
                  <a:extLst>
                    <a:ext uri="{A12FA001-AC4F-418D-AE19-62706E023703}">
                      <ahyp:hlinkClr xmlns:ahyp="http://schemas.microsoft.com/office/drawing/2018/hyperlinkcolor" val="tx"/>
                    </a:ext>
                  </a:extLst>
                </a:hlinkClick>
              </a:rPr>
              <a:t>karaciğere</a:t>
            </a:r>
            <a:r>
              <a:rPr lang="tr-TR" altLang="x-none" dirty="0"/>
              <a:t> gelir ve çözünür hale getirilerek karaciğerden </a:t>
            </a:r>
            <a:r>
              <a:rPr lang="tr-TR" altLang="x-none" b="1" dirty="0">
                <a:hlinkClick r:id="rId6" tooltip="Safra">
                  <a:extLst>
                    <a:ext uri="{A12FA001-AC4F-418D-AE19-62706E023703}">
                      <ahyp:hlinkClr xmlns:ahyp="http://schemas.microsoft.com/office/drawing/2018/hyperlinkcolor" val="tx"/>
                    </a:ext>
                  </a:extLst>
                </a:hlinkClick>
              </a:rPr>
              <a:t>safraya</a:t>
            </a:r>
            <a:r>
              <a:rPr lang="tr-TR" altLang="x-none" b="1" dirty="0"/>
              <a:t> </a:t>
            </a:r>
            <a:r>
              <a:rPr lang="tr-TR" altLang="x-none" dirty="0"/>
              <a:t>atılır.</a:t>
            </a:r>
          </a:p>
          <a:p>
            <a:r>
              <a:rPr lang="tr-TR" altLang="x-none" dirty="0"/>
              <a:t>Örneğin karaciğerde bir fonksiyon bozukluğu söz konusu olduğunda </a:t>
            </a:r>
            <a:r>
              <a:rPr lang="tr-TR" altLang="x-none" dirty="0" err="1"/>
              <a:t>bilirubin</a:t>
            </a:r>
            <a:r>
              <a:rPr lang="tr-TR" altLang="x-none" dirty="0"/>
              <a:t> safraya atılamaz ve kandaki miktarı artar. Dokularda (deride) birikmesi ile sarılık oluşur.</a:t>
            </a:r>
          </a:p>
        </p:txBody>
      </p:sp>
    </p:spTree>
    <p:extLst>
      <p:ext uri="{BB962C8B-B14F-4D97-AF65-F5344CB8AC3E}">
        <p14:creationId xmlns:p14="http://schemas.microsoft.com/office/powerpoint/2010/main" val="1579147061"/>
      </p:ext>
    </p:extLst>
  </p:cSld>
  <p:clrMapOvr>
    <a:masterClrMapping/>
  </p:clrMapOvr>
  <p:transition>
    <p:wipe di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tr-TR" altLang="x-none" sz="2800" b="1"/>
              <a:t>Basamak</a:t>
            </a:r>
            <a:r>
              <a:rPr lang="en-US" altLang="x-none" sz="2800" b="1"/>
              <a:t> 1:  Bilir</a:t>
            </a:r>
            <a:r>
              <a:rPr lang="tr-TR" altLang="x-none" sz="2800" b="1"/>
              <a:t>ü</a:t>
            </a:r>
            <a:r>
              <a:rPr lang="en-US" altLang="x-none" sz="2800" b="1"/>
              <a:t>bin </a:t>
            </a:r>
            <a:r>
              <a:rPr lang="tr-TR" altLang="x-none" sz="2800" b="1"/>
              <a:t>oluşumu</a:t>
            </a:r>
            <a:endParaRPr lang="en-US" altLang="x-none" sz="2800" b="1"/>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3378200"/>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300" name="Text Box 4"/>
          <p:cNvSpPr txBox="1">
            <a:spLocks noChangeArrowheads="1"/>
          </p:cNvSpPr>
          <p:nvPr/>
        </p:nvSpPr>
        <p:spPr bwMode="auto">
          <a:xfrm>
            <a:off x="990600" y="3962400"/>
            <a:ext cx="157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x-none" sz="2400">
                <a:solidFill>
                  <a:schemeClr val="accent2"/>
                </a:solidFill>
                <a:latin typeface="Helvetica" charset="0"/>
              </a:rPr>
              <a:t>Protea</a:t>
            </a:r>
            <a:r>
              <a:rPr lang="tr-TR" altLang="x-none" sz="2400">
                <a:solidFill>
                  <a:schemeClr val="accent2"/>
                </a:solidFill>
                <a:latin typeface="Helvetica" charset="0"/>
              </a:rPr>
              <a:t>zlar</a:t>
            </a:r>
            <a:endParaRPr lang="en-US" altLang="x-none" sz="2400">
              <a:latin typeface="Times" charset="0"/>
            </a:endParaRPr>
          </a:p>
        </p:txBody>
      </p:sp>
    </p:spTree>
    <p:extLst>
      <p:ext uri="{BB962C8B-B14F-4D97-AF65-F5344CB8AC3E}">
        <p14:creationId xmlns:p14="http://schemas.microsoft.com/office/powerpoint/2010/main" val="2121744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dissolve">
                                      <p:cBhvr>
                                        <p:cTn id="7" dur="500"/>
                                        <p:tgtEl>
                                          <p:spTgt spid="5529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5300"/>
                                        </p:tgtEl>
                                        <p:attrNameLst>
                                          <p:attrName>style.visibility</p:attrName>
                                        </p:attrNameLst>
                                      </p:cBhvr>
                                      <p:to>
                                        <p:strVal val="visible"/>
                                      </p:to>
                                    </p:set>
                                    <p:animEffect transition="in" filter="dissolve">
                                      <p:cBhvr>
                                        <p:cTn id="11"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229600" cy="639762"/>
          </a:xfrm>
        </p:spPr>
        <p:txBody>
          <a:bodyPr/>
          <a:lstStyle/>
          <a:p>
            <a:r>
              <a:rPr lang="tr-TR" altLang="x-none" sz="2800" b="1"/>
              <a:t>Hem yıkımı ve Safra pigmentlerinin oluşumu:</a:t>
            </a:r>
          </a:p>
        </p:txBody>
      </p:sp>
      <p:sp>
        <p:nvSpPr>
          <p:cNvPr id="53251" name="Rectangle 3"/>
          <p:cNvSpPr>
            <a:spLocks noGrp="1" noChangeArrowheads="1"/>
          </p:cNvSpPr>
          <p:nvPr>
            <p:ph type="body" idx="1"/>
          </p:nvPr>
        </p:nvSpPr>
        <p:spPr>
          <a:xfrm>
            <a:off x="457200" y="1143000"/>
            <a:ext cx="8686800" cy="4983163"/>
          </a:xfrm>
        </p:spPr>
        <p:txBody>
          <a:bodyPr/>
          <a:lstStyle/>
          <a:p>
            <a:r>
              <a:rPr lang="tr-TR" altLang="x-none"/>
              <a:t>Hem nerden gelir:</a:t>
            </a:r>
          </a:p>
          <a:p>
            <a:r>
              <a:rPr lang="tr-TR" altLang="x-none"/>
              <a:t>Çoğu  yaşlı/hasarlı eritrositlerden </a:t>
            </a:r>
            <a:r>
              <a:rPr lang="en-US" altLang="x-none"/>
              <a:t>(</a:t>
            </a:r>
            <a:r>
              <a:rPr lang="en-US" altLang="x-none" b="1">
                <a:solidFill>
                  <a:srgbClr val="E3060E"/>
                </a:solidFill>
              </a:rPr>
              <a:t>hemoglobin</a:t>
            </a:r>
            <a:r>
              <a:rPr lang="en-US" altLang="x-none"/>
              <a:t>)</a:t>
            </a:r>
          </a:p>
          <a:p>
            <a:pPr lvl="1"/>
            <a:r>
              <a:rPr lang="en-US" altLang="x-none"/>
              <a:t>RBC</a:t>
            </a:r>
            <a:r>
              <a:rPr lang="tr-TR" altLang="x-none"/>
              <a:t>’lerin</a:t>
            </a:r>
            <a:r>
              <a:rPr lang="en-US" altLang="x-none"/>
              <a:t> </a:t>
            </a:r>
            <a:r>
              <a:rPr lang="tr-TR" altLang="x-none"/>
              <a:t>ömür</a:t>
            </a:r>
            <a:r>
              <a:rPr lang="en-US" altLang="x-none"/>
              <a:t> ~</a:t>
            </a:r>
            <a:r>
              <a:rPr lang="en-US" altLang="x-none">
                <a:solidFill>
                  <a:srgbClr val="E3060E"/>
                </a:solidFill>
              </a:rPr>
              <a:t>120 </a:t>
            </a:r>
            <a:r>
              <a:rPr lang="tr-TR" altLang="x-none">
                <a:solidFill>
                  <a:srgbClr val="E3060E"/>
                </a:solidFill>
              </a:rPr>
              <a:t>gün</a:t>
            </a:r>
            <a:endParaRPr lang="en-US" altLang="x-none"/>
          </a:p>
          <a:p>
            <a:pPr lvl="1"/>
            <a:r>
              <a:rPr lang="tr-TR" altLang="x-none"/>
              <a:t>Ömrünü tamamlayan RBC’ler </a:t>
            </a:r>
            <a:r>
              <a:rPr lang="en-US" altLang="x-none">
                <a:solidFill>
                  <a:srgbClr val="E3060E"/>
                </a:solidFill>
              </a:rPr>
              <a:t>Reticuloendothelial system</a:t>
            </a:r>
            <a:r>
              <a:rPr lang="tr-TR" altLang="x-none">
                <a:solidFill>
                  <a:srgbClr val="E3060E"/>
                </a:solidFill>
              </a:rPr>
              <a:t> </a:t>
            </a:r>
            <a:r>
              <a:rPr lang="en-US" altLang="x-none"/>
              <a:t> </a:t>
            </a:r>
            <a:r>
              <a:rPr lang="tr-TR" altLang="x-none"/>
              <a:t>de yıkılırlar.</a:t>
            </a:r>
            <a:endParaRPr lang="en-US" altLang="x-none"/>
          </a:p>
          <a:p>
            <a:pPr lvl="1"/>
            <a:r>
              <a:rPr lang="tr-TR" altLang="x-none"/>
              <a:t>Günde</a:t>
            </a:r>
            <a:r>
              <a:rPr lang="en-US" altLang="x-none"/>
              <a:t> </a:t>
            </a:r>
            <a:r>
              <a:rPr lang="en-US" altLang="x-none">
                <a:solidFill>
                  <a:srgbClr val="E3060E"/>
                </a:solidFill>
              </a:rPr>
              <a:t>6-8 g</a:t>
            </a:r>
            <a:r>
              <a:rPr lang="tr-TR" altLang="x-none">
                <a:solidFill>
                  <a:srgbClr val="E3060E"/>
                </a:solidFill>
              </a:rPr>
              <a:t> </a:t>
            </a:r>
            <a:r>
              <a:rPr lang="en-US" altLang="x-none"/>
              <a:t> hemoglobin</a:t>
            </a:r>
            <a:r>
              <a:rPr lang="tr-TR" altLang="x-none"/>
              <a:t> üretilir</a:t>
            </a:r>
            <a:endParaRPr lang="en-US" altLang="x-none"/>
          </a:p>
          <a:p>
            <a:r>
              <a:rPr lang="en-US" altLang="x-none" b="1">
                <a:solidFill>
                  <a:srgbClr val="E3060E"/>
                </a:solidFill>
              </a:rPr>
              <a:t>10-20%</a:t>
            </a:r>
            <a:r>
              <a:rPr lang="en-US" altLang="x-none"/>
              <a:t> </a:t>
            </a:r>
            <a:r>
              <a:rPr lang="tr-TR" altLang="x-none"/>
              <a:t>‘de </a:t>
            </a:r>
            <a:r>
              <a:rPr lang="en-US" altLang="x-none" b="1">
                <a:solidFill>
                  <a:srgbClr val="E3060E"/>
                </a:solidFill>
              </a:rPr>
              <a:t> </a:t>
            </a:r>
            <a:r>
              <a:rPr lang="tr-TR" altLang="x-none" b="1">
                <a:solidFill>
                  <a:srgbClr val="E3060E"/>
                </a:solidFill>
              </a:rPr>
              <a:t>diğer</a:t>
            </a:r>
            <a:r>
              <a:rPr lang="en-US" altLang="x-none"/>
              <a:t> hem-</a:t>
            </a:r>
            <a:r>
              <a:rPr lang="tr-TR" altLang="x-none"/>
              <a:t>içeren</a:t>
            </a:r>
            <a:r>
              <a:rPr lang="en-US" altLang="x-none"/>
              <a:t> protein</a:t>
            </a:r>
            <a:r>
              <a:rPr lang="tr-TR" altLang="x-none"/>
              <a:t>lerden</a:t>
            </a:r>
            <a:endParaRPr lang="en-US" altLang="x-none"/>
          </a:p>
          <a:p>
            <a:endParaRPr lang="tr-TR" altLang="x-none"/>
          </a:p>
        </p:txBody>
      </p:sp>
    </p:spTree>
    <p:extLst>
      <p:ext uri="{BB962C8B-B14F-4D97-AF65-F5344CB8AC3E}">
        <p14:creationId xmlns:p14="http://schemas.microsoft.com/office/powerpoint/2010/main" val="119555057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2000"/>
                                        <p:tgtEl>
                                          <p:spTgt spid="532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3251">
                                            <p:txEl>
                                              <p:pRg st="0" end="0"/>
                                            </p:txEl>
                                          </p:spTgt>
                                        </p:tgtEl>
                                        <p:attrNameLst>
                                          <p:attrName>style.visibility</p:attrName>
                                        </p:attrNameLst>
                                      </p:cBhvr>
                                      <p:to>
                                        <p:strVal val="visible"/>
                                      </p:to>
                                    </p:set>
                                    <p:anim to="" calcmode="lin" valueType="num">
                                      <p:cBhvr>
                                        <p:cTn id="12" dur="1" fill="hold"/>
                                        <p:tgtEl>
                                          <p:spTgt spid="53251">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3251">
                                            <p:txEl>
                                              <p:pRg st="1" end="1"/>
                                            </p:txEl>
                                          </p:spTgt>
                                        </p:tgtEl>
                                        <p:attrNameLst>
                                          <p:attrName>style.visibility</p:attrName>
                                        </p:attrNameLst>
                                      </p:cBhvr>
                                      <p:to>
                                        <p:strVal val="visible"/>
                                      </p:to>
                                    </p:set>
                                    <p:anim to="" calcmode="lin" valueType="num">
                                      <p:cBhvr>
                                        <p:cTn id="17" dur="1" fill="hold"/>
                                        <p:tgtEl>
                                          <p:spTgt spid="53251">
                                            <p:txEl>
                                              <p:pRg st="1" end="1"/>
                                            </p:txEl>
                                          </p:spTgt>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53251">
                                            <p:txEl>
                                              <p:pRg st="2" end="2"/>
                                            </p:txEl>
                                          </p:spTgt>
                                        </p:tgtEl>
                                        <p:attrNameLst>
                                          <p:attrName>style.visibility</p:attrName>
                                        </p:attrNameLst>
                                      </p:cBhvr>
                                      <p:to>
                                        <p:strVal val="visible"/>
                                      </p:to>
                                    </p:set>
                                    <p:anim to="" calcmode="lin" valueType="num">
                                      <p:cBhvr>
                                        <p:cTn id="20" dur="1" fill="hold"/>
                                        <p:tgtEl>
                                          <p:spTgt spid="53251">
                                            <p:txEl>
                                              <p:pRg st="2" end="2"/>
                                            </p:txEl>
                                          </p:spTgt>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53251">
                                            <p:txEl>
                                              <p:pRg st="3" end="3"/>
                                            </p:txEl>
                                          </p:spTgt>
                                        </p:tgtEl>
                                        <p:attrNameLst>
                                          <p:attrName>style.visibility</p:attrName>
                                        </p:attrNameLst>
                                      </p:cBhvr>
                                      <p:to>
                                        <p:strVal val="visible"/>
                                      </p:to>
                                    </p:set>
                                    <p:anim to="" calcmode="lin" valueType="num">
                                      <p:cBhvr>
                                        <p:cTn id="23" dur="1" fill="hold"/>
                                        <p:tgtEl>
                                          <p:spTgt spid="53251">
                                            <p:txEl>
                                              <p:pRg st="3" end="3"/>
                                            </p:txEl>
                                          </p:spTgt>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53251">
                                            <p:txEl>
                                              <p:pRg st="4" end="4"/>
                                            </p:txEl>
                                          </p:spTgt>
                                        </p:tgtEl>
                                        <p:attrNameLst>
                                          <p:attrName>style.visibility</p:attrName>
                                        </p:attrNameLst>
                                      </p:cBhvr>
                                      <p:to>
                                        <p:strVal val="visible"/>
                                      </p:to>
                                    </p:set>
                                    <p:anim to="" calcmode="lin" valueType="num">
                                      <p:cBhvr>
                                        <p:cTn id="26" dur="1" fill="hold"/>
                                        <p:tgtEl>
                                          <p:spTgt spid="53251">
                                            <p:txEl>
                                              <p:pRg st="4" end="4"/>
                                            </p:txEl>
                                          </p:spTgt>
                                        </p:tgtEl>
                                        <p:attrNameLst>
                                          <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53251">
                                            <p:txEl>
                                              <p:pRg st="5" end="5"/>
                                            </p:txEl>
                                          </p:spTgt>
                                        </p:tgtEl>
                                        <p:attrNameLst>
                                          <p:attrName>style.visibility</p:attrName>
                                        </p:attrNameLst>
                                      </p:cBhvr>
                                      <p:to>
                                        <p:strVal val="visible"/>
                                      </p:to>
                                    </p:set>
                                    <p:anim to="" calcmode="lin" valueType="num">
                                      <p:cBhvr>
                                        <p:cTn id="31" dur="1" fill="hold"/>
                                        <p:tgtEl>
                                          <p:spTgt spid="53251">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1"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228600" y="228600"/>
            <a:ext cx="8610600" cy="6172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54275" name="Rectangle 3"/>
          <p:cNvSpPr>
            <a:spLocks noGrp="1" noChangeArrowheads="1"/>
          </p:cNvSpPr>
          <p:nvPr>
            <p:ph type="title"/>
          </p:nvPr>
        </p:nvSpPr>
        <p:spPr>
          <a:xfrm>
            <a:off x="1143000" y="3581400"/>
            <a:ext cx="3352800" cy="1676400"/>
          </a:xfrm>
        </p:spPr>
        <p:txBody>
          <a:bodyPr>
            <a:normAutofit fontScale="90000"/>
          </a:bodyPr>
          <a:lstStyle/>
          <a:p>
            <a:r>
              <a:rPr lang="en-US" altLang="x-none" sz="4000" b="1">
                <a:ea typeface="Times New Roman" charset="0"/>
                <a:cs typeface="Times New Roman" charset="0"/>
              </a:rPr>
              <a:t>Formation</a:t>
            </a:r>
            <a:br>
              <a:rPr lang="en-US" altLang="x-none" sz="4000" b="1">
                <a:ea typeface="Times New Roman" charset="0"/>
                <a:cs typeface="Times New Roman" charset="0"/>
              </a:rPr>
            </a:br>
            <a:r>
              <a:rPr lang="en-US" altLang="x-none" sz="4000" b="1">
                <a:ea typeface="Times New Roman" charset="0"/>
                <a:cs typeface="Times New Roman" charset="0"/>
              </a:rPr>
              <a:t> of Bilirubin:</a:t>
            </a:r>
            <a:br>
              <a:rPr lang="en-US" altLang="x-none" sz="4000" b="1">
                <a:ea typeface="Times New Roman" charset="0"/>
                <a:cs typeface="Times New Roman" charset="0"/>
              </a:rPr>
            </a:br>
            <a:r>
              <a:rPr lang="en-US" altLang="x-none" sz="4000" b="1">
                <a:ea typeface="Times New Roman" charset="0"/>
                <a:cs typeface="Times New Roman" charset="0"/>
              </a:rPr>
              <a:t>Overview</a:t>
            </a:r>
          </a:p>
        </p:txBody>
      </p:sp>
      <p:graphicFrame>
        <p:nvGraphicFramePr>
          <p:cNvPr id="54276"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51566" name="Document" r:id="rId3" imgW="6515280" imgH="4743360" progId="ChemWindow.Document">
                  <p:embed/>
                </p:oleObj>
              </mc:Choice>
              <mc:Fallback>
                <p:oleObj name="Document" r:id="rId3" imgW="6515280" imgH="4743360" progId="ChemWindow.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4277" name="Rectangle 5"/>
          <p:cNvSpPr>
            <a:spLocks noChangeArrowheads="1"/>
          </p:cNvSpPr>
          <p:nvPr/>
        </p:nvSpPr>
        <p:spPr bwMode="auto">
          <a:xfrm>
            <a:off x="1066800" y="3581400"/>
            <a:ext cx="3657600" cy="1752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tr-TR" altLang="x-none" sz="2400" b="1"/>
              <a:t>Bilirübin oluşumu</a:t>
            </a:r>
          </a:p>
          <a:p>
            <a:pPr algn="ctr"/>
            <a:endParaRPr lang="tr-TR" altLang="x-none" sz="2400" b="1"/>
          </a:p>
        </p:txBody>
      </p:sp>
    </p:spTree>
    <p:extLst>
      <p:ext uri="{BB962C8B-B14F-4D97-AF65-F5344CB8AC3E}">
        <p14:creationId xmlns:p14="http://schemas.microsoft.com/office/powerpoint/2010/main" val="1761462272"/>
      </p:ext>
    </p:extLst>
  </p:cSld>
  <p:clrMapOvr>
    <a:masterClrMapping/>
  </p:clrMapOvr>
  <p:transition>
    <p:wipe dir="u"/>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2"/>
          <p:cNvSpPr>
            <a:spLocks noChangeArrowheads="1"/>
          </p:cNvSpPr>
          <p:nvPr/>
        </p:nvSpPr>
        <p:spPr bwMode="auto">
          <a:xfrm>
            <a:off x="4800600" y="1447800"/>
            <a:ext cx="4343400" cy="2438400"/>
          </a:xfrm>
          <a:prstGeom prst="roundRect">
            <a:avLst>
              <a:gd name="adj" fmla="val 16667"/>
            </a:avLst>
          </a:prstGeom>
          <a:solidFill>
            <a:srgbClr val="60CA8E"/>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56323" name="Rectangle 3"/>
          <p:cNvSpPr>
            <a:spLocks noGrp="1" noChangeArrowheads="1"/>
          </p:cNvSpPr>
          <p:nvPr>
            <p:ph type="title"/>
          </p:nvPr>
        </p:nvSpPr>
        <p:spPr/>
        <p:txBody>
          <a:bodyPr/>
          <a:lstStyle/>
          <a:p>
            <a:r>
              <a:rPr lang="tr-TR" altLang="x-none" sz="2800" b="1"/>
              <a:t>Basamak</a:t>
            </a:r>
            <a:r>
              <a:rPr lang="en-US" altLang="x-none" sz="2800" b="1"/>
              <a:t> 1:  Bilir</a:t>
            </a:r>
            <a:r>
              <a:rPr lang="tr-TR" altLang="x-none" sz="2800" b="1"/>
              <a:t>ü</a:t>
            </a:r>
            <a:r>
              <a:rPr lang="en-US" altLang="x-none" sz="2800" b="1"/>
              <a:t>bin </a:t>
            </a:r>
            <a:r>
              <a:rPr lang="tr-TR" altLang="x-none" sz="2800" b="1"/>
              <a:t>oluşumu</a:t>
            </a:r>
            <a:endParaRPr lang="en-US" altLang="x-none" sz="2800" b="1"/>
          </a:p>
        </p:txBody>
      </p:sp>
      <p:sp>
        <p:nvSpPr>
          <p:cNvPr id="56324" name="Text Box 4"/>
          <p:cNvSpPr txBox="1">
            <a:spLocks noChangeArrowheads="1"/>
          </p:cNvSpPr>
          <p:nvPr/>
        </p:nvSpPr>
        <p:spPr bwMode="auto">
          <a:xfrm>
            <a:off x="1447800" y="4648200"/>
            <a:ext cx="6934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FontTx/>
              <a:buChar char="•"/>
            </a:pPr>
            <a:r>
              <a:rPr lang="en-US" altLang="x-none" sz="2800">
                <a:latin typeface="Helvetica" charset="0"/>
              </a:rPr>
              <a:t>Enz</a:t>
            </a:r>
            <a:r>
              <a:rPr lang="tr-TR" altLang="x-none" sz="2800">
                <a:latin typeface="Helvetica" charset="0"/>
              </a:rPr>
              <a:t>i</a:t>
            </a:r>
            <a:r>
              <a:rPr lang="en-US" altLang="x-none" sz="2800">
                <a:latin typeface="Helvetica" charset="0"/>
              </a:rPr>
              <a:t>m: </a:t>
            </a:r>
            <a:r>
              <a:rPr lang="en-US" altLang="x-none" sz="2800" b="1">
                <a:latin typeface="Helvetica" charset="0"/>
              </a:rPr>
              <a:t> Hem o</a:t>
            </a:r>
            <a:r>
              <a:rPr lang="tr-TR" altLang="x-none" sz="2800" b="1">
                <a:latin typeface="Helvetica" charset="0"/>
              </a:rPr>
              <a:t>ksi</a:t>
            </a:r>
            <a:r>
              <a:rPr lang="en-US" altLang="x-none" sz="2800" b="1">
                <a:latin typeface="Helvetica" charset="0"/>
              </a:rPr>
              <a:t>gena</a:t>
            </a:r>
            <a:r>
              <a:rPr lang="tr-TR" altLang="x-none" sz="2800" b="1">
                <a:latin typeface="Helvetica" charset="0"/>
              </a:rPr>
              <a:t>z</a:t>
            </a:r>
            <a:endParaRPr lang="en-US" altLang="x-none" sz="2800">
              <a:latin typeface="Helvetica" charset="0"/>
            </a:endParaRPr>
          </a:p>
          <a:p>
            <a:pPr eaLnBrk="0" hangingPunct="0">
              <a:spcBef>
                <a:spcPct val="50000"/>
              </a:spcBef>
              <a:buFontTx/>
              <a:buChar char="•"/>
            </a:pPr>
            <a:r>
              <a:rPr lang="tr-TR" altLang="x-none" sz="2800">
                <a:latin typeface="Helvetica" charset="0"/>
              </a:rPr>
              <a:t>Yer    </a:t>
            </a:r>
            <a:r>
              <a:rPr lang="en-US" altLang="x-none" sz="2800">
                <a:latin typeface="Helvetica" charset="0"/>
              </a:rPr>
              <a:t>:  </a:t>
            </a:r>
            <a:r>
              <a:rPr lang="tr-TR" altLang="x-none" sz="2800" b="1">
                <a:latin typeface="Helvetica" charset="0"/>
              </a:rPr>
              <a:t>dalak</a:t>
            </a:r>
            <a:r>
              <a:rPr lang="en-US" altLang="x-none" sz="2800">
                <a:latin typeface="Helvetica" charset="0"/>
              </a:rPr>
              <a:t>; a</a:t>
            </a:r>
            <a:r>
              <a:rPr lang="tr-TR" altLang="x-none" sz="2800">
                <a:latin typeface="Helvetica" charset="0"/>
              </a:rPr>
              <a:t>ynı zamanda</a:t>
            </a:r>
            <a:r>
              <a:rPr lang="en-US" altLang="x-none" sz="2800">
                <a:latin typeface="Helvetica" charset="0"/>
              </a:rPr>
              <a:t> </a:t>
            </a:r>
            <a:r>
              <a:rPr lang="tr-TR" altLang="x-none" sz="2800">
                <a:latin typeface="Helvetica" charset="0"/>
              </a:rPr>
              <a:t>krc</a:t>
            </a:r>
            <a:r>
              <a:rPr lang="en-US" altLang="x-none" sz="2800">
                <a:latin typeface="Helvetica" charset="0"/>
              </a:rPr>
              <a:t>, </a:t>
            </a:r>
            <a:r>
              <a:rPr lang="tr-TR" altLang="x-none" sz="2800">
                <a:latin typeface="Helvetica" charset="0"/>
              </a:rPr>
              <a:t>böbrek</a:t>
            </a:r>
            <a:endParaRPr lang="en-US" altLang="x-none" sz="2400">
              <a:latin typeface="Helvetica" charset="0"/>
            </a:endParaRPr>
          </a:p>
        </p:txBody>
      </p:sp>
      <p:pic>
        <p:nvPicPr>
          <p:cNvPr id="5632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47800"/>
            <a:ext cx="3048000" cy="3048000"/>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3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133600"/>
            <a:ext cx="1524000" cy="1701800"/>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3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447800"/>
            <a:ext cx="4343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3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9913" y="3817938"/>
            <a:ext cx="1181100" cy="482600"/>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343316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dissolve">
                                      <p:cBhvr>
                                        <p:cTn id="7" dur="500"/>
                                        <p:tgtEl>
                                          <p:spTgt spid="563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6326"/>
                                        </p:tgtEl>
                                        <p:attrNameLst>
                                          <p:attrName>style.visibility</p:attrName>
                                        </p:attrNameLst>
                                      </p:cBhvr>
                                      <p:to>
                                        <p:strVal val="visible"/>
                                      </p:to>
                                    </p:set>
                                    <p:animEffect transition="in" filter="dissolve">
                                      <p:cBhvr>
                                        <p:cTn id="12" dur="500"/>
                                        <p:tgtEl>
                                          <p:spTgt spid="563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6327"/>
                                        </p:tgtEl>
                                        <p:attrNameLst>
                                          <p:attrName>style.visibility</p:attrName>
                                        </p:attrNameLst>
                                      </p:cBhvr>
                                      <p:to>
                                        <p:strVal val="visible"/>
                                      </p:to>
                                    </p:set>
                                    <p:animEffect transition="in" filter="dissolve">
                                      <p:cBhvr>
                                        <p:cTn id="17" dur="500"/>
                                        <p:tgtEl>
                                          <p:spTgt spid="56327"/>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6322"/>
                                        </p:tgtEl>
                                        <p:attrNameLst>
                                          <p:attrName>style.visibility</p:attrName>
                                        </p:attrNameLst>
                                      </p:cBhvr>
                                      <p:to>
                                        <p:strVal val="visible"/>
                                      </p:to>
                                    </p:set>
                                    <p:animEffect transition="in" filter="dissolve">
                                      <p:cBhvr>
                                        <p:cTn id="21" dur="500"/>
                                        <p:tgtEl>
                                          <p:spTgt spid="5632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56328"/>
                                        </p:tgtEl>
                                        <p:attrNameLst>
                                          <p:attrName>style.visibility</p:attrName>
                                        </p:attrNameLst>
                                      </p:cBhvr>
                                      <p:to>
                                        <p:strVal val="visible"/>
                                      </p:to>
                                    </p:set>
                                    <p:animEffect transition="in" filter="dissolve">
                                      <p:cBhvr>
                                        <p:cTn id="26" dur="500"/>
                                        <p:tgtEl>
                                          <p:spTgt spid="5632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6324">
                                            <p:txEl>
                                              <p:pRg st="0" end="0"/>
                                            </p:txEl>
                                          </p:spTgt>
                                        </p:tgtEl>
                                        <p:attrNameLst>
                                          <p:attrName>style.visibility</p:attrName>
                                        </p:attrNameLst>
                                      </p:cBhvr>
                                      <p:to>
                                        <p:strVal val="visible"/>
                                      </p:to>
                                    </p:set>
                                    <p:anim calcmode="lin" valueType="num">
                                      <p:cBhvr additive="base">
                                        <p:cTn id="31" dur="500" fill="hold"/>
                                        <p:tgtEl>
                                          <p:spTgt spid="56324">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63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6324">
                                            <p:txEl>
                                              <p:pRg st="1" end="1"/>
                                            </p:txEl>
                                          </p:spTgt>
                                        </p:tgtEl>
                                        <p:attrNameLst>
                                          <p:attrName>style.visibility</p:attrName>
                                        </p:attrNameLst>
                                      </p:cBhvr>
                                      <p:to>
                                        <p:strVal val="visible"/>
                                      </p:to>
                                    </p:set>
                                    <p:anim calcmode="lin" valueType="num">
                                      <p:cBhvr additive="base">
                                        <p:cTn id="37" dur="500" fill="hold"/>
                                        <p:tgtEl>
                                          <p:spTgt spid="56324">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632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4"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tr-TR" altLang="x-none" sz="2800" b="1"/>
              <a:t>Basamak</a:t>
            </a:r>
            <a:r>
              <a:rPr lang="en-US" altLang="x-none" sz="2800" b="1"/>
              <a:t> 1:  Bilir</a:t>
            </a:r>
            <a:r>
              <a:rPr lang="tr-TR" altLang="x-none" sz="2800" b="1"/>
              <a:t>ü</a:t>
            </a:r>
            <a:r>
              <a:rPr lang="en-US" altLang="x-none" sz="2800" b="1"/>
              <a:t>bin </a:t>
            </a:r>
            <a:r>
              <a:rPr lang="tr-TR" altLang="x-none" sz="2800" b="1"/>
              <a:t>oluşumu</a:t>
            </a:r>
            <a:endParaRPr lang="en-US" altLang="x-none" sz="2800" b="1"/>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6477000" cy="1943100"/>
          </a:xfrm>
          <a:prstGeom prst="rect">
            <a:avLst/>
          </a:prstGeom>
          <a:solidFill>
            <a:srgbClr val="ED77D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352800"/>
            <a:ext cx="1790700" cy="1282700"/>
          </a:xfrm>
          <a:prstGeom prst="rect">
            <a:avLst/>
          </a:prstGeom>
          <a:solidFill>
            <a:srgbClr val="ED77D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73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76600"/>
            <a:ext cx="1447800" cy="1193800"/>
          </a:xfrm>
          <a:prstGeom prst="rect">
            <a:avLst/>
          </a:prstGeom>
          <a:solidFill>
            <a:srgbClr val="ED77D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73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495800"/>
            <a:ext cx="7315200" cy="2362200"/>
          </a:xfrm>
          <a:prstGeom prst="rect">
            <a:avLst/>
          </a:prstGeom>
          <a:solidFill>
            <a:srgbClr val="ED77D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61161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dissolve">
                                      <p:cBhvr>
                                        <p:cTn id="7" dur="500"/>
                                        <p:tgtEl>
                                          <p:spTgt spid="57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7348"/>
                                        </p:tgtEl>
                                        <p:attrNameLst>
                                          <p:attrName>style.visibility</p:attrName>
                                        </p:attrNameLst>
                                      </p:cBhvr>
                                      <p:to>
                                        <p:strVal val="visible"/>
                                      </p:to>
                                    </p:set>
                                    <p:animEffect transition="in" filter="dissolve">
                                      <p:cBhvr>
                                        <p:cTn id="12" dur="500"/>
                                        <p:tgtEl>
                                          <p:spTgt spid="57348"/>
                                        </p:tgtEl>
                                      </p:cBhvr>
                                    </p:animEffect>
                                  </p:childTnLst>
                                </p:cTn>
                              </p:par>
                              <p:par>
                                <p:cTn id="13" presetID="9" presetClass="entr" presetSubtype="0" fill="hold" nodeType="withEffect">
                                  <p:stCondLst>
                                    <p:cond delay="0"/>
                                  </p:stCondLst>
                                  <p:childTnLst>
                                    <p:set>
                                      <p:cBhvr>
                                        <p:cTn id="14" dur="1" fill="hold">
                                          <p:stCondLst>
                                            <p:cond delay="0"/>
                                          </p:stCondLst>
                                        </p:cTn>
                                        <p:tgtEl>
                                          <p:spTgt spid="57349"/>
                                        </p:tgtEl>
                                        <p:attrNameLst>
                                          <p:attrName>style.visibility</p:attrName>
                                        </p:attrNameLst>
                                      </p:cBhvr>
                                      <p:to>
                                        <p:strVal val="visible"/>
                                      </p:to>
                                    </p:set>
                                    <p:animEffect transition="in" filter="dissolve">
                                      <p:cBhvr>
                                        <p:cTn id="15" dur="500"/>
                                        <p:tgtEl>
                                          <p:spTgt spid="573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57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14290"/>
            <a:ext cx="8229600" cy="6215106"/>
          </a:xfrm>
        </p:spPr>
        <p:txBody>
          <a:bodyPr>
            <a:normAutofit lnSpcReduction="10000"/>
          </a:bodyPr>
          <a:lstStyle/>
          <a:p>
            <a:r>
              <a:rPr lang="tr-TR" b="1" dirty="0" err="1"/>
              <a:t>Elektroforez</a:t>
            </a:r>
            <a:r>
              <a:rPr lang="tr-TR" b="1" dirty="0"/>
              <a:t> bölümü</a:t>
            </a:r>
            <a:endParaRPr lang="tr-TR" dirty="0"/>
          </a:p>
          <a:p>
            <a:r>
              <a:rPr lang="tr-TR" dirty="0" err="1"/>
              <a:t>Elektroforez</a:t>
            </a:r>
            <a:r>
              <a:rPr lang="tr-TR" dirty="0"/>
              <a:t> çalışmalarının </a:t>
            </a:r>
          </a:p>
          <a:p>
            <a:pPr>
              <a:buNone/>
            </a:pPr>
            <a:r>
              <a:rPr lang="tr-TR" dirty="0"/>
              <a:t>yapıldığı bölümdür.</a:t>
            </a:r>
          </a:p>
          <a:p>
            <a:pPr>
              <a:buNone/>
            </a:pPr>
            <a:endParaRPr lang="tr-TR" dirty="0"/>
          </a:p>
          <a:p>
            <a:r>
              <a:rPr lang="tr-TR" b="1" dirty="0" err="1"/>
              <a:t>Manuel</a:t>
            </a:r>
            <a:r>
              <a:rPr lang="tr-TR" b="1" dirty="0"/>
              <a:t> deneyler bölümü</a:t>
            </a:r>
            <a:endParaRPr lang="tr-TR" dirty="0"/>
          </a:p>
          <a:p>
            <a:r>
              <a:rPr lang="tr-TR" dirty="0" err="1"/>
              <a:t>Otoanalizörde</a:t>
            </a:r>
            <a:r>
              <a:rPr lang="tr-TR" dirty="0"/>
              <a:t> yapılamayan böbrek taşı, mide suyu, VMA, 17-KS, </a:t>
            </a:r>
            <a:r>
              <a:rPr lang="tr-TR" dirty="0" err="1"/>
              <a:t>metanefrin</a:t>
            </a:r>
            <a:r>
              <a:rPr lang="tr-TR" dirty="0"/>
              <a:t>, salisilat, HbA</a:t>
            </a:r>
            <a:r>
              <a:rPr lang="tr-TR" baseline="-25000" dirty="0"/>
              <a:t>1C</a:t>
            </a:r>
            <a:r>
              <a:rPr lang="tr-TR" dirty="0"/>
              <a:t> gibi bazı </a:t>
            </a:r>
            <a:r>
              <a:rPr lang="tr-TR" dirty="0" err="1"/>
              <a:t>spektrofotometrik</a:t>
            </a:r>
            <a:r>
              <a:rPr lang="tr-TR" dirty="0"/>
              <a:t> ve </a:t>
            </a:r>
            <a:r>
              <a:rPr lang="tr-TR" dirty="0" err="1"/>
              <a:t>kolonkromatografik</a:t>
            </a:r>
            <a:r>
              <a:rPr lang="tr-TR" dirty="0"/>
              <a:t> testlerin çalışıldığı bölümdür.</a:t>
            </a:r>
          </a:p>
          <a:p>
            <a:r>
              <a:rPr lang="tr-TR" dirty="0"/>
              <a:t>Bu bölümde </a:t>
            </a:r>
            <a:r>
              <a:rPr lang="tr-TR" dirty="0" err="1"/>
              <a:t>spektrofotometre</a:t>
            </a:r>
            <a:r>
              <a:rPr lang="tr-TR" dirty="0"/>
              <a:t>, santrifüj, benmari, </a:t>
            </a:r>
            <a:r>
              <a:rPr lang="tr-TR" dirty="0" err="1"/>
              <a:t>bunzen</a:t>
            </a:r>
            <a:r>
              <a:rPr lang="tr-TR" dirty="0"/>
              <a:t> beki, otomatik ve cam pipetler bulunmalıdır.</a:t>
            </a:r>
          </a:p>
          <a:p>
            <a:pPr>
              <a:buNone/>
            </a:pPr>
            <a:r>
              <a:rPr lang="tr-TR" b="1" dirty="0"/>
              <a:t> </a:t>
            </a:r>
            <a:endParaRPr lang="tr-TR" dirty="0"/>
          </a:p>
          <a:p>
            <a:r>
              <a:rPr lang="tr-TR" b="1" dirty="0"/>
              <a:t>İlaç analizleri bölümü</a:t>
            </a:r>
            <a:endParaRPr lang="tr-TR" dirty="0"/>
          </a:p>
          <a:p>
            <a:r>
              <a:rPr lang="tr-TR" dirty="0"/>
              <a:t>Bu bölümde </a:t>
            </a:r>
            <a:r>
              <a:rPr lang="tr-TR" dirty="0" err="1"/>
              <a:t>terapötik</a:t>
            </a:r>
            <a:r>
              <a:rPr lang="tr-TR" dirty="0"/>
              <a:t> ilaçlar ile bazı kimyasal maddelerin kan ve idrardaki düzeyleri ölçülür.</a:t>
            </a:r>
          </a:p>
          <a:p>
            <a:endParaRPr lang="tr-TR" dirty="0"/>
          </a:p>
        </p:txBody>
      </p:sp>
      <p:pic>
        <p:nvPicPr>
          <p:cNvPr id="5" name="Picture 5"/>
          <p:cNvPicPr>
            <a:picLocks noChangeAspect="1" noChangeArrowheads="1"/>
          </p:cNvPicPr>
          <p:nvPr/>
        </p:nvPicPr>
        <p:blipFill>
          <a:blip r:embed="rId2"/>
          <a:srcRect/>
          <a:stretch>
            <a:fillRect/>
          </a:stretch>
        </p:blipFill>
        <p:spPr>
          <a:xfrm>
            <a:off x="6000760" y="1"/>
            <a:ext cx="3143240" cy="2357430"/>
          </a:xfrm>
          <a:prstGeom prst="rect">
            <a:avLst/>
          </a:prstGeom>
          <a:noFill/>
          <a:ln/>
        </p:spPr>
      </p:pic>
      <p:pic>
        <p:nvPicPr>
          <p:cNvPr id="6" name="Picture 5" descr="D:\DERSLER\03KAYNAKLAR\01RESİM VE ŞEKİLLER\otopipetler.jpg"/>
          <p:cNvPicPr>
            <a:picLocks noChangeAspect="1" noChangeArrowheads="1"/>
          </p:cNvPicPr>
          <p:nvPr/>
        </p:nvPicPr>
        <p:blipFill>
          <a:blip r:embed="rId3"/>
          <a:srcRect/>
          <a:stretch>
            <a:fillRect/>
          </a:stretch>
        </p:blipFill>
        <p:spPr bwMode="auto">
          <a:xfrm>
            <a:off x="7643834" y="4786322"/>
            <a:ext cx="1500166" cy="2071678"/>
          </a:xfrm>
          <a:prstGeom prst="rect">
            <a:avLst/>
          </a:prstGeom>
          <a:noFill/>
        </p:spPr>
      </p:pic>
    </p:spTree>
  </p:cSld>
  <p:clrMapOvr>
    <a:masterClrMapping/>
  </p:clrMapOvr>
  <p:transition>
    <p:wipe dir="u"/>
  </p:transition>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304800"/>
            <a:ext cx="9144000" cy="1143000"/>
          </a:xfrm>
        </p:spPr>
        <p:txBody>
          <a:bodyPr/>
          <a:lstStyle/>
          <a:p>
            <a:r>
              <a:rPr lang="tr-TR" altLang="x-none" sz="2800" b="1"/>
              <a:t>Basamak</a:t>
            </a:r>
            <a:r>
              <a:rPr lang="en-US" altLang="x-none" sz="2800" b="1"/>
              <a:t> 2:  Bilir</a:t>
            </a:r>
            <a:r>
              <a:rPr lang="tr-TR" altLang="x-none" sz="2800" b="1"/>
              <a:t>ü</a:t>
            </a:r>
            <a:r>
              <a:rPr lang="en-US" altLang="x-none" sz="2800" b="1"/>
              <a:t>bin</a:t>
            </a:r>
            <a:r>
              <a:rPr lang="tr-TR" altLang="x-none" sz="2800" b="1"/>
              <a:t>in </a:t>
            </a:r>
            <a:r>
              <a:rPr lang="en-US" altLang="x-none" sz="2800" b="1"/>
              <a:t> serum</a:t>
            </a:r>
            <a:r>
              <a:rPr lang="tr-TR" altLang="x-none" sz="2800" b="1"/>
              <a:t>da</a:t>
            </a:r>
            <a:r>
              <a:rPr lang="en-US" altLang="x-none" sz="2800" b="1"/>
              <a:t> t</a:t>
            </a:r>
            <a:r>
              <a:rPr lang="tr-TR" altLang="x-none" sz="2800" b="1"/>
              <a:t>aşınması</a:t>
            </a:r>
            <a:endParaRPr lang="en-US" altLang="x-none" sz="2800" b="1"/>
          </a:p>
        </p:txBody>
      </p:sp>
      <p:sp>
        <p:nvSpPr>
          <p:cNvPr id="58371" name="Rectangle 3"/>
          <p:cNvSpPr>
            <a:spLocks noGrp="1" noChangeArrowheads="1"/>
          </p:cNvSpPr>
          <p:nvPr>
            <p:ph type="body" idx="1"/>
          </p:nvPr>
        </p:nvSpPr>
        <p:spPr>
          <a:xfrm>
            <a:off x="0" y="1600200"/>
            <a:ext cx="8763000" cy="4525963"/>
          </a:xfrm>
        </p:spPr>
        <p:txBody>
          <a:bodyPr/>
          <a:lstStyle/>
          <a:p>
            <a:pPr>
              <a:spcAft>
                <a:spcPct val="100000"/>
              </a:spcAft>
            </a:pPr>
            <a:r>
              <a:rPr lang="en-US" altLang="x-none" sz="4000"/>
              <a:t>Bilir</a:t>
            </a:r>
            <a:r>
              <a:rPr lang="tr-TR" altLang="x-none" sz="4000"/>
              <a:t>ü</a:t>
            </a:r>
            <a:r>
              <a:rPr lang="en-US" altLang="x-none" sz="4000"/>
              <a:t>bin </a:t>
            </a:r>
            <a:r>
              <a:rPr lang="tr-TR" altLang="x-none" sz="4000"/>
              <a:t>suda</a:t>
            </a:r>
            <a:r>
              <a:rPr lang="en-US" altLang="x-none" sz="4000"/>
              <a:t>-</a:t>
            </a:r>
            <a:r>
              <a:rPr lang="tr-TR" altLang="x-none" sz="4000"/>
              <a:t>çözünür </a:t>
            </a:r>
            <a:r>
              <a:rPr lang="tr-TR" altLang="x-none" sz="4000" b="1">
                <a:solidFill>
                  <a:srgbClr val="ED181E"/>
                </a:solidFill>
              </a:rPr>
              <a:t>Değildir</a:t>
            </a:r>
            <a:endParaRPr lang="en-US" altLang="x-none" sz="4000"/>
          </a:p>
          <a:p>
            <a:pPr>
              <a:spcAft>
                <a:spcPct val="100000"/>
              </a:spcAft>
            </a:pPr>
            <a:r>
              <a:rPr lang="en-US" altLang="x-none" sz="4000"/>
              <a:t>Bilir</a:t>
            </a:r>
            <a:r>
              <a:rPr lang="tr-TR" altLang="x-none" sz="4000"/>
              <a:t>ü</a:t>
            </a:r>
            <a:r>
              <a:rPr lang="en-US" altLang="x-none" sz="4000"/>
              <a:t>bin</a:t>
            </a:r>
            <a:r>
              <a:rPr lang="tr-TR" altLang="x-none" sz="4000"/>
              <a:t> kanda</a:t>
            </a:r>
            <a:r>
              <a:rPr lang="en-US" altLang="x-none" sz="4000"/>
              <a:t>  </a:t>
            </a:r>
            <a:r>
              <a:rPr lang="en-US" altLang="x-none" sz="4000" b="1">
                <a:solidFill>
                  <a:srgbClr val="ED181E"/>
                </a:solidFill>
              </a:rPr>
              <a:t>serum albumin</a:t>
            </a:r>
            <a:r>
              <a:rPr lang="tr-TR" altLang="x-none" sz="4000" b="1">
                <a:solidFill>
                  <a:srgbClr val="ED181E"/>
                </a:solidFill>
              </a:rPr>
              <a:t>’e</a:t>
            </a:r>
            <a:r>
              <a:rPr lang="en-US" altLang="x-none" sz="4000"/>
              <a:t>, </a:t>
            </a:r>
            <a:r>
              <a:rPr lang="tr-TR" altLang="x-none" sz="4000"/>
              <a:t>bağlanarak taşınır</a:t>
            </a:r>
            <a:endParaRPr lang="en-US" altLang="x-none" sz="4000"/>
          </a:p>
        </p:txBody>
      </p:sp>
    </p:spTree>
    <p:extLst>
      <p:ext uri="{BB962C8B-B14F-4D97-AF65-F5344CB8AC3E}">
        <p14:creationId xmlns:p14="http://schemas.microsoft.com/office/powerpoint/2010/main" val="122182210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1143000"/>
          </a:xfrm>
        </p:spPr>
        <p:txBody>
          <a:bodyPr/>
          <a:lstStyle/>
          <a:p>
            <a:r>
              <a:rPr lang="tr-TR" altLang="x-none" sz="2800" b="1"/>
              <a:t>Basamak</a:t>
            </a:r>
            <a:r>
              <a:rPr lang="en-US" altLang="x-none" sz="2800" b="1"/>
              <a:t> 3:  Bilir</a:t>
            </a:r>
            <a:r>
              <a:rPr lang="tr-TR" altLang="x-none" sz="2800" b="1"/>
              <a:t>ü</a:t>
            </a:r>
            <a:r>
              <a:rPr lang="en-US" altLang="x-none" sz="2800" b="1"/>
              <a:t>bin </a:t>
            </a:r>
            <a:r>
              <a:rPr lang="tr-TR" altLang="x-none" sz="2800" b="1"/>
              <a:t>krc hücrelerine girer</a:t>
            </a:r>
            <a:endParaRPr lang="en-US" altLang="x-none" sz="2800" b="1"/>
          </a:p>
        </p:txBody>
      </p:sp>
      <p:sp>
        <p:nvSpPr>
          <p:cNvPr id="59395" name="Rectangle 3"/>
          <p:cNvSpPr>
            <a:spLocks noGrp="1" noChangeArrowheads="1"/>
          </p:cNvSpPr>
          <p:nvPr>
            <p:ph type="body" idx="1"/>
          </p:nvPr>
        </p:nvSpPr>
        <p:spPr>
          <a:xfrm>
            <a:off x="685800" y="3505200"/>
            <a:ext cx="7772400" cy="3352800"/>
          </a:xfrm>
        </p:spPr>
        <p:txBody>
          <a:bodyPr/>
          <a:lstStyle/>
          <a:p>
            <a:r>
              <a:rPr lang="en-US" altLang="x-none"/>
              <a:t>Bilir</a:t>
            </a:r>
            <a:r>
              <a:rPr lang="tr-TR" altLang="x-none"/>
              <a:t>ü</a:t>
            </a:r>
            <a:r>
              <a:rPr lang="en-US" altLang="x-none"/>
              <a:t>bin </a:t>
            </a:r>
            <a:r>
              <a:rPr lang="tr-TR" altLang="x-none"/>
              <a:t>serum albüminden ayrılmalıdır</a:t>
            </a:r>
            <a:endParaRPr lang="en-US" altLang="x-none"/>
          </a:p>
        </p:txBody>
      </p:sp>
      <p:pic>
        <p:nvPicPr>
          <p:cNvPr id="593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772400" cy="1381125"/>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255197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bldLvl="2"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1143000"/>
          </a:xfrm>
        </p:spPr>
        <p:txBody>
          <a:bodyPr/>
          <a:lstStyle/>
          <a:p>
            <a:r>
              <a:rPr lang="tr-TR" altLang="x-none" sz="2800" b="1"/>
              <a:t>Basamak</a:t>
            </a:r>
            <a:r>
              <a:rPr lang="en-US" altLang="x-none" sz="2800" b="1"/>
              <a:t> 3:  Bilir</a:t>
            </a:r>
            <a:r>
              <a:rPr lang="tr-TR" altLang="x-none" sz="2800" b="1"/>
              <a:t>ü</a:t>
            </a:r>
            <a:r>
              <a:rPr lang="en-US" altLang="x-none" sz="2800" b="1"/>
              <a:t>bin </a:t>
            </a:r>
            <a:r>
              <a:rPr lang="tr-TR" altLang="x-none" sz="2800" b="1"/>
              <a:t>kc hücrelerine girer</a:t>
            </a:r>
            <a:endParaRPr lang="en-US" altLang="x-none" sz="2800" b="1"/>
          </a:p>
        </p:txBody>
      </p:sp>
      <p:sp>
        <p:nvSpPr>
          <p:cNvPr id="60419" name="Rectangle 3"/>
          <p:cNvSpPr>
            <a:spLocks noGrp="1" noChangeArrowheads="1"/>
          </p:cNvSpPr>
          <p:nvPr>
            <p:ph type="body" idx="1"/>
          </p:nvPr>
        </p:nvSpPr>
        <p:spPr>
          <a:xfrm>
            <a:off x="685800" y="3505200"/>
            <a:ext cx="7772400" cy="3352800"/>
          </a:xfrm>
        </p:spPr>
        <p:txBody>
          <a:bodyPr/>
          <a:lstStyle/>
          <a:p>
            <a:r>
              <a:rPr lang="tr-TR" altLang="x-none"/>
              <a:t>Karaciğer de ayrışmış bilirübini taşır</a:t>
            </a:r>
            <a:endParaRPr lang="en-US" altLang="x-none"/>
          </a:p>
          <a:p>
            <a:r>
              <a:rPr lang="tr-TR" altLang="x-none"/>
              <a:t>Hücre içerisinde</a:t>
            </a:r>
            <a:r>
              <a:rPr lang="en-US" altLang="x-none"/>
              <a:t>, </a:t>
            </a:r>
            <a:r>
              <a:rPr lang="en-US" altLang="x-none" b="1">
                <a:solidFill>
                  <a:srgbClr val="ED181E"/>
                </a:solidFill>
              </a:rPr>
              <a:t>ligandin</a:t>
            </a:r>
            <a:r>
              <a:rPr lang="en-US" altLang="x-none"/>
              <a:t>  bilir</a:t>
            </a:r>
            <a:r>
              <a:rPr lang="tr-TR" altLang="x-none"/>
              <a:t>ü</a:t>
            </a:r>
            <a:r>
              <a:rPr lang="en-US" altLang="x-none"/>
              <a:t>bin</a:t>
            </a:r>
            <a:r>
              <a:rPr lang="tr-TR" altLang="x-none"/>
              <a:t>i bağlar</a:t>
            </a:r>
            <a:endParaRPr lang="en-US" altLang="x-none"/>
          </a:p>
        </p:txBody>
      </p:sp>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7772400" cy="1381125"/>
          </a:xfrm>
          <a:prstGeom prst="rect">
            <a:avLst/>
          </a:prstGeom>
          <a:solidFill>
            <a:srgbClr val="ED77D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8613092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66800" y="0"/>
            <a:ext cx="6324600" cy="990600"/>
          </a:xfrm>
        </p:spPr>
        <p:txBody>
          <a:bodyPr/>
          <a:lstStyle/>
          <a:p>
            <a:r>
              <a:rPr lang="tr-TR" altLang="x-none" sz="2800" b="1"/>
              <a:t>Basamak</a:t>
            </a:r>
            <a:r>
              <a:rPr lang="en-US" altLang="x-none" sz="2800" b="1"/>
              <a:t> 4:  </a:t>
            </a:r>
            <a:r>
              <a:rPr lang="tr-TR" altLang="x-none" sz="2800" b="1"/>
              <a:t>Konjügasyon</a:t>
            </a:r>
            <a:endParaRPr lang="en-US" altLang="x-none" sz="2800" b="1"/>
          </a:p>
        </p:txBody>
      </p:sp>
      <p:pic>
        <p:nvPicPr>
          <p:cNvPr id="614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838200"/>
            <a:ext cx="6629400" cy="2133600"/>
          </a:xfrm>
          <a:prstGeom prst="rect">
            <a:avLst/>
          </a:prstGeom>
          <a:solidFill>
            <a:srgbClr val="ED77D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971800"/>
            <a:ext cx="3683000" cy="1155700"/>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14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833813"/>
            <a:ext cx="6553200" cy="3024187"/>
          </a:xfrm>
          <a:prstGeom prst="rect">
            <a:avLst/>
          </a:prstGeom>
          <a:solidFill>
            <a:srgbClr val="ED77D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71135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dissolve">
                                      <p:cBhvr>
                                        <p:cTn id="7" dur="500"/>
                                        <p:tgtEl>
                                          <p:spTgt spid="614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1444"/>
                                        </p:tgtEl>
                                        <p:attrNameLst>
                                          <p:attrName>style.visibility</p:attrName>
                                        </p:attrNameLst>
                                      </p:cBhvr>
                                      <p:to>
                                        <p:strVal val="visible"/>
                                      </p:to>
                                    </p:set>
                                    <p:animEffect transition="in" filter="dissolve">
                                      <p:cBhvr>
                                        <p:cTn id="12" dur="500"/>
                                        <p:tgtEl>
                                          <p:spTgt spid="614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1445"/>
                                        </p:tgtEl>
                                        <p:attrNameLst>
                                          <p:attrName>style.visibility</p:attrName>
                                        </p:attrNameLst>
                                      </p:cBhvr>
                                      <p:to>
                                        <p:strVal val="visible"/>
                                      </p:to>
                                    </p:set>
                                    <p:animEffect transition="in" filter="dissolve">
                                      <p:cBhvr>
                                        <p:cTn id="17"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09600" y="0"/>
            <a:ext cx="7772400" cy="990600"/>
          </a:xfrm>
        </p:spPr>
        <p:txBody>
          <a:bodyPr/>
          <a:lstStyle/>
          <a:p>
            <a:r>
              <a:rPr lang="tr-TR" altLang="x-none" sz="2800" b="1"/>
              <a:t>Basamak</a:t>
            </a:r>
            <a:r>
              <a:rPr lang="en-US" altLang="x-none" sz="2800" b="1"/>
              <a:t> 4:  </a:t>
            </a:r>
            <a:r>
              <a:rPr lang="tr-TR" altLang="x-none" sz="2800" b="1"/>
              <a:t>Konjügasyon</a:t>
            </a:r>
            <a:endParaRPr lang="en-US" altLang="x-none" sz="2800" b="1"/>
          </a:p>
        </p:txBody>
      </p:sp>
      <p:sp>
        <p:nvSpPr>
          <p:cNvPr id="62467" name="Rectangle 3"/>
          <p:cNvSpPr>
            <a:spLocks noGrp="1" noChangeArrowheads="1"/>
          </p:cNvSpPr>
          <p:nvPr>
            <p:ph type="body" idx="1"/>
          </p:nvPr>
        </p:nvSpPr>
        <p:spPr>
          <a:xfrm>
            <a:off x="0" y="1447800"/>
            <a:ext cx="9144000" cy="4343400"/>
          </a:xfrm>
        </p:spPr>
        <p:txBody>
          <a:bodyPr/>
          <a:lstStyle/>
          <a:p>
            <a:r>
              <a:rPr lang="tr-TR" altLang="x-none"/>
              <a:t>Hepatositlerde(kc hücresi) Düz ER </a:t>
            </a:r>
            <a:r>
              <a:rPr lang="en-US" altLang="x-none"/>
              <a:t> </a:t>
            </a:r>
            <a:r>
              <a:rPr lang="en-US" altLang="x-none" b="1">
                <a:solidFill>
                  <a:srgbClr val="ED181E"/>
                </a:solidFill>
              </a:rPr>
              <a:t>UDP-glu</a:t>
            </a:r>
            <a:r>
              <a:rPr lang="tr-TR" altLang="x-none" b="1">
                <a:solidFill>
                  <a:srgbClr val="ED181E"/>
                </a:solidFill>
              </a:rPr>
              <a:t>k</a:t>
            </a:r>
            <a:r>
              <a:rPr lang="en-US" altLang="x-none" b="1">
                <a:solidFill>
                  <a:srgbClr val="ED181E"/>
                </a:solidFill>
              </a:rPr>
              <a:t>uron</a:t>
            </a:r>
            <a:r>
              <a:rPr lang="tr-TR" altLang="x-none" b="1">
                <a:solidFill>
                  <a:srgbClr val="ED181E"/>
                </a:solidFill>
              </a:rPr>
              <a:t>i</a:t>
            </a:r>
            <a:r>
              <a:rPr lang="en-US" altLang="x-none" b="1">
                <a:solidFill>
                  <a:srgbClr val="ED181E"/>
                </a:solidFill>
              </a:rPr>
              <a:t>l transfera</a:t>
            </a:r>
            <a:r>
              <a:rPr lang="tr-TR" altLang="x-none" b="1">
                <a:solidFill>
                  <a:srgbClr val="ED181E"/>
                </a:solidFill>
              </a:rPr>
              <a:t>z</a:t>
            </a:r>
            <a:r>
              <a:rPr lang="en-US" altLang="x-none">
                <a:solidFill>
                  <a:srgbClr val="ED181E"/>
                </a:solidFill>
              </a:rPr>
              <a:t> </a:t>
            </a:r>
            <a:r>
              <a:rPr lang="en-US" altLang="x-none"/>
              <a:t>(UDPGT)</a:t>
            </a:r>
            <a:r>
              <a:rPr lang="tr-TR" altLang="x-none"/>
              <a:t> içerir</a:t>
            </a:r>
            <a:endParaRPr lang="en-US" altLang="x-none"/>
          </a:p>
          <a:p>
            <a:r>
              <a:rPr lang="en-US" altLang="x-none"/>
              <a:t>Glu</a:t>
            </a:r>
            <a:r>
              <a:rPr lang="tr-TR" altLang="x-none"/>
              <a:t>k</a:t>
            </a:r>
            <a:r>
              <a:rPr lang="en-US" altLang="x-none"/>
              <a:t>uronida</a:t>
            </a:r>
            <a:r>
              <a:rPr lang="tr-TR" altLang="x-none"/>
              <a:t>sy</a:t>
            </a:r>
            <a:r>
              <a:rPr lang="en-US" altLang="x-none"/>
              <a:t>on (</a:t>
            </a:r>
            <a:r>
              <a:rPr lang="tr-TR" altLang="x-none"/>
              <a:t>k</a:t>
            </a:r>
            <a:r>
              <a:rPr lang="en-US" altLang="x-none"/>
              <a:t>onjuga</a:t>
            </a:r>
            <a:r>
              <a:rPr lang="tr-TR" altLang="x-none"/>
              <a:t>sy</a:t>
            </a:r>
            <a:r>
              <a:rPr lang="en-US" altLang="x-none"/>
              <a:t>on)</a:t>
            </a:r>
            <a:r>
              <a:rPr lang="tr-TR" altLang="x-none"/>
              <a:t>:Karaciğer </a:t>
            </a:r>
            <a:r>
              <a:rPr lang="en-US" altLang="x-none" b="1">
                <a:solidFill>
                  <a:srgbClr val="ED181E"/>
                </a:solidFill>
              </a:rPr>
              <a:t>xenobioti</a:t>
            </a:r>
            <a:r>
              <a:rPr lang="tr-TR" altLang="x-none" b="1">
                <a:solidFill>
                  <a:srgbClr val="ED181E"/>
                </a:solidFill>
              </a:rPr>
              <a:t>klerin</a:t>
            </a:r>
            <a:r>
              <a:rPr lang="tr-TR" altLang="x-none"/>
              <a:t> </a:t>
            </a:r>
            <a:r>
              <a:rPr lang="en-US" altLang="x-none"/>
              <a:t> </a:t>
            </a:r>
            <a:r>
              <a:rPr lang="tr-TR" altLang="x-none" b="1">
                <a:solidFill>
                  <a:srgbClr val="FF0000"/>
                </a:solidFill>
              </a:rPr>
              <a:t>suda-çözünürlüğünü</a:t>
            </a:r>
            <a:r>
              <a:rPr lang="en-US" altLang="x-none"/>
              <a:t> </a:t>
            </a:r>
            <a:r>
              <a:rPr lang="tr-TR" altLang="x-none"/>
              <a:t>artırmak için kullandığı yaygın bir reaksiyondur</a:t>
            </a:r>
          </a:p>
          <a:p>
            <a:r>
              <a:rPr lang="en-US" altLang="x-none"/>
              <a:t>UDPGT</a:t>
            </a:r>
            <a:r>
              <a:rPr lang="tr-TR" altLang="x-none"/>
              <a:t>’ın </a:t>
            </a:r>
            <a:r>
              <a:rPr lang="tr-TR" altLang="x-none" b="1">
                <a:solidFill>
                  <a:srgbClr val="ED181E"/>
                </a:solidFill>
              </a:rPr>
              <a:t>iki izoformunu</a:t>
            </a:r>
            <a:r>
              <a:rPr lang="en-US" altLang="x-none"/>
              <a:t> </a:t>
            </a:r>
            <a:r>
              <a:rPr lang="tr-TR" altLang="x-none"/>
              <a:t>gerektirir</a:t>
            </a:r>
            <a:endParaRPr lang="en-US" altLang="x-none"/>
          </a:p>
          <a:p>
            <a:r>
              <a:rPr lang="tr-TR" altLang="x-none"/>
              <a:t>Bilirübine iki</a:t>
            </a:r>
            <a:r>
              <a:rPr lang="en-US" altLang="x-none"/>
              <a:t> </a:t>
            </a:r>
            <a:r>
              <a:rPr lang="en-US" altLang="x-none" b="1">
                <a:solidFill>
                  <a:srgbClr val="ED181E"/>
                </a:solidFill>
              </a:rPr>
              <a:t>glu</a:t>
            </a:r>
            <a:r>
              <a:rPr lang="tr-TR" altLang="x-none" b="1">
                <a:solidFill>
                  <a:srgbClr val="ED181E"/>
                </a:solidFill>
              </a:rPr>
              <a:t>k</a:t>
            </a:r>
            <a:r>
              <a:rPr lang="en-US" altLang="x-none" b="1">
                <a:solidFill>
                  <a:srgbClr val="ED181E"/>
                </a:solidFill>
              </a:rPr>
              <a:t>uronid</a:t>
            </a:r>
            <a:r>
              <a:rPr lang="en-US" altLang="x-none"/>
              <a:t> t</a:t>
            </a:r>
            <a:r>
              <a:rPr lang="tr-TR" altLang="x-none"/>
              <a:t>akılır</a:t>
            </a:r>
            <a:endParaRPr lang="en-US" altLang="x-none"/>
          </a:p>
        </p:txBody>
      </p:sp>
    </p:spTree>
    <p:extLst>
      <p:ext uri="{BB962C8B-B14F-4D97-AF65-F5344CB8AC3E}">
        <p14:creationId xmlns:p14="http://schemas.microsoft.com/office/powerpoint/2010/main" val="120803851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additive="base">
                                        <p:cTn id="7" dur="500" fill="hold"/>
                                        <p:tgtEl>
                                          <p:spTgt spid="624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246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2467">
                                            <p:txEl>
                                              <p:pRg st="0" end="0"/>
                                            </p:txEl>
                                          </p:spTgt>
                                        </p:tgtEl>
                                        <p:attrNameLst>
                                          <p:attrName>ppt_c</p:attrName>
                                        </p:attrNameLst>
                                      </p:cBhvr>
                                      <p:to>
                                        <a:schemeClr val="tx1"/>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additive="base">
                                        <p:cTn id="13" dur="500" fill="hold"/>
                                        <p:tgtEl>
                                          <p:spTgt spid="624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2467">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2467">
                                            <p:txEl>
                                              <p:pRg st="1" end="1"/>
                                            </p:txEl>
                                          </p:spTgt>
                                        </p:tgtEl>
                                        <p:attrNameLst>
                                          <p:attrName>ppt_c</p:attrName>
                                        </p:attrNameLst>
                                      </p:cBhvr>
                                      <p:to>
                                        <a:schemeClr val="tx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additive="base">
                                        <p:cTn id="19" dur="500" fill="hold"/>
                                        <p:tgtEl>
                                          <p:spTgt spid="624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2467">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2467">
                                            <p:txEl>
                                              <p:pRg st="2" end="2"/>
                                            </p:txEl>
                                          </p:spTgt>
                                        </p:tgtEl>
                                        <p:attrNameLst>
                                          <p:attrName>ppt_c</p:attrName>
                                        </p:attrNameLst>
                                      </p:cBhvr>
                                      <p:to>
                                        <a:schemeClr val="tx1"/>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467">
                                            <p:txEl>
                                              <p:pRg st="3" end="3"/>
                                            </p:txEl>
                                          </p:spTgt>
                                        </p:tgtEl>
                                        <p:attrNameLst>
                                          <p:attrName>style.visibility</p:attrName>
                                        </p:attrNameLst>
                                      </p:cBhvr>
                                      <p:to>
                                        <p:strVal val="visible"/>
                                      </p:to>
                                    </p:set>
                                    <p:anim calcmode="lin" valueType="num">
                                      <p:cBhvr additive="base">
                                        <p:cTn id="25" dur="500" fill="hold"/>
                                        <p:tgtEl>
                                          <p:spTgt spid="624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2467">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2467">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x-none" sz="2800" b="1"/>
              <a:t>"Direct" </a:t>
            </a:r>
            <a:r>
              <a:rPr lang="tr-TR" altLang="x-none" sz="2800" b="1"/>
              <a:t>ve</a:t>
            </a:r>
            <a:r>
              <a:rPr lang="en-US" altLang="x-none" sz="2800" b="1"/>
              <a:t> "Indirect" Bilir</a:t>
            </a:r>
            <a:r>
              <a:rPr lang="tr-TR" altLang="x-none" sz="2800" b="1"/>
              <a:t>ü</a:t>
            </a:r>
            <a:r>
              <a:rPr lang="en-US" altLang="x-none" sz="2800" b="1"/>
              <a:t>bin</a:t>
            </a:r>
          </a:p>
        </p:txBody>
      </p:sp>
      <p:sp>
        <p:nvSpPr>
          <p:cNvPr id="63491" name="Rectangle 3"/>
          <p:cNvSpPr>
            <a:spLocks noGrp="1" noChangeArrowheads="1"/>
          </p:cNvSpPr>
          <p:nvPr>
            <p:ph type="body" idx="1"/>
          </p:nvPr>
        </p:nvSpPr>
        <p:spPr>
          <a:xfrm>
            <a:off x="457200" y="1600200"/>
            <a:ext cx="8686800" cy="4525963"/>
          </a:xfrm>
        </p:spPr>
        <p:txBody>
          <a:bodyPr/>
          <a:lstStyle/>
          <a:p>
            <a:r>
              <a:rPr lang="tr-TR" altLang="x-none" b="1">
                <a:solidFill>
                  <a:srgbClr val="ED77D4"/>
                </a:solidFill>
              </a:rPr>
              <a:t>K</a:t>
            </a:r>
            <a:r>
              <a:rPr lang="en-US" altLang="x-none" b="1">
                <a:solidFill>
                  <a:srgbClr val="ED77D4"/>
                </a:solidFill>
              </a:rPr>
              <a:t>onjuge</a:t>
            </a:r>
            <a:r>
              <a:rPr lang="tr-TR" altLang="x-none" b="1">
                <a:solidFill>
                  <a:srgbClr val="ED77D4"/>
                </a:solidFill>
              </a:rPr>
              <a:t> edilmiş</a:t>
            </a:r>
            <a:r>
              <a:rPr lang="en-US" altLang="x-none"/>
              <a:t> bil</a:t>
            </a:r>
            <a:r>
              <a:rPr lang="tr-TR" altLang="x-none"/>
              <a:t>i</a:t>
            </a:r>
            <a:r>
              <a:rPr lang="en-US" altLang="x-none"/>
              <a:t>r</a:t>
            </a:r>
            <a:r>
              <a:rPr lang="tr-TR" altLang="x-none"/>
              <a:t>ü</a:t>
            </a:r>
            <a:r>
              <a:rPr lang="en-US" altLang="x-none"/>
              <a:t>bin  </a:t>
            </a:r>
            <a:r>
              <a:rPr lang="tr-TR" altLang="x-none" b="1">
                <a:solidFill>
                  <a:srgbClr val="ED77D4"/>
                </a:solidFill>
              </a:rPr>
              <a:t>suda-çözünür</a:t>
            </a:r>
            <a:r>
              <a:rPr lang="en-US" altLang="x-none"/>
              <a:t>; </a:t>
            </a:r>
            <a:r>
              <a:rPr lang="en-US" altLang="x-none" b="1">
                <a:solidFill>
                  <a:srgbClr val="ED181E"/>
                </a:solidFill>
              </a:rPr>
              <a:t>unconjugated</a:t>
            </a:r>
            <a:r>
              <a:rPr lang="en-US" altLang="x-none"/>
              <a:t> bilir</a:t>
            </a:r>
            <a:r>
              <a:rPr lang="tr-TR" altLang="x-none"/>
              <a:t>ü</a:t>
            </a:r>
            <a:r>
              <a:rPr lang="en-US" altLang="x-none"/>
              <a:t>bin </a:t>
            </a:r>
            <a:r>
              <a:rPr lang="tr-TR" altLang="x-none"/>
              <a:t>çözünmez</a:t>
            </a:r>
            <a:endParaRPr lang="en-US" altLang="x-none"/>
          </a:p>
          <a:p>
            <a:r>
              <a:rPr lang="en-US" altLang="x-none"/>
              <a:t>B</a:t>
            </a:r>
            <a:r>
              <a:rPr lang="tr-TR" altLang="x-none"/>
              <a:t>ilirübin (BR)</a:t>
            </a:r>
            <a:r>
              <a:rPr lang="en-US" altLang="x-none"/>
              <a:t>  </a:t>
            </a:r>
            <a:r>
              <a:rPr lang="en-US" altLang="x-none" b="1">
                <a:solidFill>
                  <a:srgbClr val="ED181E"/>
                </a:solidFill>
              </a:rPr>
              <a:t>van den Bergh rea</a:t>
            </a:r>
            <a:r>
              <a:rPr lang="tr-TR" altLang="x-none" b="1">
                <a:solidFill>
                  <a:srgbClr val="ED181E"/>
                </a:solidFill>
              </a:rPr>
              <a:t>ks</a:t>
            </a:r>
            <a:r>
              <a:rPr lang="en-US" altLang="x-none" b="1">
                <a:solidFill>
                  <a:srgbClr val="ED181E"/>
                </a:solidFill>
              </a:rPr>
              <a:t>i</a:t>
            </a:r>
            <a:r>
              <a:rPr lang="tr-TR" altLang="x-none" b="1">
                <a:solidFill>
                  <a:srgbClr val="ED181E"/>
                </a:solidFill>
              </a:rPr>
              <a:t>y</a:t>
            </a:r>
            <a:r>
              <a:rPr lang="en-US" altLang="x-none" b="1">
                <a:solidFill>
                  <a:srgbClr val="ED181E"/>
                </a:solidFill>
              </a:rPr>
              <a:t>on</a:t>
            </a:r>
            <a:r>
              <a:rPr lang="tr-TR" altLang="x-none" b="1">
                <a:solidFill>
                  <a:srgbClr val="ED181E"/>
                </a:solidFill>
              </a:rPr>
              <a:t>u</a:t>
            </a:r>
            <a:r>
              <a:rPr lang="tr-TR" altLang="x-none"/>
              <a:t> ile ölçülür</a:t>
            </a:r>
          </a:p>
          <a:p>
            <a:pPr>
              <a:buFont typeface="Wingdings" charset="2"/>
              <a:buNone/>
            </a:pPr>
            <a:r>
              <a:rPr lang="tr-TR" altLang="x-none"/>
              <a:t>        --</a:t>
            </a:r>
            <a:r>
              <a:rPr lang="en-US" altLang="x-none"/>
              <a:t>diazo sulfanil </a:t>
            </a:r>
            <a:r>
              <a:rPr lang="tr-TR" altLang="x-none"/>
              <a:t>ürünleri renkli ürünlerdir ve  spektrofotometriksel olarak ölçülebilir</a:t>
            </a:r>
            <a:endParaRPr lang="en-US" altLang="x-none"/>
          </a:p>
        </p:txBody>
      </p:sp>
    </p:spTree>
    <p:extLst>
      <p:ext uri="{BB962C8B-B14F-4D97-AF65-F5344CB8AC3E}">
        <p14:creationId xmlns:p14="http://schemas.microsoft.com/office/powerpoint/2010/main" val="11929396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additive="base">
                                        <p:cTn id="19" dur="500" fill="hold"/>
                                        <p:tgtEl>
                                          <p:spTgt spid="634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34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x-none" sz="2800" b="1"/>
              <a:t>"</a:t>
            </a:r>
            <a:r>
              <a:rPr lang="en-US" altLang="x-none" sz="3600" b="1"/>
              <a:t>Direct" </a:t>
            </a:r>
            <a:r>
              <a:rPr lang="tr-TR" altLang="x-none" sz="3600" b="1"/>
              <a:t>ve</a:t>
            </a:r>
            <a:r>
              <a:rPr lang="en-US" altLang="x-none" sz="3600" b="1"/>
              <a:t> "Indirect" Bilir</a:t>
            </a:r>
            <a:r>
              <a:rPr lang="tr-TR" altLang="x-none" sz="3600" b="1"/>
              <a:t>ü</a:t>
            </a:r>
            <a:r>
              <a:rPr lang="en-US" altLang="x-none" sz="3600" b="1"/>
              <a:t>bin</a:t>
            </a:r>
          </a:p>
        </p:txBody>
      </p:sp>
      <p:sp>
        <p:nvSpPr>
          <p:cNvPr id="64515" name="Rectangle 3"/>
          <p:cNvSpPr>
            <a:spLocks noGrp="1" noChangeArrowheads="1"/>
          </p:cNvSpPr>
          <p:nvPr>
            <p:ph type="body" idx="1"/>
          </p:nvPr>
        </p:nvSpPr>
        <p:spPr>
          <a:xfrm>
            <a:off x="457200" y="1600200"/>
            <a:ext cx="8686800" cy="4525963"/>
          </a:xfrm>
        </p:spPr>
        <p:txBody>
          <a:bodyPr/>
          <a:lstStyle/>
          <a:p>
            <a:r>
              <a:rPr lang="tr-TR" altLang="x-none" sz="4000" b="1">
                <a:solidFill>
                  <a:srgbClr val="CCFF33"/>
                </a:solidFill>
              </a:rPr>
              <a:t>Suda-çözünür</a:t>
            </a:r>
            <a:r>
              <a:rPr lang="en-US" altLang="x-none" sz="4000"/>
              <a:t> (conjugated) BR</a:t>
            </a:r>
            <a:r>
              <a:rPr lang="tr-TR" altLang="x-none" sz="4000"/>
              <a:t> </a:t>
            </a:r>
            <a:r>
              <a:rPr lang="en-US" altLang="x-none" sz="4000"/>
              <a:t> "</a:t>
            </a:r>
            <a:r>
              <a:rPr lang="en-US" altLang="x-none" sz="4000" b="1">
                <a:solidFill>
                  <a:srgbClr val="CCFF33"/>
                </a:solidFill>
              </a:rPr>
              <a:t>Direct</a:t>
            </a:r>
            <a:r>
              <a:rPr lang="en-US" altLang="x-none" sz="4000"/>
              <a:t>" BR</a:t>
            </a:r>
            <a:r>
              <a:rPr lang="tr-TR" altLang="x-none" sz="4000"/>
              <a:t> olarak adlandırılır</a:t>
            </a:r>
            <a:endParaRPr lang="en-US" altLang="x-none" sz="4000"/>
          </a:p>
          <a:p>
            <a:r>
              <a:rPr lang="tr-TR" altLang="x-none" sz="4000" b="1">
                <a:solidFill>
                  <a:srgbClr val="ED181E"/>
                </a:solidFill>
              </a:rPr>
              <a:t>Suda-çözünmeyen</a:t>
            </a:r>
            <a:r>
              <a:rPr lang="en-US" altLang="x-none" sz="4000"/>
              <a:t> BR (unconjugated, albumin</a:t>
            </a:r>
            <a:r>
              <a:rPr lang="tr-TR" altLang="x-none" sz="4000"/>
              <a:t>’e bağlı</a:t>
            </a:r>
            <a:r>
              <a:rPr lang="en-US" altLang="x-none" sz="4000"/>
              <a:t>)  "</a:t>
            </a:r>
            <a:r>
              <a:rPr lang="en-US" altLang="x-none" sz="4000" b="1">
                <a:solidFill>
                  <a:srgbClr val="ED181E"/>
                </a:solidFill>
              </a:rPr>
              <a:t>Indirect</a:t>
            </a:r>
            <a:r>
              <a:rPr lang="en-US" altLang="x-none" sz="4000"/>
              <a:t>" BR</a:t>
            </a:r>
            <a:r>
              <a:rPr lang="tr-TR" altLang="x-none" sz="4000"/>
              <a:t> denir</a:t>
            </a:r>
            <a:endParaRPr lang="en-US" altLang="x-none" sz="4000"/>
          </a:p>
        </p:txBody>
      </p:sp>
    </p:spTree>
    <p:extLst>
      <p:ext uri="{BB962C8B-B14F-4D97-AF65-F5344CB8AC3E}">
        <p14:creationId xmlns:p14="http://schemas.microsoft.com/office/powerpoint/2010/main" val="8297725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tr-TR" altLang="x-none" sz="2800" b="1"/>
              <a:t>Basamak</a:t>
            </a:r>
            <a:r>
              <a:rPr lang="en-US" altLang="x-none" sz="2800" b="1"/>
              <a:t> 5:  </a:t>
            </a:r>
            <a:r>
              <a:rPr lang="tr-TR" altLang="x-none" sz="2800" b="1"/>
              <a:t>Safraya katılım</a:t>
            </a:r>
            <a:endParaRPr lang="en-US" altLang="x-none" sz="2800" b="1"/>
          </a:p>
        </p:txBody>
      </p:sp>
      <p:sp>
        <p:nvSpPr>
          <p:cNvPr id="65539" name="Rectangle 3"/>
          <p:cNvSpPr>
            <a:spLocks noGrp="1" noChangeArrowheads="1"/>
          </p:cNvSpPr>
          <p:nvPr>
            <p:ph type="body" idx="1"/>
          </p:nvPr>
        </p:nvSpPr>
        <p:spPr/>
        <p:txBody>
          <a:bodyPr/>
          <a:lstStyle/>
          <a:p>
            <a:r>
              <a:rPr lang="en-US" altLang="x-none" sz="4000" b="1" i="1">
                <a:solidFill>
                  <a:srgbClr val="ED181E"/>
                </a:solidFill>
              </a:rPr>
              <a:t>Conjugated</a:t>
            </a:r>
            <a:r>
              <a:rPr lang="en-US" altLang="x-none" sz="4000" b="1">
                <a:solidFill>
                  <a:srgbClr val="ED181E"/>
                </a:solidFill>
              </a:rPr>
              <a:t> </a:t>
            </a:r>
            <a:r>
              <a:rPr lang="en-US" altLang="x-none" sz="4000"/>
              <a:t>bilir</a:t>
            </a:r>
            <a:r>
              <a:rPr lang="tr-TR" altLang="x-none" sz="4000"/>
              <a:t>ü</a:t>
            </a:r>
            <a:r>
              <a:rPr lang="en-US" altLang="x-none" sz="4000"/>
              <a:t>bin  </a:t>
            </a:r>
            <a:r>
              <a:rPr lang="tr-TR" altLang="x-none" sz="4000"/>
              <a:t>“</a:t>
            </a:r>
            <a:r>
              <a:rPr lang="en-US" altLang="x-none" sz="4000"/>
              <a:t>ATP-driven </a:t>
            </a:r>
            <a:r>
              <a:rPr lang="en-US" altLang="x-none" sz="4000" b="1">
                <a:solidFill>
                  <a:srgbClr val="ED181E"/>
                </a:solidFill>
              </a:rPr>
              <a:t>transporter</a:t>
            </a:r>
            <a:r>
              <a:rPr lang="tr-TR" altLang="x-none" sz="4000" b="1">
                <a:solidFill>
                  <a:srgbClr val="ED181E"/>
                </a:solidFill>
              </a:rPr>
              <a:t>” </a:t>
            </a:r>
            <a:r>
              <a:rPr lang="tr-TR" altLang="x-none" sz="4000"/>
              <a:t>tarafından safraya pompalanır</a:t>
            </a:r>
            <a:endParaRPr lang="en-US" altLang="x-none" sz="4000" b="1">
              <a:solidFill>
                <a:srgbClr val="ED181E"/>
              </a:solidFill>
            </a:endParaRPr>
          </a:p>
          <a:p>
            <a:r>
              <a:rPr lang="en-US" altLang="x-none" sz="4000"/>
              <a:t>Transporter defe</a:t>
            </a:r>
            <a:r>
              <a:rPr lang="tr-TR" altLang="x-none" sz="4000"/>
              <a:t>k</a:t>
            </a:r>
            <a:r>
              <a:rPr lang="en-US" altLang="x-none" sz="4000"/>
              <a:t>t</a:t>
            </a:r>
            <a:r>
              <a:rPr lang="tr-TR" altLang="x-none" sz="4000"/>
              <a:t>leri</a:t>
            </a:r>
            <a:r>
              <a:rPr lang="en-US" altLang="x-none" sz="4000"/>
              <a:t> geneti</a:t>
            </a:r>
            <a:r>
              <a:rPr lang="tr-TR" altLang="x-none" sz="4000"/>
              <a:t>k</a:t>
            </a:r>
            <a:r>
              <a:rPr lang="en-US" altLang="x-none" sz="4000"/>
              <a:t> </a:t>
            </a:r>
            <a:r>
              <a:rPr lang="tr-TR" altLang="x-none" sz="4000"/>
              <a:t>hastalıklara neden olur</a:t>
            </a:r>
            <a:endParaRPr lang="en-US" altLang="x-none" i="1"/>
          </a:p>
        </p:txBody>
      </p:sp>
    </p:spTree>
    <p:extLst>
      <p:ext uri="{BB962C8B-B14F-4D97-AF65-F5344CB8AC3E}">
        <p14:creationId xmlns:p14="http://schemas.microsoft.com/office/powerpoint/2010/main" val="22804086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additive="base">
                                        <p:cTn id="7" dur="500" fill="hold"/>
                                        <p:tgtEl>
                                          <p:spTgt spid="655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5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539">
                                            <p:txEl>
                                              <p:pRg st="1" end="1"/>
                                            </p:txEl>
                                          </p:spTgt>
                                        </p:tgtEl>
                                        <p:attrNameLst>
                                          <p:attrName>style.visibility</p:attrName>
                                        </p:attrNameLst>
                                      </p:cBhvr>
                                      <p:to>
                                        <p:strVal val="visible"/>
                                      </p:to>
                                    </p:set>
                                    <p:anim calcmode="lin" valueType="num">
                                      <p:cBhvr additive="base">
                                        <p:cTn id="13" dur="500" fill="hold"/>
                                        <p:tgtEl>
                                          <p:spTgt spid="655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55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228600"/>
            <a:ext cx="9144000" cy="1143000"/>
          </a:xfrm>
        </p:spPr>
        <p:txBody>
          <a:bodyPr/>
          <a:lstStyle/>
          <a:p>
            <a:r>
              <a:rPr lang="tr-TR" altLang="x-none" sz="2800" b="1"/>
              <a:t>Basamak</a:t>
            </a:r>
            <a:r>
              <a:rPr lang="en-US" altLang="x-none" sz="2800" b="1"/>
              <a:t> 6: </a:t>
            </a:r>
            <a:r>
              <a:rPr lang="tr-TR" altLang="x-none" sz="2800" b="1"/>
              <a:t>İnce barsak ve ötesi…</a:t>
            </a:r>
            <a:endParaRPr lang="en-US" altLang="x-none" sz="2800" b="1"/>
          </a:p>
        </p:txBody>
      </p:sp>
      <p:sp>
        <p:nvSpPr>
          <p:cNvPr id="66563" name="Rectangle 3"/>
          <p:cNvSpPr>
            <a:spLocks noGrp="1" noChangeArrowheads="1"/>
          </p:cNvSpPr>
          <p:nvPr>
            <p:ph type="body" idx="1"/>
          </p:nvPr>
        </p:nvSpPr>
        <p:spPr>
          <a:xfrm>
            <a:off x="457200" y="1600200"/>
            <a:ext cx="8229600" cy="3355975"/>
          </a:xfrm>
        </p:spPr>
        <p:txBody>
          <a:bodyPr/>
          <a:lstStyle/>
          <a:p>
            <a:r>
              <a:rPr lang="tr-TR" altLang="x-none" sz="4000"/>
              <a:t>Safra önce</a:t>
            </a:r>
            <a:r>
              <a:rPr lang="en-US" altLang="x-none" sz="4000"/>
              <a:t> </a:t>
            </a:r>
            <a:r>
              <a:rPr lang="tr-TR" altLang="x-none" sz="4000" b="1">
                <a:solidFill>
                  <a:srgbClr val="ED181E"/>
                </a:solidFill>
              </a:rPr>
              <a:t>safra kesesine</a:t>
            </a:r>
            <a:r>
              <a:rPr lang="en-US" altLang="x-none" sz="4000"/>
              <a:t>, </a:t>
            </a:r>
            <a:r>
              <a:rPr lang="tr-TR" altLang="x-none" sz="4000"/>
              <a:t>sonra</a:t>
            </a:r>
            <a:r>
              <a:rPr lang="en-US" altLang="x-none" sz="4000"/>
              <a:t> </a:t>
            </a:r>
            <a:r>
              <a:rPr lang="en-US" altLang="x-none" sz="4000" b="1">
                <a:solidFill>
                  <a:srgbClr val="ED181E"/>
                </a:solidFill>
              </a:rPr>
              <a:t>i</a:t>
            </a:r>
            <a:r>
              <a:rPr lang="tr-TR" altLang="x-none" sz="4000" b="1">
                <a:solidFill>
                  <a:srgbClr val="ED181E"/>
                </a:solidFill>
              </a:rPr>
              <a:t>nce bağırsağa </a:t>
            </a:r>
            <a:r>
              <a:rPr lang="tr-TR" altLang="x-none" sz="4000"/>
              <a:t>gider</a:t>
            </a:r>
            <a:endParaRPr lang="en-US" altLang="x-none" sz="4000" b="1">
              <a:solidFill>
                <a:srgbClr val="ED181E"/>
              </a:solidFill>
            </a:endParaRPr>
          </a:p>
          <a:p>
            <a:r>
              <a:rPr lang="en-US" altLang="x-none" sz="4000"/>
              <a:t>ileum </a:t>
            </a:r>
            <a:r>
              <a:rPr lang="tr-TR" altLang="x-none" sz="4000"/>
              <a:t>ve</a:t>
            </a:r>
            <a:r>
              <a:rPr lang="en-US" altLang="x-none" sz="4000"/>
              <a:t> colon</a:t>
            </a:r>
            <a:r>
              <a:rPr lang="tr-TR" altLang="x-none" sz="4000"/>
              <a:t> içerisinde</a:t>
            </a:r>
            <a:r>
              <a:rPr lang="en-US" altLang="x-none" sz="4000"/>
              <a:t>, ba</a:t>
            </a:r>
            <a:r>
              <a:rPr lang="tr-TR" altLang="x-none" sz="4000"/>
              <a:t>k</a:t>
            </a:r>
            <a:r>
              <a:rPr lang="en-US" altLang="x-none" sz="4000"/>
              <a:t>te</a:t>
            </a:r>
            <a:r>
              <a:rPr lang="tr-TR" altLang="x-none" sz="4000"/>
              <a:t>riyal</a:t>
            </a:r>
            <a:r>
              <a:rPr lang="en-US" altLang="x-none" sz="4000"/>
              <a:t> </a:t>
            </a:r>
            <a:r>
              <a:rPr lang="en-US" altLang="x-none" sz="4000" b="1">
                <a:solidFill>
                  <a:srgbClr val="ED181E"/>
                </a:solidFill>
              </a:rPr>
              <a:t>glu</a:t>
            </a:r>
            <a:r>
              <a:rPr lang="tr-TR" altLang="x-none" sz="4000" b="1">
                <a:solidFill>
                  <a:srgbClr val="ED181E"/>
                </a:solidFill>
              </a:rPr>
              <a:t>k</a:t>
            </a:r>
            <a:r>
              <a:rPr lang="en-US" altLang="x-none" sz="4000" b="1">
                <a:solidFill>
                  <a:srgbClr val="ED181E"/>
                </a:solidFill>
              </a:rPr>
              <a:t>uronida</a:t>
            </a:r>
            <a:r>
              <a:rPr lang="tr-TR" altLang="x-none" sz="4000" b="1">
                <a:solidFill>
                  <a:srgbClr val="ED181E"/>
                </a:solidFill>
              </a:rPr>
              <a:t>zların</a:t>
            </a:r>
            <a:r>
              <a:rPr lang="en-US" altLang="x-none" sz="4000"/>
              <a:t> </a:t>
            </a:r>
            <a:r>
              <a:rPr lang="tr-TR" altLang="x-none" sz="4000"/>
              <a:t>etkisi ile</a:t>
            </a:r>
            <a:r>
              <a:rPr lang="en-US" altLang="x-none" sz="4000"/>
              <a:t>, </a:t>
            </a:r>
          </a:p>
          <a:p>
            <a:pPr>
              <a:buFont typeface="Wingdings" charset="2"/>
              <a:buNone/>
            </a:pPr>
            <a:endParaRPr lang="en-US" altLang="x-none"/>
          </a:p>
        </p:txBody>
      </p:sp>
      <p:sp>
        <p:nvSpPr>
          <p:cNvPr id="66564" name="Text Box 4"/>
          <p:cNvSpPr txBox="1">
            <a:spLocks noChangeArrowheads="1"/>
          </p:cNvSpPr>
          <p:nvPr/>
        </p:nvSpPr>
        <p:spPr bwMode="auto">
          <a:xfrm>
            <a:off x="2209800" y="4648200"/>
            <a:ext cx="560863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x-none" sz="4800">
                <a:latin typeface="Helvetica" charset="0"/>
              </a:rPr>
              <a:t>	</a:t>
            </a:r>
            <a:r>
              <a:rPr lang="en-US" altLang="x-none" sz="4800" b="1">
                <a:solidFill>
                  <a:srgbClr val="ED181E"/>
                </a:solidFill>
                <a:latin typeface="Helvetica" charset="0"/>
              </a:rPr>
              <a:t>Bilir</a:t>
            </a:r>
            <a:r>
              <a:rPr lang="tr-TR" altLang="x-none" sz="4800" b="1">
                <a:solidFill>
                  <a:srgbClr val="ED181E"/>
                </a:solidFill>
                <a:latin typeface="Helvetica" charset="0"/>
              </a:rPr>
              <a:t>ü</a:t>
            </a:r>
            <a:r>
              <a:rPr lang="en-US" altLang="x-none" sz="4800" b="1">
                <a:solidFill>
                  <a:srgbClr val="ED181E"/>
                </a:solidFill>
                <a:latin typeface="Helvetica" charset="0"/>
              </a:rPr>
              <a:t>bin</a:t>
            </a:r>
            <a:r>
              <a:rPr lang="tr-TR" altLang="x-none" sz="4800" b="1">
                <a:solidFill>
                  <a:srgbClr val="ED181E"/>
                </a:solidFill>
                <a:latin typeface="Helvetica" charset="0"/>
              </a:rPr>
              <a:t> </a:t>
            </a:r>
            <a:r>
              <a:rPr lang="tr-TR" altLang="x-none" sz="4800">
                <a:latin typeface="Helvetica" charset="0"/>
              </a:rPr>
              <a:t>oluşur</a:t>
            </a:r>
            <a:r>
              <a:rPr lang="en-US" altLang="x-none" sz="4800" b="1">
                <a:solidFill>
                  <a:srgbClr val="ED181E"/>
                </a:solidFill>
                <a:latin typeface="Helvetica" charset="0"/>
              </a:rPr>
              <a:t>!</a:t>
            </a:r>
          </a:p>
        </p:txBody>
      </p:sp>
    </p:spTree>
    <p:extLst>
      <p:ext uri="{BB962C8B-B14F-4D97-AF65-F5344CB8AC3E}">
        <p14:creationId xmlns:p14="http://schemas.microsoft.com/office/powerpoint/2010/main" val="15719750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6563">
                                            <p:txEl>
                                              <p:pRg st="0" end="0"/>
                                            </p:txEl>
                                          </p:spTgt>
                                        </p:tgtEl>
                                        <p:attrNameLst>
                                          <p:attrName>ppt_c</p:attrName>
                                        </p:attrNameLst>
                                      </p:cBhvr>
                                      <p:to>
                                        <a:schemeClr val="tx1"/>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6563">
                                            <p:txEl>
                                              <p:pRg st="1" end="1"/>
                                            </p:txEl>
                                          </p:spTgt>
                                        </p:tgtEl>
                                        <p:attrNameLst>
                                          <p:attrName>ppt_c</p:attrName>
                                        </p:attrNameLst>
                                      </p:cBhvr>
                                      <p:to>
                                        <a:schemeClr val="tx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66564"/>
                                        </p:tgtEl>
                                        <p:attrNameLst>
                                          <p:attrName>style.visibility</p:attrName>
                                        </p:attrNameLst>
                                      </p:cBhvr>
                                      <p:to>
                                        <p:strVal val="visible"/>
                                      </p:to>
                                    </p:set>
                                    <p:anim calcmode="lin" valueType="num">
                                      <p:cBhvr>
                                        <p:cTn id="19" dur="1000" fill="hold"/>
                                        <p:tgtEl>
                                          <p:spTgt spid="66564"/>
                                        </p:tgtEl>
                                        <p:attrNameLst>
                                          <p:attrName>ppt_w</p:attrName>
                                        </p:attrNameLst>
                                      </p:cBhvr>
                                      <p:tavLst>
                                        <p:tav tm="0">
                                          <p:val>
                                            <p:fltVal val="0"/>
                                          </p:val>
                                        </p:tav>
                                        <p:tav tm="100000">
                                          <p:val>
                                            <p:strVal val="#ppt_w"/>
                                          </p:val>
                                        </p:tav>
                                      </p:tavLst>
                                    </p:anim>
                                    <p:anim calcmode="lin" valueType="num">
                                      <p:cBhvr>
                                        <p:cTn id="20" dur="1000" fill="hold"/>
                                        <p:tgtEl>
                                          <p:spTgt spid="66564"/>
                                        </p:tgtEl>
                                        <p:attrNameLst>
                                          <p:attrName>ppt_h</p:attrName>
                                        </p:attrNameLst>
                                      </p:cBhvr>
                                      <p:tavLst>
                                        <p:tav tm="0">
                                          <p:val>
                                            <p:fltVal val="0"/>
                                          </p:val>
                                        </p:tav>
                                        <p:tav tm="100000">
                                          <p:val>
                                            <p:strVal val="#ppt_h"/>
                                          </p:val>
                                        </p:tav>
                                      </p:tavLst>
                                    </p:anim>
                                    <p:anim calcmode="lin" valueType="num">
                                      <p:cBhvr>
                                        <p:cTn id="21" dur="1000" fill="hold"/>
                                        <p:tgtEl>
                                          <p:spTgt spid="6656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65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P spid="66564" grpId="0"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228600"/>
            <a:ext cx="9144000" cy="1143000"/>
          </a:xfrm>
        </p:spPr>
        <p:txBody>
          <a:bodyPr/>
          <a:lstStyle/>
          <a:p>
            <a:r>
              <a:rPr lang="tr-TR" altLang="x-none" sz="2800" b="1"/>
              <a:t>Basamak</a:t>
            </a:r>
            <a:r>
              <a:rPr lang="en-US" altLang="x-none" sz="2800" b="1"/>
              <a:t> 6: </a:t>
            </a:r>
            <a:r>
              <a:rPr lang="tr-TR" altLang="x-none" sz="2800" b="1"/>
              <a:t>İnce barsak ve ötesi…</a:t>
            </a:r>
            <a:endParaRPr lang="en-US" altLang="x-none" sz="2800" b="1"/>
          </a:p>
        </p:txBody>
      </p:sp>
      <p:sp>
        <p:nvSpPr>
          <p:cNvPr id="67587" name="Rectangle 3"/>
          <p:cNvSpPr>
            <a:spLocks noGrp="1" noChangeArrowheads="1"/>
          </p:cNvSpPr>
          <p:nvPr>
            <p:ph type="body" idx="1"/>
          </p:nvPr>
        </p:nvSpPr>
        <p:spPr>
          <a:xfrm>
            <a:off x="533400" y="6172200"/>
            <a:ext cx="7772400" cy="685800"/>
          </a:xfrm>
        </p:spPr>
        <p:txBody>
          <a:bodyPr/>
          <a:lstStyle/>
          <a:p>
            <a:r>
              <a:rPr lang="tr-TR" altLang="x-none"/>
              <a:t>Bazı</a:t>
            </a:r>
            <a:r>
              <a:rPr lang="en-US" altLang="x-none"/>
              <a:t> urobilinogen</a:t>
            </a:r>
            <a:r>
              <a:rPr lang="tr-TR" altLang="x-none"/>
              <a:t>ler tekrar emilir</a:t>
            </a:r>
            <a:r>
              <a:rPr lang="en-US" altLang="x-none"/>
              <a:t> </a:t>
            </a:r>
          </a:p>
        </p:txBody>
      </p:sp>
      <p:sp>
        <p:nvSpPr>
          <p:cNvPr id="67588" name="Text Box 4"/>
          <p:cNvSpPr txBox="1">
            <a:spLocks noChangeArrowheads="1"/>
          </p:cNvSpPr>
          <p:nvPr/>
        </p:nvSpPr>
        <p:spPr bwMode="auto">
          <a:xfrm>
            <a:off x="6705600" y="48006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x-none" sz="2400">
                <a:latin typeface="Helvetica" charset="0"/>
              </a:rPr>
              <a:t>(colorless!)</a:t>
            </a:r>
            <a:endParaRPr lang="en-US" altLang="x-none" sz="2400">
              <a:latin typeface="Times" charset="0"/>
            </a:endParaRPr>
          </a:p>
        </p:txBody>
      </p:sp>
      <p:sp>
        <p:nvSpPr>
          <p:cNvPr id="67589" name="Rectangle 5"/>
          <p:cNvSpPr>
            <a:spLocks noChangeArrowheads="1"/>
          </p:cNvSpPr>
          <p:nvPr/>
        </p:nvSpPr>
        <p:spPr bwMode="auto">
          <a:xfrm>
            <a:off x="533400" y="11430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hlink"/>
              </a:buClr>
              <a:buFont typeface="Wingdings" charset="2"/>
              <a:buBlip>
                <a:blip r:embed="rId2"/>
              </a:buBlip>
              <a:defRPr sz="3200">
                <a:solidFill>
                  <a:schemeClr val="tx1"/>
                </a:solidFill>
                <a:effectLst>
                  <a:outerShdw blurRad="38100" dist="38100" dir="2700000" algn="tl">
                    <a:srgbClr val="000000"/>
                  </a:outerShdw>
                </a:effectLst>
                <a:latin typeface="Arial" charset="0"/>
              </a:defRPr>
            </a:lvl1pPr>
            <a:lvl2pPr marL="742950" indent="-285750">
              <a:spcBef>
                <a:spcPct val="20000"/>
              </a:spcBef>
              <a:buClr>
                <a:schemeClr val="folHlink"/>
              </a:buClr>
              <a:buSzPct val="50000"/>
              <a:buFont typeface="Wingdings" charset="2"/>
              <a:buChar char="n"/>
              <a:defRPr sz="2800">
                <a:solidFill>
                  <a:schemeClr val="tx1"/>
                </a:solidFill>
                <a:effectLst>
                  <a:outerShdw blurRad="38100" dist="38100" dir="2700000" algn="tl">
                    <a:srgbClr val="000000"/>
                  </a:outerShdw>
                </a:effectLst>
                <a:latin typeface="Arial" charset="0"/>
              </a:defRPr>
            </a:lvl2pPr>
            <a:lvl3pPr marL="1143000" indent="-228600">
              <a:spcBef>
                <a:spcPct val="20000"/>
              </a:spcBef>
              <a:buClr>
                <a:schemeClr val="hlink"/>
              </a:buClr>
              <a:buFont typeface="Wingdings" charset="2"/>
              <a:buBlip>
                <a:blip r:embed="rId2"/>
              </a:buBlip>
              <a:defRPr sz="2400">
                <a:solidFill>
                  <a:schemeClr val="tx1"/>
                </a:solidFill>
                <a:effectLst>
                  <a:outerShdw blurRad="38100" dist="38100" dir="2700000" algn="tl">
                    <a:srgbClr val="000000"/>
                  </a:outerShdw>
                </a:effectLst>
                <a:latin typeface="Arial" charset="0"/>
              </a:defRPr>
            </a:lvl3pPr>
            <a:lvl4pPr marL="1600200" indent="-228600">
              <a:spcBef>
                <a:spcPct val="20000"/>
              </a:spcBef>
              <a:buClr>
                <a:schemeClr val="folHlink"/>
              </a:buClr>
              <a:buSzPct val="50000"/>
              <a:buFont typeface="Wingdings" charset="2"/>
              <a:buChar char="n"/>
              <a:defRPr sz="2000">
                <a:solidFill>
                  <a:schemeClr val="tx1"/>
                </a:solidFill>
                <a:effectLst>
                  <a:outerShdw blurRad="38100" dist="38100" dir="2700000" algn="tl">
                    <a:srgbClr val="000000"/>
                  </a:outerShdw>
                </a:effectLst>
                <a:latin typeface="Arial" charset="0"/>
              </a:defRPr>
            </a:lvl4pPr>
            <a:lvl5pPr marL="2057400" indent="-228600">
              <a:spcBef>
                <a:spcPct val="20000"/>
              </a:spcBef>
              <a:buClr>
                <a:schemeClr val="hlink"/>
              </a:buClr>
              <a:buFont typeface="Wingdings" charset="2"/>
              <a:buBlip>
                <a:blip r:embed="rId2"/>
              </a:buBlip>
              <a:defRPr sz="2000">
                <a:solidFill>
                  <a:schemeClr val="tx1"/>
                </a:solidFill>
                <a:effectLst>
                  <a:outerShdw blurRad="38100" dist="38100" dir="2700000" algn="tl">
                    <a:srgbClr val="000000"/>
                  </a:outerShdw>
                </a:effectLst>
                <a:latin typeface="Arial" charset="0"/>
              </a:defRPr>
            </a:lvl5pPr>
            <a:lvl6pPr marL="2514600" indent="-228600" fontAlgn="base">
              <a:spcBef>
                <a:spcPct val="20000"/>
              </a:spcBef>
              <a:spcAft>
                <a:spcPct val="0"/>
              </a:spcAft>
              <a:buClr>
                <a:schemeClr val="hlink"/>
              </a:buClr>
              <a:buFont typeface="Wingdings" charset="2"/>
              <a:buBlip>
                <a:blip r:embed="rId2"/>
              </a:buBlip>
              <a:defRPr sz="2000">
                <a:solidFill>
                  <a:schemeClr val="tx1"/>
                </a:solidFill>
                <a:effectLst>
                  <a:outerShdw blurRad="38100" dist="38100" dir="2700000" algn="tl">
                    <a:srgbClr val="000000"/>
                  </a:outerShdw>
                </a:effectLst>
                <a:latin typeface="Arial" charset="0"/>
              </a:defRPr>
            </a:lvl6pPr>
            <a:lvl7pPr marL="2971800" indent="-228600" fontAlgn="base">
              <a:spcBef>
                <a:spcPct val="20000"/>
              </a:spcBef>
              <a:spcAft>
                <a:spcPct val="0"/>
              </a:spcAft>
              <a:buClr>
                <a:schemeClr val="hlink"/>
              </a:buClr>
              <a:buFont typeface="Wingdings" charset="2"/>
              <a:buBlip>
                <a:blip r:embed="rId2"/>
              </a:buBlip>
              <a:defRPr sz="2000">
                <a:solidFill>
                  <a:schemeClr val="tx1"/>
                </a:solidFill>
                <a:effectLst>
                  <a:outerShdw blurRad="38100" dist="38100" dir="2700000" algn="tl">
                    <a:srgbClr val="000000"/>
                  </a:outerShdw>
                </a:effectLst>
                <a:latin typeface="Arial" charset="0"/>
              </a:defRPr>
            </a:lvl7pPr>
            <a:lvl8pPr marL="3429000" indent="-228600" fontAlgn="base">
              <a:spcBef>
                <a:spcPct val="20000"/>
              </a:spcBef>
              <a:spcAft>
                <a:spcPct val="0"/>
              </a:spcAft>
              <a:buClr>
                <a:schemeClr val="hlink"/>
              </a:buClr>
              <a:buFont typeface="Wingdings" charset="2"/>
              <a:buBlip>
                <a:blip r:embed="rId2"/>
              </a:buBlip>
              <a:defRPr sz="2000">
                <a:solidFill>
                  <a:schemeClr val="tx1"/>
                </a:solidFill>
                <a:effectLst>
                  <a:outerShdw blurRad="38100" dist="38100" dir="2700000" algn="tl">
                    <a:srgbClr val="000000"/>
                  </a:outerShdw>
                </a:effectLst>
                <a:latin typeface="Arial" charset="0"/>
              </a:defRPr>
            </a:lvl8pPr>
            <a:lvl9pPr marL="3886200" indent="-228600" fontAlgn="base">
              <a:spcBef>
                <a:spcPct val="20000"/>
              </a:spcBef>
              <a:spcAft>
                <a:spcPct val="0"/>
              </a:spcAft>
              <a:buClr>
                <a:schemeClr val="hlink"/>
              </a:buClr>
              <a:buFont typeface="Wingdings" charset="2"/>
              <a:buBlip>
                <a:blip r:embed="rId2"/>
              </a:buBlip>
              <a:defRPr sz="2000">
                <a:solidFill>
                  <a:schemeClr val="tx1"/>
                </a:solidFill>
                <a:effectLst>
                  <a:outerShdw blurRad="38100" dist="38100" dir="2700000" algn="tl">
                    <a:srgbClr val="000000"/>
                  </a:outerShdw>
                </a:effectLst>
                <a:latin typeface="Arial" charset="0"/>
              </a:defRPr>
            </a:lvl9pPr>
          </a:lstStyle>
          <a:p>
            <a:pPr>
              <a:lnSpc>
                <a:spcPct val="90000"/>
              </a:lnSpc>
            </a:pPr>
            <a:r>
              <a:rPr lang="en-US" altLang="x-none"/>
              <a:t>Bacteria</a:t>
            </a:r>
            <a:r>
              <a:rPr lang="tr-TR" altLang="x-none"/>
              <a:t>l etkinin devamı….</a:t>
            </a:r>
            <a:endParaRPr lang="en-US" altLang="x-none"/>
          </a:p>
        </p:txBody>
      </p:sp>
      <p:pic>
        <p:nvPicPr>
          <p:cNvPr id="675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8455025" cy="2366963"/>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75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3886200"/>
            <a:ext cx="8890000" cy="1905000"/>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399996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additive="base">
                                        <p:cTn id="7" dur="500" fill="hold"/>
                                        <p:tgtEl>
                                          <p:spTgt spid="67589"/>
                                        </p:tgtEl>
                                        <p:attrNameLst>
                                          <p:attrName>ppt_x</p:attrName>
                                        </p:attrNameLst>
                                      </p:cBhvr>
                                      <p:tavLst>
                                        <p:tav tm="0">
                                          <p:val>
                                            <p:strVal val="0-#ppt_w/2"/>
                                          </p:val>
                                        </p:tav>
                                        <p:tav tm="100000">
                                          <p:val>
                                            <p:strVal val="#ppt_x"/>
                                          </p:val>
                                        </p:tav>
                                      </p:tavLst>
                                    </p:anim>
                                    <p:anim calcmode="lin" valueType="num">
                                      <p:cBhvr additive="base">
                                        <p:cTn id="8" dur="500" fill="hold"/>
                                        <p:tgtEl>
                                          <p:spTgt spid="6758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67590"/>
                                        </p:tgtEl>
                                        <p:attrNameLst>
                                          <p:attrName>style.visibility</p:attrName>
                                        </p:attrNameLst>
                                      </p:cBhvr>
                                      <p:to>
                                        <p:strVal val="visible"/>
                                      </p:to>
                                    </p:set>
                                    <p:animEffect transition="in" filter="dissolve">
                                      <p:cBhvr>
                                        <p:cTn id="13" dur="500"/>
                                        <p:tgtEl>
                                          <p:spTgt spid="6759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67591"/>
                                        </p:tgtEl>
                                        <p:attrNameLst>
                                          <p:attrName>style.visibility</p:attrName>
                                        </p:attrNameLst>
                                      </p:cBhvr>
                                      <p:to>
                                        <p:strVal val="visible"/>
                                      </p:to>
                                    </p:set>
                                    <p:animEffect transition="in" filter="dissolve">
                                      <p:cBhvr>
                                        <p:cTn id="18" dur="500"/>
                                        <p:tgtEl>
                                          <p:spTgt spid="6759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7588"/>
                                        </p:tgtEl>
                                        <p:attrNameLst>
                                          <p:attrName>style.visibility</p:attrName>
                                        </p:attrNameLst>
                                      </p:cBhvr>
                                      <p:to>
                                        <p:strVal val="visible"/>
                                      </p:to>
                                    </p:set>
                                    <p:anim calcmode="lin" valueType="num">
                                      <p:cBhvr additive="base">
                                        <p:cTn id="23" dur="500" fill="hold"/>
                                        <p:tgtEl>
                                          <p:spTgt spid="67588"/>
                                        </p:tgtEl>
                                        <p:attrNameLst>
                                          <p:attrName>ppt_x</p:attrName>
                                        </p:attrNameLst>
                                      </p:cBhvr>
                                      <p:tavLst>
                                        <p:tav tm="0">
                                          <p:val>
                                            <p:strVal val="1+#ppt_w/2"/>
                                          </p:val>
                                        </p:tav>
                                        <p:tav tm="100000">
                                          <p:val>
                                            <p:strVal val="#ppt_x"/>
                                          </p:val>
                                        </p:tav>
                                      </p:tavLst>
                                    </p:anim>
                                    <p:anim calcmode="lin" valueType="num">
                                      <p:cBhvr additive="base">
                                        <p:cTn id="24" dur="500" fill="hold"/>
                                        <p:tgtEl>
                                          <p:spTgt spid="67588"/>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67587">
                                            <p:txEl>
                                              <p:pRg st="0" end="0"/>
                                            </p:txEl>
                                          </p:spTgt>
                                        </p:tgtEl>
                                        <p:attrNameLst>
                                          <p:attrName>style.visibility</p:attrName>
                                        </p:attrNameLst>
                                      </p:cBhvr>
                                      <p:to>
                                        <p:strVal val="visible"/>
                                      </p:to>
                                    </p:set>
                                    <p:anim calcmode="lin" valueType="num">
                                      <p:cBhvr additive="base">
                                        <p:cTn id="29" dur="500" fill="hold"/>
                                        <p:tgtEl>
                                          <p:spTgt spid="67587">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75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P spid="67588" grpId="0" autoUpdateAnimBg="0"/>
      <p:bldP spid="6758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2800" b="1" dirty="0"/>
              <a:t>Klinik biyokimya çalışmalarının başlıca 4 amacı var</a:t>
            </a:r>
            <a:br>
              <a:rPr lang="tr-TR" sz="2800" b="1" dirty="0"/>
            </a:br>
            <a:endParaRPr lang="tr-TR" sz="2800" b="1" dirty="0"/>
          </a:p>
        </p:txBody>
      </p:sp>
      <p:sp>
        <p:nvSpPr>
          <p:cNvPr id="3" name="Content Placeholder 2"/>
          <p:cNvSpPr>
            <a:spLocks noGrp="1"/>
          </p:cNvSpPr>
          <p:nvPr>
            <p:ph idx="1"/>
          </p:nvPr>
        </p:nvSpPr>
        <p:spPr>
          <a:xfrm>
            <a:off x="323528" y="1935480"/>
            <a:ext cx="8363272" cy="4389120"/>
          </a:xfrm>
        </p:spPr>
        <p:txBody>
          <a:bodyPr>
            <a:normAutofit/>
          </a:bodyPr>
          <a:lstStyle/>
          <a:p>
            <a:pPr marL="0" indent="0">
              <a:buNone/>
            </a:pPr>
            <a:r>
              <a:rPr lang="tr-TR" sz="2400" dirty="0"/>
              <a:t>1- Hekim tarafından hastalıklara kolay tanı k0nulmasını sağlamak</a:t>
            </a:r>
          </a:p>
          <a:p>
            <a:pPr marL="0" indent="0">
              <a:buNone/>
            </a:pPr>
            <a:r>
              <a:rPr lang="tr-TR" sz="2400" dirty="0"/>
              <a:t>2-Klinik bakımından birbirine benzeyen hastalıkları ayırt edilmesini sağlamak </a:t>
            </a:r>
          </a:p>
          <a:p>
            <a:pPr marL="0" indent="0">
              <a:buNone/>
            </a:pPr>
            <a:r>
              <a:rPr lang="tr-TR" sz="2400" dirty="0"/>
              <a:t>3-Hastalıkların tedavisininin izlenmesine yardımcı olamak</a:t>
            </a:r>
          </a:p>
          <a:p>
            <a:pPr marL="0" indent="0">
              <a:buNone/>
            </a:pPr>
            <a:r>
              <a:rPr lang="tr-TR" sz="2400" dirty="0"/>
              <a:t>4- Rasyonel ve etkin tedavi şekilerini önerebilmek.</a:t>
            </a:r>
          </a:p>
        </p:txBody>
      </p:sp>
    </p:spTree>
    <p:extLst>
      <p:ext uri="{BB962C8B-B14F-4D97-AF65-F5344CB8AC3E}">
        <p14:creationId xmlns:p14="http://schemas.microsoft.com/office/powerpoint/2010/main" val="1174721386"/>
      </p:ext>
    </p:extLst>
  </p:cSld>
  <p:clrMapOvr>
    <a:masterClrMapping/>
  </p:clrMapOvr>
  <p:transition>
    <p:wipe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215106"/>
          </a:xfrm>
        </p:spPr>
        <p:txBody>
          <a:bodyPr>
            <a:normAutofit/>
          </a:bodyPr>
          <a:lstStyle/>
          <a:p>
            <a:r>
              <a:rPr lang="tr-TR" b="1" dirty="0"/>
              <a:t>Araştırma ve metabolizma bozuklukları bölümü</a:t>
            </a:r>
            <a:endParaRPr lang="tr-TR" dirty="0"/>
          </a:p>
          <a:p>
            <a:r>
              <a:rPr lang="tr-TR" dirty="0"/>
              <a:t>Bu bölümde nadir görülen metabolizma hastalıkları araştırılır ve eser element tayinleri yapılır.</a:t>
            </a:r>
          </a:p>
          <a:p>
            <a:r>
              <a:rPr lang="tr-TR" dirty="0"/>
              <a:t>Bu bölümde </a:t>
            </a:r>
            <a:r>
              <a:rPr lang="tr-TR" dirty="0" err="1"/>
              <a:t>laboratuvarın</a:t>
            </a:r>
            <a:r>
              <a:rPr lang="tr-TR" dirty="0"/>
              <a:t> gelişmişlik seviyesine göre şu cihazlar bulunabilir:</a:t>
            </a:r>
          </a:p>
          <a:p>
            <a:r>
              <a:rPr lang="tr-TR" dirty="0"/>
              <a:t>-Atomik </a:t>
            </a:r>
            <a:r>
              <a:rPr lang="tr-TR" dirty="0" err="1"/>
              <a:t>absorpsiyon</a:t>
            </a:r>
            <a:r>
              <a:rPr lang="tr-TR" dirty="0"/>
              <a:t> cihazı: </a:t>
            </a:r>
            <a:r>
              <a:rPr lang="tr-TR" dirty="0" err="1"/>
              <a:t>Cu</a:t>
            </a:r>
            <a:r>
              <a:rPr lang="tr-TR" dirty="0"/>
              <a:t>, </a:t>
            </a:r>
            <a:r>
              <a:rPr lang="tr-TR" dirty="0" err="1"/>
              <a:t>Zn</a:t>
            </a:r>
            <a:r>
              <a:rPr lang="tr-TR" dirty="0"/>
              <a:t>, Mg, </a:t>
            </a:r>
            <a:r>
              <a:rPr lang="tr-TR" dirty="0" err="1"/>
              <a:t>Co</a:t>
            </a:r>
            <a:r>
              <a:rPr lang="tr-TR" dirty="0"/>
              <a:t> gibi eser elementlerin tayinine yarar.</a:t>
            </a:r>
          </a:p>
          <a:p>
            <a:r>
              <a:rPr lang="tr-TR" dirty="0"/>
              <a:t>-HPLC (yüksek performanslı likit </a:t>
            </a:r>
            <a:r>
              <a:rPr lang="tr-TR" dirty="0" err="1"/>
              <a:t>kromatografisi</a:t>
            </a:r>
            <a:r>
              <a:rPr lang="tr-TR" dirty="0"/>
              <a:t>): VMA, </a:t>
            </a:r>
            <a:r>
              <a:rPr lang="tr-TR" dirty="0" err="1"/>
              <a:t>metanefrin</a:t>
            </a:r>
            <a:r>
              <a:rPr lang="tr-TR" dirty="0"/>
              <a:t>, 17-KS ve ilaç analizlerinin yapılmasında kullanılır.</a:t>
            </a:r>
          </a:p>
          <a:p>
            <a:r>
              <a:rPr lang="tr-TR" dirty="0"/>
              <a:t>-Gaz </a:t>
            </a:r>
            <a:r>
              <a:rPr lang="tr-TR" dirty="0" err="1"/>
              <a:t>kromatografisi</a:t>
            </a:r>
            <a:r>
              <a:rPr lang="tr-TR" dirty="0"/>
              <a:t> </a:t>
            </a:r>
          </a:p>
          <a:p>
            <a:r>
              <a:rPr lang="tr-TR" dirty="0"/>
              <a:t>-Kütle </a:t>
            </a:r>
            <a:r>
              <a:rPr lang="tr-TR" dirty="0" err="1"/>
              <a:t>spektrofotometresi</a:t>
            </a:r>
            <a:r>
              <a:rPr lang="tr-TR" dirty="0"/>
              <a:t>,</a:t>
            </a:r>
          </a:p>
          <a:p>
            <a:r>
              <a:rPr lang="tr-TR" dirty="0"/>
              <a:t>-ELİSA okuyucusu, </a:t>
            </a:r>
            <a:r>
              <a:rPr lang="tr-TR" dirty="0" err="1"/>
              <a:t>nefelometre</a:t>
            </a:r>
            <a:r>
              <a:rPr lang="tr-TR" dirty="0"/>
              <a:t> </a:t>
            </a:r>
          </a:p>
          <a:p>
            <a:endParaRPr lang="tr-TR" dirty="0"/>
          </a:p>
        </p:txBody>
      </p:sp>
      <p:pic>
        <p:nvPicPr>
          <p:cNvPr id="5" name="Picture 4" descr="D:\DERSLER\03KAYNAKLAR\01RESİM VE ŞEKİLLER\laboratuvar gereçleri.jpg"/>
          <p:cNvPicPr>
            <a:picLocks noChangeAspect="1" noChangeArrowheads="1"/>
          </p:cNvPicPr>
          <p:nvPr/>
        </p:nvPicPr>
        <p:blipFill>
          <a:blip r:embed="rId2"/>
          <a:srcRect/>
          <a:stretch>
            <a:fillRect/>
          </a:stretch>
        </p:blipFill>
        <p:spPr bwMode="auto">
          <a:xfrm>
            <a:off x="5429256" y="4500570"/>
            <a:ext cx="1973489" cy="2046282"/>
          </a:xfrm>
          <a:prstGeom prst="rect">
            <a:avLst/>
          </a:prstGeom>
          <a:noFill/>
        </p:spPr>
      </p:pic>
    </p:spTree>
  </p:cSld>
  <p:clrMapOvr>
    <a:masterClrMapping/>
  </p:clrMapOvr>
  <p:transition>
    <p:wipe dir="u"/>
  </p:transition>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0"/>
            <a:ext cx="9144000" cy="1143000"/>
          </a:xfrm>
        </p:spPr>
        <p:txBody>
          <a:bodyPr/>
          <a:lstStyle/>
          <a:p>
            <a:r>
              <a:rPr lang="tr-TR" altLang="x-none" sz="2800" b="1"/>
              <a:t>Reabsorbe edilen</a:t>
            </a:r>
            <a:r>
              <a:rPr lang="en-US" altLang="x-none" sz="2800" b="1"/>
              <a:t> urobilinogen</a:t>
            </a:r>
            <a:r>
              <a:rPr lang="tr-TR" altLang="x-none" sz="2800" b="1"/>
              <a:t>ler ne olur</a:t>
            </a:r>
            <a:r>
              <a:rPr lang="en-US" altLang="x-none" sz="2800" b="1"/>
              <a:t>?</a:t>
            </a:r>
          </a:p>
        </p:txBody>
      </p:sp>
      <p:sp>
        <p:nvSpPr>
          <p:cNvPr id="68611" name="Rectangle 3"/>
          <p:cNvSpPr>
            <a:spLocks noGrp="1" noChangeArrowheads="1"/>
          </p:cNvSpPr>
          <p:nvPr>
            <p:ph type="body" idx="1"/>
          </p:nvPr>
        </p:nvSpPr>
        <p:spPr>
          <a:xfrm>
            <a:off x="381000" y="1219200"/>
            <a:ext cx="8153400" cy="4876800"/>
          </a:xfrm>
        </p:spPr>
        <p:txBody>
          <a:bodyPr/>
          <a:lstStyle/>
          <a:p>
            <a:r>
              <a:rPr lang="tr-TR" altLang="x-none" sz="4000"/>
              <a:t>Bir kısmı tekrar karaciğere döner</a:t>
            </a:r>
            <a:endParaRPr lang="en-US" altLang="x-none" sz="4000"/>
          </a:p>
          <a:p>
            <a:pPr lvl="1"/>
            <a:r>
              <a:rPr lang="tr-TR" altLang="x-none" sz="3600"/>
              <a:t>Tekrar</a:t>
            </a:r>
            <a:r>
              <a:rPr lang="en-US" altLang="x-none" sz="3600"/>
              <a:t> </a:t>
            </a:r>
            <a:r>
              <a:rPr lang="en-US" altLang="x-none" sz="3600" b="1">
                <a:solidFill>
                  <a:srgbClr val="ED181E"/>
                </a:solidFill>
              </a:rPr>
              <a:t>bilirubin</a:t>
            </a:r>
            <a:r>
              <a:rPr lang="tr-TR" altLang="x-none" sz="3600" b="1">
                <a:solidFill>
                  <a:srgbClr val="ED181E"/>
                </a:solidFill>
              </a:rPr>
              <a:t>’e</a:t>
            </a:r>
            <a:r>
              <a:rPr lang="tr-TR" altLang="x-none" sz="3600" b="1"/>
              <a:t> okside</a:t>
            </a:r>
            <a:r>
              <a:rPr lang="tr-TR" altLang="x-none" sz="3600"/>
              <a:t> edilebilir</a:t>
            </a:r>
            <a:endParaRPr lang="en-US" altLang="x-none" sz="3600" b="1">
              <a:solidFill>
                <a:srgbClr val="ED181E"/>
              </a:solidFill>
            </a:endParaRPr>
          </a:p>
          <a:p>
            <a:pPr lvl="1"/>
            <a:r>
              <a:rPr lang="en-US" altLang="x-none" sz="3600"/>
              <a:t>Urobilinogen</a:t>
            </a:r>
            <a:r>
              <a:rPr lang="tr-TR" altLang="x-none" sz="3600"/>
              <a:t>ler</a:t>
            </a:r>
            <a:r>
              <a:rPr lang="en-US" altLang="x-none" sz="3600"/>
              <a:t> </a:t>
            </a:r>
            <a:r>
              <a:rPr lang="tr-TR" altLang="x-none" sz="3600"/>
              <a:t>ve</a:t>
            </a:r>
            <a:r>
              <a:rPr lang="en-US" altLang="x-none" sz="3600"/>
              <a:t> bilir</a:t>
            </a:r>
            <a:r>
              <a:rPr lang="tr-TR" altLang="x-none" sz="3600"/>
              <a:t>ü</a:t>
            </a:r>
            <a:r>
              <a:rPr lang="en-US" altLang="x-none" sz="3600"/>
              <a:t>bin </a:t>
            </a:r>
            <a:r>
              <a:rPr lang="tr-TR" altLang="x-none" sz="3600"/>
              <a:t>konjüge edilerek safraya verilir </a:t>
            </a:r>
            <a:r>
              <a:rPr lang="en-US" altLang="x-none" sz="3600"/>
              <a:t>(</a:t>
            </a:r>
            <a:r>
              <a:rPr lang="en-US" altLang="x-none" sz="3600" b="1">
                <a:solidFill>
                  <a:srgbClr val="ED181E"/>
                </a:solidFill>
              </a:rPr>
              <a:t>enterohepati</a:t>
            </a:r>
            <a:r>
              <a:rPr lang="tr-TR" altLang="x-none" sz="3600" b="1">
                <a:solidFill>
                  <a:srgbClr val="ED181E"/>
                </a:solidFill>
              </a:rPr>
              <a:t>k</a:t>
            </a:r>
            <a:r>
              <a:rPr lang="en-US" altLang="x-none" sz="3600" b="1">
                <a:solidFill>
                  <a:srgbClr val="ED181E"/>
                </a:solidFill>
              </a:rPr>
              <a:t> </a:t>
            </a:r>
            <a:r>
              <a:rPr lang="tr-TR" altLang="x-none" sz="3600" b="1">
                <a:solidFill>
                  <a:srgbClr val="ED181E"/>
                </a:solidFill>
              </a:rPr>
              <a:t>s</a:t>
            </a:r>
            <a:r>
              <a:rPr lang="en-US" altLang="x-none" sz="3600" b="1">
                <a:solidFill>
                  <a:srgbClr val="ED181E"/>
                </a:solidFill>
              </a:rPr>
              <a:t>ir</a:t>
            </a:r>
            <a:r>
              <a:rPr lang="tr-TR" altLang="x-none" sz="3600" b="1">
                <a:solidFill>
                  <a:srgbClr val="ED181E"/>
                </a:solidFill>
              </a:rPr>
              <a:t>k</a:t>
            </a:r>
            <a:r>
              <a:rPr lang="en-US" altLang="x-none" sz="3600" b="1">
                <a:solidFill>
                  <a:srgbClr val="ED181E"/>
                </a:solidFill>
              </a:rPr>
              <a:t>ula</a:t>
            </a:r>
            <a:r>
              <a:rPr lang="tr-TR" altLang="x-none" sz="3600" b="1">
                <a:solidFill>
                  <a:srgbClr val="ED181E"/>
                </a:solidFill>
              </a:rPr>
              <a:t>sy</a:t>
            </a:r>
            <a:r>
              <a:rPr lang="en-US" altLang="x-none" sz="3600" b="1">
                <a:solidFill>
                  <a:srgbClr val="ED181E"/>
                </a:solidFill>
              </a:rPr>
              <a:t>on</a:t>
            </a:r>
            <a:r>
              <a:rPr lang="en-US" altLang="x-none" sz="3600"/>
              <a:t>)</a:t>
            </a:r>
          </a:p>
          <a:p>
            <a:r>
              <a:rPr lang="tr-TR" altLang="x-none" sz="4000"/>
              <a:t>Bazısı da</a:t>
            </a:r>
            <a:r>
              <a:rPr lang="en-US" altLang="x-none" sz="4000"/>
              <a:t> (~4 mg/</a:t>
            </a:r>
            <a:r>
              <a:rPr lang="tr-TR" altLang="x-none" sz="4000"/>
              <a:t>gün</a:t>
            </a:r>
            <a:r>
              <a:rPr lang="en-US" altLang="x-none" sz="4000"/>
              <a:t>)  </a:t>
            </a:r>
            <a:r>
              <a:rPr lang="tr-TR" altLang="x-none" sz="4000" b="1">
                <a:solidFill>
                  <a:srgbClr val="ED181E"/>
                </a:solidFill>
              </a:rPr>
              <a:t>idrar </a:t>
            </a:r>
            <a:r>
              <a:rPr lang="tr-TR" altLang="x-none" sz="4000"/>
              <a:t>ile atılır</a:t>
            </a:r>
            <a:endParaRPr lang="en-US" altLang="x-none" b="1"/>
          </a:p>
        </p:txBody>
      </p:sp>
    </p:spTree>
    <p:extLst>
      <p:ext uri="{BB962C8B-B14F-4D97-AF65-F5344CB8AC3E}">
        <p14:creationId xmlns:p14="http://schemas.microsoft.com/office/powerpoint/2010/main" val="110886124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611">
                                            <p:txEl>
                                              <p:pRg st="3" end="3"/>
                                            </p:txEl>
                                          </p:spTgt>
                                        </p:tgtEl>
                                        <p:attrNameLst>
                                          <p:attrName>style.visibility</p:attrName>
                                        </p:attrNameLst>
                                      </p:cBhvr>
                                      <p:to>
                                        <p:strVal val="visible"/>
                                      </p:to>
                                    </p:set>
                                    <p:anim calcmode="lin" valueType="num">
                                      <p:cBhvr additive="base">
                                        <p:cTn id="25" dur="500" fill="hold"/>
                                        <p:tgtEl>
                                          <p:spTgt spid="686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86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bldLvl="2"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9144000" cy="1143000"/>
          </a:xfrm>
        </p:spPr>
        <p:txBody>
          <a:bodyPr/>
          <a:lstStyle/>
          <a:p>
            <a:r>
              <a:rPr lang="en-US" altLang="x-none" sz="2800" b="1"/>
              <a:t>Urobilinogen</a:t>
            </a:r>
            <a:r>
              <a:rPr lang="tr-TR" altLang="x-none" sz="2800" b="1"/>
              <a:t>ler ne olur</a:t>
            </a:r>
            <a:r>
              <a:rPr lang="en-US" altLang="x-none" sz="2800" b="1"/>
              <a:t>?</a:t>
            </a:r>
            <a:endParaRPr lang="en-US" altLang="x-none" sz="2800"/>
          </a:p>
        </p:txBody>
      </p:sp>
      <p:sp>
        <p:nvSpPr>
          <p:cNvPr id="69635" name="Rectangle 3"/>
          <p:cNvSpPr>
            <a:spLocks noGrp="1" noChangeArrowheads="1"/>
          </p:cNvSpPr>
          <p:nvPr>
            <p:ph type="body" idx="1"/>
          </p:nvPr>
        </p:nvSpPr>
        <p:spPr>
          <a:xfrm>
            <a:off x="0" y="2667000"/>
            <a:ext cx="3581400" cy="4191000"/>
          </a:xfrm>
        </p:spPr>
        <p:txBody>
          <a:bodyPr/>
          <a:lstStyle/>
          <a:p>
            <a:r>
              <a:rPr lang="en-US" altLang="x-none" sz="3600" b="1">
                <a:solidFill>
                  <a:srgbClr val="CCFF33"/>
                </a:solidFill>
              </a:rPr>
              <a:t>Urobilin</a:t>
            </a:r>
            <a:r>
              <a:rPr lang="tr-TR" altLang="x-none" sz="3600" b="1">
                <a:solidFill>
                  <a:srgbClr val="CCFF33"/>
                </a:solidFill>
              </a:rPr>
              <a:t>lere</a:t>
            </a:r>
            <a:r>
              <a:rPr lang="tr-TR" altLang="x-none" sz="3600" b="1">
                <a:solidFill>
                  <a:srgbClr val="8C6136"/>
                </a:solidFill>
              </a:rPr>
              <a:t> </a:t>
            </a:r>
            <a:r>
              <a:rPr lang="tr-TR" altLang="x-none" sz="3600" b="1"/>
              <a:t>dönüştürülür</a:t>
            </a:r>
            <a:endParaRPr lang="en-US" altLang="x-none" sz="3600" b="1"/>
          </a:p>
          <a:p>
            <a:r>
              <a:rPr lang="tr-TR" altLang="x-none" sz="3600"/>
              <a:t>Fecese rengini (kahverengi-turunç) veren pigmentlerdir</a:t>
            </a:r>
            <a:endParaRPr lang="en-US" altLang="x-none" sz="2800"/>
          </a:p>
        </p:txBody>
      </p:sp>
      <p:sp>
        <p:nvSpPr>
          <p:cNvPr id="69636" name="Text Box 4"/>
          <p:cNvSpPr txBox="1">
            <a:spLocks noChangeArrowheads="1"/>
          </p:cNvSpPr>
          <p:nvPr/>
        </p:nvSpPr>
        <p:spPr bwMode="auto">
          <a:xfrm>
            <a:off x="0" y="1150938"/>
            <a:ext cx="35052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20000"/>
              </a:spcBef>
            </a:pPr>
            <a:r>
              <a:rPr lang="tr-TR" altLang="x-none" sz="2800">
                <a:latin typeface="Helvetica" charset="0"/>
              </a:rPr>
              <a:t>Absorbe edilmeyen</a:t>
            </a:r>
            <a:r>
              <a:rPr lang="en-US" altLang="x-none" sz="2800">
                <a:latin typeface="Helvetica" charset="0"/>
              </a:rPr>
              <a:t> urobilinogen</a:t>
            </a:r>
            <a:r>
              <a:rPr lang="tr-TR" altLang="x-none" sz="2800">
                <a:latin typeface="Helvetica" charset="0"/>
              </a:rPr>
              <a:t>ler</a:t>
            </a:r>
            <a:r>
              <a:rPr lang="en-US" altLang="x-none" sz="4000">
                <a:latin typeface="Helvetica" charset="0"/>
              </a:rPr>
              <a:t>:</a:t>
            </a:r>
          </a:p>
          <a:p>
            <a:pPr eaLnBrk="0" hangingPunct="0"/>
            <a:endParaRPr lang="en-US" altLang="x-none" sz="2400">
              <a:latin typeface="Times" charset="0"/>
            </a:endParaRPr>
          </a:p>
        </p:txBody>
      </p:sp>
      <p:pic>
        <p:nvPicPr>
          <p:cNvPr id="696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990600"/>
            <a:ext cx="5562600" cy="5867400"/>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678056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 calcmode="lin" valueType="num">
                                      <p:cBhvr additive="base">
                                        <p:cTn id="7" dur="500" fill="hold"/>
                                        <p:tgtEl>
                                          <p:spTgt spid="69636"/>
                                        </p:tgtEl>
                                        <p:attrNameLst>
                                          <p:attrName>ppt_x</p:attrName>
                                        </p:attrNameLst>
                                      </p:cBhvr>
                                      <p:tavLst>
                                        <p:tav tm="0">
                                          <p:val>
                                            <p:strVal val="0-#ppt_w/2"/>
                                          </p:val>
                                        </p:tav>
                                        <p:tav tm="100000">
                                          <p:val>
                                            <p:strVal val="#ppt_x"/>
                                          </p:val>
                                        </p:tav>
                                      </p:tavLst>
                                    </p:anim>
                                    <p:anim calcmode="lin" valueType="num">
                                      <p:cBhvr additive="base">
                                        <p:cTn id="8" dur="500" fill="hold"/>
                                        <p:tgtEl>
                                          <p:spTgt spid="696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69637"/>
                                        </p:tgtEl>
                                        <p:attrNameLst>
                                          <p:attrName>style.visibility</p:attrName>
                                        </p:attrNameLst>
                                      </p:cBhvr>
                                      <p:to>
                                        <p:strVal val="visible"/>
                                      </p:to>
                                    </p:set>
                                    <p:animEffect transition="in" filter="dissolve">
                                      <p:cBhvr>
                                        <p:cTn id="13" dur="500"/>
                                        <p:tgtEl>
                                          <p:spTgt spid="6963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9635">
                                            <p:txEl>
                                              <p:pRg st="0" end="0"/>
                                            </p:txEl>
                                          </p:spTgt>
                                        </p:tgtEl>
                                        <p:attrNameLst>
                                          <p:attrName>style.visibility</p:attrName>
                                        </p:attrNameLst>
                                      </p:cBhvr>
                                      <p:to>
                                        <p:strVal val="visible"/>
                                      </p:to>
                                    </p:set>
                                    <p:anim calcmode="lin" valueType="num">
                                      <p:cBhvr additive="base">
                                        <p:cTn id="18" dur="500" fill="hold"/>
                                        <p:tgtEl>
                                          <p:spTgt spid="69635">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96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9635">
                                            <p:txEl>
                                              <p:pRg st="1" end="1"/>
                                            </p:txEl>
                                          </p:spTgt>
                                        </p:tgtEl>
                                        <p:attrNameLst>
                                          <p:attrName>style.visibility</p:attrName>
                                        </p:attrNameLst>
                                      </p:cBhvr>
                                      <p:to>
                                        <p:strVal val="visible"/>
                                      </p:to>
                                    </p:set>
                                    <p:anim calcmode="lin" valueType="num">
                                      <p:cBhvr additive="base">
                                        <p:cTn id="24" dur="500" fill="hold"/>
                                        <p:tgtEl>
                                          <p:spTgt spid="69635">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96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P spid="69636"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spect="1" noChangeArrowheads="1"/>
          </p:cNvSpPr>
          <p:nvPr/>
        </p:nvSpPr>
        <p:spPr bwMode="auto">
          <a:xfrm>
            <a:off x="533400" y="228600"/>
            <a:ext cx="1600200" cy="5873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lstStyle/>
          <a:p>
            <a:pPr algn="ctr"/>
            <a:r>
              <a:rPr lang="en-US" altLang="x-none" b="1">
                <a:solidFill>
                  <a:srgbClr val="333399"/>
                </a:solidFill>
                <a:latin typeface="Times New Roman" charset="0"/>
              </a:rPr>
              <a:t>BLOOD </a:t>
            </a:r>
          </a:p>
          <a:p>
            <a:pPr algn="ctr"/>
            <a:r>
              <a:rPr lang="en-US" altLang="x-none" b="1">
                <a:solidFill>
                  <a:srgbClr val="333399"/>
                </a:solidFill>
                <a:latin typeface="Times New Roman" charset="0"/>
              </a:rPr>
              <a:t>CELLS</a:t>
            </a:r>
            <a:endParaRPr lang="en-US" altLang="x-none">
              <a:latin typeface="Times New Roman" charset="0"/>
            </a:endParaRPr>
          </a:p>
        </p:txBody>
      </p:sp>
      <p:sp>
        <p:nvSpPr>
          <p:cNvPr id="70659" name="Freeform 3"/>
          <p:cNvSpPr>
            <a:spLocks noChangeAspect="1"/>
          </p:cNvSpPr>
          <p:nvPr/>
        </p:nvSpPr>
        <p:spPr bwMode="auto">
          <a:xfrm>
            <a:off x="7086600" y="1524000"/>
            <a:ext cx="1544638" cy="860425"/>
          </a:xfrm>
          <a:custGeom>
            <a:avLst/>
            <a:gdLst>
              <a:gd name="T0" fmla="*/ 912 w 1787"/>
              <a:gd name="T1" fmla="*/ 272 h 1122"/>
              <a:gd name="T2" fmla="*/ 1362 w 1787"/>
              <a:gd name="T3" fmla="*/ 68 h 1122"/>
              <a:gd name="T4" fmla="*/ 1737 w 1787"/>
              <a:gd name="T5" fmla="*/ 272 h 1122"/>
              <a:gd name="T6" fmla="*/ 1662 w 1787"/>
              <a:gd name="T7" fmla="*/ 986 h 1122"/>
              <a:gd name="T8" fmla="*/ 987 w 1787"/>
              <a:gd name="T9" fmla="*/ 1088 h 1122"/>
              <a:gd name="T10" fmla="*/ 162 w 1787"/>
              <a:gd name="T11" fmla="*/ 986 h 1122"/>
              <a:gd name="T12" fmla="*/ 12 w 1787"/>
              <a:gd name="T13" fmla="*/ 476 h 1122"/>
              <a:gd name="T14" fmla="*/ 87 w 1787"/>
              <a:gd name="T15" fmla="*/ 68 h 1122"/>
              <a:gd name="T16" fmla="*/ 462 w 1787"/>
              <a:gd name="T17" fmla="*/ 68 h 1122"/>
              <a:gd name="T18" fmla="*/ 687 w 1787"/>
              <a:gd name="T19" fmla="*/ 272 h 1122"/>
              <a:gd name="T20" fmla="*/ 912 w 1787"/>
              <a:gd name="T21" fmla="*/ 27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7" h="1122">
                <a:moveTo>
                  <a:pt x="912" y="272"/>
                </a:moveTo>
                <a:cubicBezTo>
                  <a:pt x="1024" y="238"/>
                  <a:pt x="1225" y="68"/>
                  <a:pt x="1362" y="68"/>
                </a:cubicBezTo>
                <a:cubicBezTo>
                  <a:pt x="1499" y="68"/>
                  <a:pt x="1687" y="119"/>
                  <a:pt x="1737" y="272"/>
                </a:cubicBezTo>
                <a:cubicBezTo>
                  <a:pt x="1787" y="425"/>
                  <a:pt x="1787" y="850"/>
                  <a:pt x="1662" y="986"/>
                </a:cubicBezTo>
                <a:cubicBezTo>
                  <a:pt x="1537" y="1122"/>
                  <a:pt x="1237" y="1088"/>
                  <a:pt x="987" y="1088"/>
                </a:cubicBezTo>
                <a:cubicBezTo>
                  <a:pt x="737" y="1088"/>
                  <a:pt x="324" y="1088"/>
                  <a:pt x="162" y="986"/>
                </a:cubicBezTo>
                <a:cubicBezTo>
                  <a:pt x="0" y="884"/>
                  <a:pt x="24" y="629"/>
                  <a:pt x="12" y="476"/>
                </a:cubicBezTo>
                <a:cubicBezTo>
                  <a:pt x="0" y="323"/>
                  <a:pt x="12" y="136"/>
                  <a:pt x="87" y="68"/>
                </a:cubicBezTo>
                <a:cubicBezTo>
                  <a:pt x="162" y="0"/>
                  <a:pt x="362" y="34"/>
                  <a:pt x="462" y="68"/>
                </a:cubicBezTo>
                <a:cubicBezTo>
                  <a:pt x="562" y="102"/>
                  <a:pt x="599" y="238"/>
                  <a:pt x="687" y="272"/>
                </a:cubicBezTo>
                <a:cubicBezTo>
                  <a:pt x="775" y="306"/>
                  <a:pt x="800" y="306"/>
                  <a:pt x="912" y="272"/>
                </a:cubicBezTo>
                <a:close/>
              </a:path>
            </a:pathLst>
          </a:custGeom>
          <a:solidFill>
            <a:srgbClr val="FFFFFF"/>
          </a:solidFill>
          <a:ln w="38100" cmpd="sng">
            <a:solidFill>
              <a:srgbClr val="00FF00"/>
            </a:solidFill>
            <a:round/>
            <a:headEnd/>
            <a:tailEnd/>
          </a:ln>
        </p:spPr>
        <p:txBody>
          <a:bodyPr/>
          <a:lstStyle/>
          <a:p>
            <a:endParaRPr lang="tr-TR"/>
          </a:p>
        </p:txBody>
      </p:sp>
      <p:sp>
        <p:nvSpPr>
          <p:cNvPr id="70660" name="AutoShape 4"/>
          <p:cNvSpPr>
            <a:spLocks noChangeAspect="1" noChangeArrowheads="1"/>
          </p:cNvSpPr>
          <p:nvPr/>
        </p:nvSpPr>
        <p:spPr bwMode="auto">
          <a:xfrm>
            <a:off x="3962400" y="1295400"/>
            <a:ext cx="2627313" cy="1639888"/>
          </a:xfrm>
          <a:prstGeom prst="can">
            <a:avLst>
              <a:gd name="adj" fmla="val 25000"/>
            </a:avLst>
          </a:prstGeom>
          <a:solidFill>
            <a:srgbClr val="FFFFFF"/>
          </a:solidFill>
          <a:ln w="38100">
            <a:solidFill>
              <a:srgbClr val="00FF00"/>
            </a:solidFill>
            <a:round/>
            <a:headEnd/>
            <a:tailEnd/>
          </a:ln>
        </p:spPr>
        <p:txBody>
          <a:bodyPr/>
          <a:lstStyle/>
          <a:p>
            <a:endParaRPr lang="tr-TR"/>
          </a:p>
        </p:txBody>
      </p:sp>
      <p:sp>
        <p:nvSpPr>
          <p:cNvPr id="70661" name="AutoShape 5"/>
          <p:cNvSpPr>
            <a:spLocks noChangeAspect="1" noChangeArrowheads="1"/>
          </p:cNvSpPr>
          <p:nvPr/>
        </p:nvSpPr>
        <p:spPr bwMode="auto">
          <a:xfrm>
            <a:off x="4191000" y="3581400"/>
            <a:ext cx="4724400" cy="2351088"/>
          </a:xfrm>
          <a:prstGeom prst="hexagon">
            <a:avLst>
              <a:gd name="adj" fmla="val 50236"/>
              <a:gd name="vf" fmla="val 115470"/>
            </a:avLst>
          </a:prstGeom>
          <a:solidFill>
            <a:srgbClr val="FFFFFF"/>
          </a:solidFill>
          <a:ln w="38100">
            <a:solidFill>
              <a:srgbClr val="00FF00"/>
            </a:solidFill>
            <a:miter lim="800000"/>
            <a:headEnd/>
            <a:tailEnd/>
          </a:ln>
        </p:spPr>
        <p:txBody>
          <a:bodyPr/>
          <a:lstStyle/>
          <a:p>
            <a:endParaRPr lang="tr-TR"/>
          </a:p>
        </p:txBody>
      </p:sp>
      <p:sp>
        <p:nvSpPr>
          <p:cNvPr id="70662" name="Oval 6"/>
          <p:cNvSpPr>
            <a:spLocks noChangeAspect="1" noChangeArrowheads="1"/>
          </p:cNvSpPr>
          <p:nvPr/>
        </p:nvSpPr>
        <p:spPr bwMode="auto">
          <a:xfrm>
            <a:off x="914400" y="609600"/>
            <a:ext cx="2773363" cy="5797550"/>
          </a:xfrm>
          <a:prstGeom prst="ellipse">
            <a:avLst/>
          </a:prstGeom>
          <a:solidFill>
            <a:srgbClr val="FFFFFF"/>
          </a:solidFill>
          <a:ln w="38100">
            <a:solidFill>
              <a:srgbClr val="00FF00"/>
            </a:solidFill>
            <a:round/>
            <a:headEnd/>
            <a:tailEnd/>
          </a:ln>
        </p:spPr>
        <p:txBody>
          <a:bodyPr/>
          <a:lstStyle/>
          <a:p>
            <a:endParaRPr lang="tr-TR"/>
          </a:p>
        </p:txBody>
      </p:sp>
      <p:sp>
        <p:nvSpPr>
          <p:cNvPr id="70663" name="Text Box 7"/>
          <p:cNvSpPr txBox="1">
            <a:spLocks noChangeAspect="1" noChangeArrowheads="1"/>
          </p:cNvSpPr>
          <p:nvPr/>
        </p:nvSpPr>
        <p:spPr bwMode="auto">
          <a:xfrm>
            <a:off x="6934200" y="5257800"/>
            <a:ext cx="973138" cy="31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solidFill>
                  <a:srgbClr val="333399"/>
                </a:solidFill>
                <a:latin typeface="Times New Roman" charset="0"/>
              </a:rPr>
              <a:t>LIVER</a:t>
            </a:r>
            <a:endParaRPr lang="en-US" altLang="x-none">
              <a:latin typeface="Times New Roman" charset="0"/>
            </a:endParaRPr>
          </a:p>
        </p:txBody>
      </p:sp>
      <p:grpSp>
        <p:nvGrpSpPr>
          <p:cNvPr id="70664" name="Group 8"/>
          <p:cNvGrpSpPr>
            <a:grpSpLocks/>
          </p:cNvGrpSpPr>
          <p:nvPr/>
        </p:nvGrpSpPr>
        <p:grpSpPr bwMode="auto">
          <a:xfrm>
            <a:off x="5257800" y="3868738"/>
            <a:ext cx="3062288" cy="1228725"/>
            <a:chOff x="3312" y="2437"/>
            <a:chExt cx="1929" cy="774"/>
          </a:xfrm>
        </p:grpSpPr>
        <p:sp>
          <p:nvSpPr>
            <p:cNvPr id="70665" name="Text Box 9"/>
            <p:cNvSpPr txBox="1">
              <a:spLocks noChangeAspect="1" noChangeArrowheads="1"/>
            </p:cNvSpPr>
            <p:nvPr/>
          </p:nvSpPr>
          <p:spPr bwMode="auto">
            <a:xfrm>
              <a:off x="3312" y="2437"/>
              <a:ext cx="1584" cy="3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008000"/>
                  </a:solidFill>
                  <a:latin typeface="Times New Roman" charset="0"/>
                </a:rPr>
                <a:t>Bilirubin diglucuronide</a:t>
              </a:r>
            </a:p>
            <a:p>
              <a:r>
                <a:rPr lang="en-US" altLang="x-none">
                  <a:solidFill>
                    <a:srgbClr val="0000FF"/>
                  </a:solidFill>
                  <a:latin typeface="Times New Roman" charset="0"/>
                </a:rPr>
                <a:t>(</a:t>
              </a:r>
              <a:r>
                <a:rPr lang="en-US" altLang="x-none" i="1">
                  <a:solidFill>
                    <a:srgbClr val="0000FF"/>
                  </a:solidFill>
                  <a:latin typeface="Times New Roman" charset="0"/>
                </a:rPr>
                <a:t>water-soluble</a:t>
              </a:r>
              <a:r>
                <a:rPr lang="en-US" altLang="x-none">
                  <a:solidFill>
                    <a:srgbClr val="0000FF"/>
                  </a:solidFill>
                  <a:latin typeface="Times New Roman" charset="0"/>
                </a:rPr>
                <a:t>)</a:t>
              </a:r>
              <a:endParaRPr lang="en-US" altLang="x-none">
                <a:latin typeface="Times New Roman" charset="0"/>
              </a:endParaRPr>
            </a:p>
          </p:txBody>
        </p:sp>
        <p:grpSp>
          <p:nvGrpSpPr>
            <p:cNvPr id="70666" name="Group 10"/>
            <p:cNvGrpSpPr>
              <a:grpSpLocks/>
            </p:cNvGrpSpPr>
            <p:nvPr/>
          </p:nvGrpSpPr>
          <p:grpSpPr bwMode="auto">
            <a:xfrm>
              <a:off x="3360" y="2821"/>
              <a:ext cx="287" cy="346"/>
              <a:chOff x="2717" y="2009"/>
              <a:chExt cx="287" cy="346"/>
            </a:xfrm>
          </p:grpSpPr>
          <p:sp>
            <p:nvSpPr>
              <p:cNvPr id="70667" name="Line 11"/>
              <p:cNvSpPr>
                <a:spLocks noChangeAspect="1" noChangeShapeType="1"/>
              </p:cNvSpPr>
              <p:nvPr/>
            </p:nvSpPr>
            <p:spPr bwMode="auto">
              <a:xfrm flipV="1">
                <a:off x="2717" y="2009"/>
                <a:ext cx="1" cy="346"/>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70668" name="Yay 12"/>
              <p:cNvSpPr>
                <a:spLocks noChangeAspect="1"/>
              </p:cNvSpPr>
              <p:nvPr/>
            </p:nvSpPr>
            <p:spPr bwMode="auto">
              <a:xfrm flipH="1" flipV="1">
                <a:off x="2717" y="2077"/>
                <a:ext cx="287" cy="19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99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sp>
          <p:nvSpPr>
            <p:cNvPr id="70669" name="Text Box 13"/>
            <p:cNvSpPr txBox="1">
              <a:spLocks noChangeAspect="1" noChangeArrowheads="1"/>
            </p:cNvSpPr>
            <p:nvPr/>
          </p:nvSpPr>
          <p:spPr bwMode="auto">
            <a:xfrm>
              <a:off x="3744" y="2965"/>
              <a:ext cx="1497" cy="2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008000"/>
                  </a:solidFill>
                  <a:latin typeface="Times New Roman" charset="0"/>
                </a:rPr>
                <a:t>2 UDP-glucuronic acid</a:t>
              </a:r>
              <a:endParaRPr lang="en-US" altLang="x-none">
                <a:latin typeface="Times New Roman" charset="0"/>
              </a:endParaRPr>
            </a:p>
          </p:txBody>
        </p:sp>
      </p:grpSp>
      <p:sp>
        <p:nvSpPr>
          <p:cNvPr id="70670" name="Text Box 14"/>
          <p:cNvSpPr txBox="1">
            <a:spLocks noChangeAspect="1" noChangeArrowheads="1"/>
          </p:cNvSpPr>
          <p:nvPr/>
        </p:nvSpPr>
        <p:spPr bwMode="auto">
          <a:xfrm>
            <a:off x="5638800" y="3124200"/>
            <a:ext cx="2833688" cy="31273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b="1" i="1">
                <a:solidFill>
                  <a:srgbClr val="333399"/>
                </a:solidFill>
                <a:latin typeface="Times New Roman" charset="0"/>
              </a:rPr>
              <a:t>via bile duct to intestines</a:t>
            </a:r>
            <a:endParaRPr lang="en-US" altLang="x-none">
              <a:latin typeface="Times New Roman" charset="0"/>
            </a:endParaRPr>
          </a:p>
        </p:txBody>
      </p:sp>
      <p:grpSp>
        <p:nvGrpSpPr>
          <p:cNvPr id="70671" name="Group 15"/>
          <p:cNvGrpSpPr>
            <a:grpSpLocks/>
          </p:cNvGrpSpPr>
          <p:nvPr/>
        </p:nvGrpSpPr>
        <p:grpSpPr bwMode="auto">
          <a:xfrm>
            <a:off x="4267200" y="381000"/>
            <a:ext cx="1981200" cy="1752600"/>
            <a:chOff x="2688" y="240"/>
            <a:chExt cx="1248" cy="1104"/>
          </a:xfrm>
        </p:grpSpPr>
        <p:sp>
          <p:nvSpPr>
            <p:cNvPr id="70672" name="Text Box 16"/>
            <p:cNvSpPr txBox="1">
              <a:spLocks noChangeAspect="1" noChangeArrowheads="1"/>
            </p:cNvSpPr>
            <p:nvPr/>
          </p:nvSpPr>
          <p:spPr bwMode="auto">
            <a:xfrm>
              <a:off x="2736" y="240"/>
              <a:ext cx="1020" cy="34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b="1">
                  <a:solidFill>
                    <a:srgbClr val="0000FF"/>
                  </a:solidFill>
                  <a:latin typeface="Times New Roman" charset="0"/>
                </a:rPr>
                <a:t>Stercobilin </a:t>
              </a:r>
            </a:p>
            <a:p>
              <a:r>
                <a:rPr lang="en-US" altLang="x-none" b="1">
                  <a:solidFill>
                    <a:srgbClr val="0000FF"/>
                  </a:solidFill>
                  <a:latin typeface="Times New Roman" charset="0"/>
                </a:rPr>
                <a:t>excreted in feces</a:t>
              </a:r>
              <a:endParaRPr lang="en-US" altLang="x-none">
                <a:latin typeface="Times New Roman" charset="0"/>
              </a:endParaRPr>
            </a:p>
          </p:txBody>
        </p:sp>
        <p:sp>
          <p:nvSpPr>
            <p:cNvPr id="70673" name="Text Box 17"/>
            <p:cNvSpPr txBox="1">
              <a:spLocks noChangeAspect="1" noChangeArrowheads="1"/>
            </p:cNvSpPr>
            <p:nvPr/>
          </p:nvSpPr>
          <p:spPr bwMode="auto">
            <a:xfrm>
              <a:off x="2688" y="1008"/>
              <a:ext cx="1248" cy="3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0000FF"/>
                  </a:solidFill>
                  <a:latin typeface="Times New Roman" charset="0"/>
                </a:rPr>
                <a:t>Urobilinogen </a:t>
              </a:r>
            </a:p>
            <a:p>
              <a:r>
                <a:rPr lang="en-US" altLang="x-none">
                  <a:solidFill>
                    <a:srgbClr val="0000FF"/>
                  </a:solidFill>
                  <a:latin typeface="Times New Roman" charset="0"/>
                </a:rPr>
                <a:t>formed by bacteria</a:t>
              </a:r>
            </a:p>
            <a:p>
              <a:endParaRPr lang="en-US" altLang="x-none" b="1">
                <a:solidFill>
                  <a:srgbClr val="333399"/>
                </a:solidFill>
                <a:latin typeface="Times New Roman" charset="0"/>
              </a:endParaRPr>
            </a:p>
            <a:p>
              <a:r>
                <a:rPr lang="en-US" altLang="x-none" b="1">
                  <a:solidFill>
                    <a:srgbClr val="333399"/>
                  </a:solidFill>
                  <a:latin typeface="Times New Roman" charset="0"/>
                </a:rPr>
                <a:t>    </a:t>
              </a:r>
              <a:endParaRPr lang="en-US" altLang="x-none">
                <a:latin typeface="Times New Roman" charset="0"/>
              </a:endParaRPr>
            </a:p>
            <a:p>
              <a:endParaRPr lang="en-US" altLang="x-none">
                <a:latin typeface="Times New Roman" charset="0"/>
              </a:endParaRPr>
            </a:p>
          </p:txBody>
        </p:sp>
        <p:sp>
          <p:nvSpPr>
            <p:cNvPr id="70674" name="Line 18"/>
            <p:cNvSpPr>
              <a:spLocks noChangeAspect="1" noChangeShapeType="1"/>
            </p:cNvSpPr>
            <p:nvPr/>
          </p:nvSpPr>
          <p:spPr bwMode="auto">
            <a:xfrm flipV="1">
              <a:off x="3216" y="576"/>
              <a:ext cx="1" cy="444"/>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grpSp>
      <p:sp>
        <p:nvSpPr>
          <p:cNvPr id="70675" name="Text Box 19"/>
          <p:cNvSpPr txBox="1">
            <a:spLocks noChangeAspect="1" noChangeArrowheads="1"/>
          </p:cNvSpPr>
          <p:nvPr/>
        </p:nvSpPr>
        <p:spPr bwMode="auto">
          <a:xfrm>
            <a:off x="7315200" y="1828800"/>
            <a:ext cx="1101725" cy="390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solidFill>
                  <a:srgbClr val="333399"/>
                </a:solidFill>
                <a:latin typeface="Times New Roman" charset="0"/>
              </a:rPr>
              <a:t>KIDNEY</a:t>
            </a:r>
            <a:endParaRPr lang="en-US" altLang="x-none">
              <a:latin typeface="Times New Roman" charset="0"/>
            </a:endParaRPr>
          </a:p>
        </p:txBody>
      </p:sp>
      <p:grpSp>
        <p:nvGrpSpPr>
          <p:cNvPr id="70676" name="Group 20"/>
          <p:cNvGrpSpPr>
            <a:grpSpLocks/>
          </p:cNvGrpSpPr>
          <p:nvPr/>
        </p:nvGrpSpPr>
        <p:grpSpPr bwMode="auto">
          <a:xfrm>
            <a:off x="7086600" y="533400"/>
            <a:ext cx="1752600" cy="1316038"/>
            <a:chOff x="4464" y="336"/>
            <a:chExt cx="1104" cy="829"/>
          </a:xfrm>
        </p:grpSpPr>
        <p:sp>
          <p:nvSpPr>
            <p:cNvPr id="70677" name="Text Box 21"/>
            <p:cNvSpPr txBox="1">
              <a:spLocks noChangeAspect="1" noChangeArrowheads="1"/>
            </p:cNvSpPr>
            <p:nvPr/>
          </p:nvSpPr>
          <p:spPr bwMode="auto">
            <a:xfrm>
              <a:off x="4464" y="336"/>
              <a:ext cx="1104" cy="43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 rIns="18288"/>
            <a:lstStyle/>
            <a:p>
              <a:r>
                <a:rPr lang="en-US" altLang="x-none" b="1">
                  <a:solidFill>
                    <a:srgbClr val="0000FF"/>
                  </a:solidFill>
                  <a:latin typeface="Times New Roman" charset="0"/>
                </a:rPr>
                <a:t>Urobilin </a:t>
              </a:r>
            </a:p>
            <a:p>
              <a:r>
                <a:rPr lang="en-US" altLang="x-none" b="1">
                  <a:solidFill>
                    <a:srgbClr val="0000FF"/>
                  </a:solidFill>
                  <a:latin typeface="Times New Roman" charset="0"/>
                </a:rPr>
                <a:t>excreted in urine</a:t>
              </a:r>
            </a:p>
            <a:p>
              <a:endParaRPr lang="en-US" altLang="x-none">
                <a:latin typeface="Times New Roman" charset="0"/>
              </a:endParaRPr>
            </a:p>
          </p:txBody>
        </p:sp>
        <p:sp>
          <p:nvSpPr>
            <p:cNvPr id="70678" name="Line 22"/>
            <p:cNvSpPr>
              <a:spLocks noChangeAspect="1" noChangeShapeType="1"/>
            </p:cNvSpPr>
            <p:nvPr/>
          </p:nvSpPr>
          <p:spPr bwMode="auto">
            <a:xfrm flipV="1">
              <a:off x="4944" y="720"/>
              <a:ext cx="1" cy="445"/>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grpSp>
      <p:grpSp>
        <p:nvGrpSpPr>
          <p:cNvPr id="70679" name="Group 23"/>
          <p:cNvGrpSpPr>
            <a:grpSpLocks/>
          </p:cNvGrpSpPr>
          <p:nvPr/>
        </p:nvGrpSpPr>
        <p:grpSpPr bwMode="auto">
          <a:xfrm>
            <a:off x="1371600" y="1981200"/>
            <a:ext cx="2514600" cy="1524000"/>
            <a:chOff x="864" y="1248"/>
            <a:chExt cx="1584" cy="960"/>
          </a:xfrm>
        </p:grpSpPr>
        <p:sp>
          <p:nvSpPr>
            <p:cNvPr id="70680" name="Text Box 24"/>
            <p:cNvSpPr txBox="1">
              <a:spLocks noChangeAspect="1" noChangeArrowheads="1"/>
            </p:cNvSpPr>
            <p:nvPr/>
          </p:nvSpPr>
          <p:spPr bwMode="auto">
            <a:xfrm>
              <a:off x="1536" y="1680"/>
              <a:ext cx="367" cy="1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339966"/>
                  </a:solidFill>
                  <a:latin typeface="Times New Roman" charset="0"/>
                </a:rPr>
                <a:t>CO</a:t>
              </a:r>
              <a:endParaRPr lang="en-US" altLang="x-none">
                <a:latin typeface="Times New Roman" charset="0"/>
              </a:endParaRPr>
            </a:p>
          </p:txBody>
        </p:sp>
        <p:sp>
          <p:nvSpPr>
            <p:cNvPr id="70681" name="Text Box 25"/>
            <p:cNvSpPr txBox="1">
              <a:spLocks noChangeAspect="1" noChangeArrowheads="1"/>
            </p:cNvSpPr>
            <p:nvPr/>
          </p:nvSpPr>
          <p:spPr bwMode="auto">
            <a:xfrm>
              <a:off x="864" y="1968"/>
              <a:ext cx="1008"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008000"/>
                  </a:solidFill>
                  <a:latin typeface="Times New Roman" charset="0"/>
                </a:rPr>
                <a:t>Biliverdin IX</a:t>
              </a:r>
              <a:r>
                <a:rPr lang="en-US" altLang="x-none">
                  <a:solidFill>
                    <a:srgbClr val="008000"/>
                  </a:solidFill>
                  <a:latin typeface="Times New Roman" charset="0"/>
                  <a:sym typeface="Symbol" charset="2"/>
                </a:rPr>
                <a:t></a:t>
              </a:r>
              <a:endParaRPr lang="en-US" altLang="x-none">
                <a:latin typeface="Times New Roman" charset="0"/>
              </a:endParaRPr>
            </a:p>
          </p:txBody>
        </p:sp>
        <p:sp>
          <p:nvSpPr>
            <p:cNvPr id="70682" name="Line 26"/>
            <p:cNvSpPr>
              <a:spLocks noChangeAspect="1" noChangeShapeType="1"/>
            </p:cNvSpPr>
            <p:nvPr/>
          </p:nvSpPr>
          <p:spPr bwMode="auto">
            <a:xfrm>
              <a:off x="1200" y="1344"/>
              <a:ext cx="1" cy="592"/>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70683" name="Yay 27"/>
            <p:cNvSpPr>
              <a:spLocks noChangeAspect="1"/>
            </p:cNvSpPr>
            <p:nvPr/>
          </p:nvSpPr>
          <p:spPr bwMode="auto">
            <a:xfrm flipH="1" flipV="1">
              <a:off x="1200" y="1584"/>
              <a:ext cx="245" cy="14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9933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70684" name="Yay 28"/>
            <p:cNvSpPr>
              <a:spLocks noChangeAspect="1"/>
            </p:cNvSpPr>
            <p:nvPr/>
          </p:nvSpPr>
          <p:spPr bwMode="auto">
            <a:xfrm flipH="1">
              <a:off x="1200" y="1378"/>
              <a:ext cx="245" cy="14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99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70685" name="Text Box 29"/>
            <p:cNvSpPr txBox="1">
              <a:spLocks noChangeAspect="1" noChangeArrowheads="1"/>
            </p:cNvSpPr>
            <p:nvPr/>
          </p:nvSpPr>
          <p:spPr bwMode="auto">
            <a:xfrm>
              <a:off x="1344" y="1440"/>
              <a:ext cx="1104"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 tIns="18288" rIns="18288" bIns="18288"/>
            <a:lstStyle/>
            <a:p>
              <a:r>
                <a:rPr lang="en-US" altLang="x-none" b="1">
                  <a:solidFill>
                    <a:srgbClr val="800000"/>
                  </a:solidFill>
                  <a:latin typeface="Times New Roman" charset="0"/>
                </a:rPr>
                <a:t>Heme oxygenase</a:t>
              </a:r>
              <a:endParaRPr lang="en-US" altLang="x-none">
                <a:latin typeface="Times New Roman" charset="0"/>
              </a:endParaRPr>
            </a:p>
          </p:txBody>
        </p:sp>
        <p:sp>
          <p:nvSpPr>
            <p:cNvPr id="70686" name="Text Box 30"/>
            <p:cNvSpPr txBox="1">
              <a:spLocks noChangeAspect="1" noChangeArrowheads="1"/>
            </p:cNvSpPr>
            <p:nvPr/>
          </p:nvSpPr>
          <p:spPr bwMode="auto">
            <a:xfrm>
              <a:off x="1488" y="1248"/>
              <a:ext cx="233" cy="1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339966"/>
                  </a:solidFill>
                  <a:latin typeface="Times New Roman" charset="0"/>
                </a:rPr>
                <a:t>O</a:t>
              </a:r>
              <a:r>
                <a:rPr lang="en-US" altLang="x-none" baseline="-25000">
                  <a:solidFill>
                    <a:srgbClr val="339966"/>
                  </a:solidFill>
                  <a:latin typeface="Times New Roman" charset="0"/>
                </a:rPr>
                <a:t>2</a:t>
              </a:r>
              <a:endParaRPr lang="en-US" altLang="x-none">
                <a:latin typeface="Times New Roman" charset="0"/>
              </a:endParaRPr>
            </a:p>
          </p:txBody>
        </p:sp>
      </p:grpSp>
      <p:grpSp>
        <p:nvGrpSpPr>
          <p:cNvPr id="70687" name="Group 31"/>
          <p:cNvGrpSpPr>
            <a:grpSpLocks/>
          </p:cNvGrpSpPr>
          <p:nvPr/>
        </p:nvGrpSpPr>
        <p:grpSpPr bwMode="auto">
          <a:xfrm>
            <a:off x="1447800" y="3505200"/>
            <a:ext cx="1963738" cy="2227263"/>
            <a:chOff x="912" y="2208"/>
            <a:chExt cx="1237" cy="1403"/>
          </a:xfrm>
        </p:grpSpPr>
        <p:sp>
          <p:nvSpPr>
            <p:cNvPr id="70688" name="Text Box 32"/>
            <p:cNvSpPr txBox="1">
              <a:spLocks noChangeAspect="1" noChangeArrowheads="1"/>
            </p:cNvSpPr>
            <p:nvPr/>
          </p:nvSpPr>
          <p:spPr bwMode="auto">
            <a:xfrm>
              <a:off x="912" y="3216"/>
              <a:ext cx="1152" cy="3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solidFill>
                    <a:srgbClr val="008000"/>
                  </a:solidFill>
                  <a:latin typeface="Times New Roman" charset="0"/>
                </a:rPr>
                <a:t>Bilirubin </a:t>
              </a:r>
            </a:p>
            <a:p>
              <a:r>
                <a:rPr lang="en-US" altLang="x-none">
                  <a:solidFill>
                    <a:srgbClr val="0000FF"/>
                  </a:solidFill>
                  <a:latin typeface="Times New Roman" charset="0"/>
                </a:rPr>
                <a:t>(</a:t>
              </a:r>
              <a:r>
                <a:rPr lang="en-US" altLang="x-none" i="1">
                  <a:solidFill>
                    <a:srgbClr val="0000FF"/>
                  </a:solidFill>
                  <a:latin typeface="Times New Roman" charset="0"/>
                </a:rPr>
                <a:t>water-insoluble</a:t>
              </a:r>
              <a:r>
                <a:rPr lang="en-US" altLang="x-none">
                  <a:solidFill>
                    <a:srgbClr val="0000FF"/>
                  </a:solidFill>
                  <a:latin typeface="Times New Roman" charset="0"/>
                </a:rPr>
                <a:t>)</a:t>
              </a:r>
              <a:endParaRPr lang="en-US" altLang="x-none">
                <a:latin typeface="Times New Roman" charset="0"/>
              </a:endParaRPr>
            </a:p>
          </p:txBody>
        </p:sp>
        <p:sp>
          <p:nvSpPr>
            <p:cNvPr id="70689" name="Text Box 33"/>
            <p:cNvSpPr txBox="1">
              <a:spLocks noChangeAspect="1" noChangeArrowheads="1"/>
            </p:cNvSpPr>
            <p:nvPr/>
          </p:nvSpPr>
          <p:spPr bwMode="auto">
            <a:xfrm>
              <a:off x="1536" y="2928"/>
              <a:ext cx="571" cy="1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339966"/>
                  </a:solidFill>
                  <a:latin typeface="Times New Roman" charset="0"/>
                </a:rPr>
                <a:t>NADP</a:t>
              </a:r>
              <a:r>
                <a:rPr lang="en-US" altLang="x-none" baseline="30000">
                  <a:solidFill>
                    <a:srgbClr val="339966"/>
                  </a:solidFill>
                  <a:latin typeface="Times New Roman" charset="0"/>
                </a:rPr>
                <a:t>+</a:t>
              </a:r>
              <a:endParaRPr lang="en-US" altLang="x-none">
                <a:latin typeface="Times New Roman" charset="0"/>
              </a:endParaRPr>
            </a:p>
          </p:txBody>
        </p:sp>
        <p:sp>
          <p:nvSpPr>
            <p:cNvPr id="70690" name="Text Box 34"/>
            <p:cNvSpPr txBox="1">
              <a:spLocks noChangeAspect="1" noChangeArrowheads="1"/>
            </p:cNvSpPr>
            <p:nvPr/>
          </p:nvSpPr>
          <p:spPr bwMode="auto">
            <a:xfrm>
              <a:off x="1536" y="2208"/>
              <a:ext cx="613" cy="1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339966"/>
                  </a:solidFill>
                  <a:latin typeface="Times New Roman" charset="0"/>
                </a:rPr>
                <a:t>NADPH</a:t>
              </a:r>
              <a:endParaRPr lang="en-US" altLang="x-none">
                <a:latin typeface="Times New Roman" charset="0"/>
              </a:endParaRPr>
            </a:p>
          </p:txBody>
        </p:sp>
        <p:sp>
          <p:nvSpPr>
            <p:cNvPr id="70691" name="Line 35"/>
            <p:cNvSpPr>
              <a:spLocks noChangeAspect="1" noChangeShapeType="1"/>
            </p:cNvSpPr>
            <p:nvPr/>
          </p:nvSpPr>
          <p:spPr bwMode="auto">
            <a:xfrm>
              <a:off x="1200" y="2256"/>
              <a:ext cx="1" cy="833"/>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70692" name="Yay 36"/>
            <p:cNvSpPr>
              <a:spLocks noChangeAspect="1"/>
            </p:cNvSpPr>
            <p:nvPr/>
          </p:nvSpPr>
          <p:spPr bwMode="auto">
            <a:xfrm flipH="1" flipV="1">
              <a:off x="1200" y="2784"/>
              <a:ext cx="245" cy="14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9933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70693" name="Yay 37"/>
            <p:cNvSpPr>
              <a:spLocks noChangeAspect="1"/>
            </p:cNvSpPr>
            <p:nvPr/>
          </p:nvSpPr>
          <p:spPr bwMode="auto">
            <a:xfrm flipH="1">
              <a:off x="1200" y="2352"/>
              <a:ext cx="245" cy="2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99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70694" name="Text Box 38"/>
            <p:cNvSpPr txBox="1">
              <a:spLocks noChangeAspect="1" noChangeArrowheads="1"/>
            </p:cNvSpPr>
            <p:nvPr/>
          </p:nvSpPr>
          <p:spPr bwMode="auto">
            <a:xfrm>
              <a:off x="1392" y="2448"/>
              <a:ext cx="720"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 tIns="18288" rIns="18288" bIns="18288"/>
            <a:lstStyle/>
            <a:p>
              <a:r>
                <a:rPr lang="en-US" altLang="x-none" b="1">
                  <a:solidFill>
                    <a:srgbClr val="800000"/>
                  </a:solidFill>
                  <a:latin typeface="Times New Roman" charset="0"/>
                </a:rPr>
                <a:t>Biliverdin</a:t>
              </a:r>
            </a:p>
            <a:p>
              <a:r>
                <a:rPr lang="en-US" altLang="x-none" b="1">
                  <a:solidFill>
                    <a:srgbClr val="800000"/>
                  </a:solidFill>
                  <a:latin typeface="Times New Roman" charset="0"/>
                </a:rPr>
                <a:t>reductase</a:t>
              </a:r>
              <a:endParaRPr lang="en-US" altLang="x-none">
                <a:latin typeface="Times New Roman" charset="0"/>
              </a:endParaRPr>
            </a:p>
          </p:txBody>
        </p:sp>
      </p:grpSp>
      <p:grpSp>
        <p:nvGrpSpPr>
          <p:cNvPr id="70695" name="Group 39"/>
          <p:cNvGrpSpPr>
            <a:grpSpLocks/>
          </p:cNvGrpSpPr>
          <p:nvPr/>
        </p:nvGrpSpPr>
        <p:grpSpPr bwMode="auto">
          <a:xfrm>
            <a:off x="1600200" y="914400"/>
            <a:ext cx="1720850" cy="1143000"/>
            <a:chOff x="1008" y="576"/>
            <a:chExt cx="1084" cy="720"/>
          </a:xfrm>
        </p:grpSpPr>
        <p:sp>
          <p:nvSpPr>
            <p:cNvPr id="70696" name="Text Box 40"/>
            <p:cNvSpPr txBox="1">
              <a:spLocks noChangeAspect="1" noChangeArrowheads="1"/>
            </p:cNvSpPr>
            <p:nvPr/>
          </p:nvSpPr>
          <p:spPr bwMode="auto">
            <a:xfrm>
              <a:off x="1008" y="1104"/>
              <a:ext cx="571"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008000"/>
                  </a:solidFill>
                  <a:latin typeface="Times New Roman" charset="0"/>
                </a:rPr>
                <a:t>Heme</a:t>
              </a:r>
              <a:endParaRPr lang="en-US" altLang="x-none">
                <a:latin typeface="Times New Roman" charset="0"/>
              </a:endParaRPr>
            </a:p>
          </p:txBody>
        </p:sp>
        <p:sp>
          <p:nvSpPr>
            <p:cNvPr id="70697" name="Text Box 41"/>
            <p:cNvSpPr txBox="1">
              <a:spLocks noChangeAspect="1" noChangeArrowheads="1"/>
            </p:cNvSpPr>
            <p:nvPr/>
          </p:nvSpPr>
          <p:spPr bwMode="auto">
            <a:xfrm>
              <a:off x="1488" y="912"/>
              <a:ext cx="604" cy="1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008000"/>
                  </a:solidFill>
                  <a:latin typeface="Times New Roman" charset="0"/>
                </a:rPr>
                <a:t>Globin</a:t>
              </a:r>
              <a:endParaRPr lang="en-US" altLang="x-none">
                <a:latin typeface="Times New Roman" charset="0"/>
              </a:endParaRPr>
            </a:p>
          </p:txBody>
        </p:sp>
        <p:grpSp>
          <p:nvGrpSpPr>
            <p:cNvPr id="70698" name="Group 42"/>
            <p:cNvGrpSpPr>
              <a:grpSpLocks/>
            </p:cNvGrpSpPr>
            <p:nvPr/>
          </p:nvGrpSpPr>
          <p:grpSpPr bwMode="auto">
            <a:xfrm>
              <a:off x="1200" y="768"/>
              <a:ext cx="287" cy="346"/>
              <a:chOff x="1306" y="672"/>
              <a:chExt cx="287" cy="346"/>
            </a:xfrm>
          </p:grpSpPr>
          <p:sp>
            <p:nvSpPr>
              <p:cNvPr id="70699" name="Line 43"/>
              <p:cNvSpPr>
                <a:spLocks noChangeAspect="1" noChangeShapeType="1"/>
              </p:cNvSpPr>
              <p:nvPr/>
            </p:nvSpPr>
            <p:spPr bwMode="auto">
              <a:xfrm>
                <a:off x="1306" y="672"/>
                <a:ext cx="1" cy="346"/>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70700" name="Yay 44"/>
              <p:cNvSpPr>
                <a:spLocks noChangeAspect="1"/>
              </p:cNvSpPr>
              <p:nvPr/>
            </p:nvSpPr>
            <p:spPr bwMode="auto">
              <a:xfrm flipH="1" flipV="1">
                <a:off x="1306" y="741"/>
                <a:ext cx="287" cy="14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9933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tr-TR"/>
              </a:p>
            </p:txBody>
          </p:sp>
        </p:grpSp>
        <p:sp>
          <p:nvSpPr>
            <p:cNvPr id="70701" name="Text Box 45"/>
            <p:cNvSpPr txBox="1">
              <a:spLocks noChangeAspect="1" noChangeArrowheads="1"/>
            </p:cNvSpPr>
            <p:nvPr/>
          </p:nvSpPr>
          <p:spPr bwMode="auto">
            <a:xfrm>
              <a:off x="1056" y="576"/>
              <a:ext cx="795" cy="1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008000"/>
                  </a:solidFill>
                  <a:latin typeface="Times New Roman" charset="0"/>
                </a:rPr>
                <a:t>Hemoglobin</a:t>
              </a:r>
              <a:endParaRPr lang="en-US" altLang="x-none">
                <a:latin typeface="Times New Roman" charset="0"/>
              </a:endParaRPr>
            </a:p>
          </p:txBody>
        </p:sp>
      </p:grpSp>
      <p:sp>
        <p:nvSpPr>
          <p:cNvPr id="70702" name="Text Box 46"/>
          <p:cNvSpPr txBox="1">
            <a:spLocks noChangeAspect="1" noChangeArrowheads="1"/>
          </p:cNvSpPr>
          <p:nvPr/>
        </p:nvSpPr>
        <p:spPr bwMode="auto">
          <a:xfrm>
            <a:off x="6248400" y="2133600"/>
            <a:ext cx="1260475" cy="5334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sz="1600" b="1" i="1">
                <a:solidFill>
                  <a:srgbClr val="333399"/>
                </a:solidFill>
                <a:latin typeface="Times New Roman" charset="0"/>
              </a:rPr>
              <a:t>reabsorbed</a:t>
            </a:r>
          </a:p>
          <a:p>
            <a:r>
              <a:rPr lang="en-US" altLang="x-none" sz="1600" b="1" i="1">
                <a:solidFill>
                  <a:srgbClr val="333399"/>
                </a:solidFill>
                <a:latin typeface="Times New Roman" charset="0"/>
              </a:rPr>
              <a:t> into blood</a:t>
            </a:r>
            <a:endParaRPr lang="en-US" altLang="x-none" sz="1600">
              <a:latin typeface="Times New Roman" charset="0"/>
            </a:endParaRPr>
          </a:p>
        </p:txBody>
      </p:sp>
      <p:sp>
        <p:nvSpPr>
          <p:cNvPr id="70703" name="Line 47"/>
          <p:cNvSpPr>
            <a:spLocks noChangeAspect="1" noChangeShapeType="1"/>
          </p:cNvSpPr>
          <p:nvPr/>
        </p:nvSpPr>
        <p:spPr bwMode="auto">
          <a:xfrm>
            <a:off x="6248400" y="1981200"/>
            <a:ext cx="1101725" cy="1588"/>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70704" name="Line 48"/>
          <p:cNvSpPr>
            <a:spLocks noChangeAspect="1" noChangeShapeType="1"/>
          </p:cNvSpPr>
          <p:nvPr/>
        </p:nvSpPr>
        <p:spPr bwMode="auto">
          <a:xfrm flipV="1">
            <a:off x="5334000" y="2743200"/>
            <a:ext cx="3175" cy="1087438"/>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grpSp>
        <p:nvGrpSpPr>
          <p:cNvPr id="70705" name="Group 49"/>
          <p:cNvGrpSpPr>
            <a:grpSpLocks/>
          </p:cNvGrpSpPr>
          <p:nvPr/>
        </p:nvGrpSpPr>
        <p:grpSpPr bwMode="auto">
          <a:xfrm>
            <a:off x="2819400" y="5087938"/>
            <a:ext cx="4046538" cy="1006475"/>
            <a:chOff x="1776" y="3205"/>
            <a:chExt cx="2549" cy="634"/>
          </a:xfrm>
        </p:grpSpPr>
        <p:sp>
          <p:nvSpPr>
            <p:cNvPr id="70706" name="Text Box 50"/>
            <p:cNvSpPr txBox="1">
              <a:spLocks noChangeAspect="1" noChangeArrowheads="1"/>
            </p:cNvSpPr>
            <p:nvPr/>
          </p:nvSpPr>
          <p:spPr bwMode="auto">
            <a:xfrm>
              <a:off x="3264" y="3205"/>
              <a:ext cx="1061" cy="3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008000"/>
                  </a:solidFill>
                  <a:latin typeface="Times New Roman" charset="0"/>
                </a:rPr>
                <a:t>Bilirubin </a:t>
              </a:r>
            </a:p>
            <a:p>
              <a:r>
                <a:rPr lang="en-US" altLang="x-none">
                  <a:solidFill>
                    <a:srgbClr val="0000FF"/>
                  </a:solidFill>
                  <a:latin typeface="Times New Roman" charset="0"/>
                </a:rPr>
                <a:t>(</a:t>
              </a:r>
              <a:r>
                <a:rPr lang="en-US" altLang="x-none" i="1">
                  <a:solidFill>
                    <a:srgbClr val="0000FF"/>
                  </a:solidFill>
                  <a:latin typeface="Times New Roman" charset="0"/>
                </a:rPr>
                <a:t>water-insoluble</a:t>
              </a:r>
              <a:r>
                <a:rPr lang="en-US" altLang="x-none">
                  <a:solidFill>
                    <a:srgbClr val="0000FF"/>
                  </a:solidFill>
                  <a:latin typeface="Times New Roman" charset="0"/>
                </a:rPr>
                <a:t>)</a:t>
              </a:r>
              <a:endParaRPr lang="en-US" altLang="x-none">
                <a:latin typeface="Times New Roman" charset="0"/>
              </a:endParaRPr>
            </a:p>
          </p:txBody>
        </p:sp>
        <p:sp>
          <p:nvSpPr>
            <p:cNvPr id="70707" name="Text Box 51"/>
            <p:cNvSpPr txBox="1">
              <a:spLocks noChangeAspect="1" noChangeArrowheads="1"/>
            </p:cNvSpPr>
            <p:nvPr/>
          </p:nvSpPr>
          <p:spPr bwMode="auto">
            <a:xfrm>
              <a:off x="2208" y="3456"/>
              <a:ext cx="660" cy="38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b="1" i="1">
                  <a:solidFill>
                    <a:srgbClr val="333399"/>
                  </a:solidFill>
                  <a:latin typeface="Times New Roman" charset="0"/>
                </a:rPr>
                <a:t>via blood to the liver</a:t>
              </a:r>
              <a:endParaRPr lang="en-US" altLang="x-none">
                <a:latin typeface="Times New Roman" charset="0"/>
              </a:endParaRPr>
            </a:p>
          </p:txBody>
        </p:sp>
        <p:sp>
          <p:nvSpPr>
            <p:cNvPr id="70708" name="Line 52"/>
            <p:cNvSpPr>
              <a:spLocks noChangeAspect="1" noChangeShapeType="1"/>
            </p:cNvSpPr>
            <p:nvPr/>
          </p:nvSpPr>
          <p:spPr bwMode="auto">
            <a:xfrm>
              <a:off x="1776" y="3360"/>
              <a:ext cx="1392" cy="1"/>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grpSp>
      <p:sp>
        <p:nvSpPr>
          <p:cNvPr id="70709" name="Text Box 53"/>
          <p:cNvSpPr txBox="1">
            <a:spLocks noChangeArrowheads="1"/>
          </p:cNvSpPr>
          <p:nvPr/>
        </p:nvSpPr>
        <p:spPr bwMode="auto">
          <a:xfrm>
            <a:off x="4419600" y="2362200"/>
            <a:ext cx="152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en-US" altLang="x-none">
                <a:latin typeface="Times New Roman" charset="0"/>
              </a:rPr>
              <a:t> </a:t>
            </a:r>
            <a:r>
              <a:rPr lang="en-US" altLang="x-none" b="1">
                <a:solidFill>
                  <a:srgbClr val="333399"/>
                </a:solidFill>
                <a:latin typeface="Times New Roman" charset="0"/>
              </a:rPr>
              <a:t>INTESTINE</a:t>
            </a:r>
          </a:p>
        </p:txBody>
      </p:sp>
      <p:sp>
        <p:nvSpPr>
          <p:cNvPr id="70710" name="Text Box 54"/>
          <p:cNvSpPr txBox="1">
            <a:spLocks noChangeArrowheads="1"/>
          </p:cNvSpPr>
          <p:nvPr/>
        </p:nvSpPr>
        <p:spPr bwMode="auto">
          <a:xfrm>
            <a:off x="3581400" y="6172200"/>
            <a:ext cx="449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000" b="1">
                <a:latin typeface="Times New Roman" charset="0"/>
              </a:rPr>
              <a:t>Şekil</a:t>
            </a:r>
            <a:r>
              <a:rPr lang="en-US" altLang="x-none" sz="2000" b="1">
                <a:latin typeface="Times New Roman" charset="0"/>
              </a:rPr>
              <a:t> 2. </a:t>
            </a:r>
            <a:r>
              <a:rPr lang="en-US" altLang="x-none" sz="2000">
                <a:latin typeface="Times New Roman" charset="0"/>
              </a:rPr>
              <a:t> </a:t>
            </a:r>
            <a:r>
              <a:rPr lang="tr-TR" altLang="x-none" sz="2000">
                <a:latin typeface="Times New Roman" charset="0"/>
              </a:rPr>
              <a:t>H</a:t>
            </a:r>
            <a:r>
              <a:rPr lang="en-US" altLang="x-none" sz="2000">
                <a:latin typeface="Times New Roman" charset="0"/>
              </a:rPr>
              <a:t>emoglobin</a:t>
            </a:r>
            <a:r>
              <a:rPr lang="tr-TR" altLang="x-none" sz="2000">
                <a:latin typeface="Times New Roman" charset="0"/>
              </a:rPr>
              <a:t>’in yıkımı.</a:t>
            </a:r>
            <a:r>
              <a:rPr lang="en-US" altLang="x-none" sz="2000">
                <a:latin typeface="Times New Roman" charset="0"/>
              </a:rPr>
              <a:t> </a:t>
            </a:r>
          </a:p>
        </p:txBody>
      </p:sp>
    </p:spTree>
    <p:extLst>
      <p:ext uri="{BB962C8B-B14F-4D97-AF65-F5344CB8AC3E}">
        <p14:creationId xmlns:p14="http://schemas.microsoft.com/office/powerpoint/2010/main" val="27995497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70695"/>
                                        </p:tgtEl>
                                        <p:attrNameLst>
                                          <p:attrName>style.visibility</p:attrName>
                                        </p:attrNameLst>
                                      </p:cBhvr>
                                      <p:to>
                                        <p:strVal val="visible"/>
                                      </p:to>
                                    </p:set>
                                    <p:animEffect transition="in" filter="slide(fromTop)">
                                      <p:cBhvr>
                                        <p:cTn id="7" dur="500"/>
                                        <p:tgtEl>
                                          <p:spTgt spid="706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nodeType="clickEffect">
                                  <p:stCondLst>
                                    <p:cond delay="0"/>
                                  </p:stCondLst>
                                  <p:childTnLst>
                                    <p:set>
                                      <p:cBhvr>
                                        <p:cTn id="11" dur="1" fill="hold">
                                          <p:stCondLst>
                                            <p:cond delay="0"/>
                                          </p:stCondLst>
                                        </p:cTn>
                                        <p:tgtEl>
                                          <p:spTgt spid="70679"/>
                                        </p:tgtEl>
                                        <p:attrNameLst>
                                          <p:attrName>style.visibility</p:attrName>
                                        </p:attrNameLst>
                                      </p:cBhvr>
                                      <p:to>
                                        <p:strVal val="visible"/>
                                      </p:to>
                                    </p:set>
                                    <p:animEffect transition="in" filter="slide(fromTop)">
                                      <p:cBhvr>
                                        <p:cTn id="12" dur="500"/>
                                        <p:tgtEl>
                                          <p:spTgt spid="706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nodeType="clickEffect">
                                  <p:stCondLst>
                                    <p:cond delay="0"/>
                                  </p:stCondLst>
                                  <p:childTnLst>
                                    <p:set>
                                      <p:cBhvr>
                                        <p:cTn id="16" dur="1" fill="hold">
                                          <p:stCondLst>
                                            <p:cond delay="0"/>
                                          </p:stCondLst>
                                        </p:cTn>
                                        <p:tgtEl>
                                          <p:spTgt spid="70687"/>
                                        </p:tgtEl>
                                        <p:attrNameLst>
                                          <p:attrName>style.visibility</p:attrName>
                                        </p:attrNameLst>
                                      </p:cBhvr>
                                      <p:to>
                                        <p:strVal val="visible"/>
                                      </p:to>
                                    </p:set>
                                    <p:animEffect transition="in" filter="slide(fromTop)">
                                      <p:cBhvr>
                                        <p:cTn id="17" dur="500"/>
                                        <p:tgtEl>
                                          <p:spTgt spid="706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nodeType="clickEffect">
                                  <p:stCondLst>
                                    <p:cond delay="0"/>
                                  </p:stCondLst>
                                  <p:childTnLst>
                                    <p:set>
                                      <p:cBhvr>
                                        <p:cTn id="21" dur="1" fill="hold">
                                          <p:stCondLst>
                                            <p:cond delay="0"/>
                                          </p:stCondLst>
                                        </p:cTn>
                                        <p:tgtEl>
                                          <p:spTgt spid="70705"/>
                                        </p:tgtEl>
                                        <p:attrNameLst>
                                          <p:attrName>style.visibility</p:attrName>
                                        </p:attrNameLst>
                                      </p:cBhvr>
                                      <p:to>
                                        <p:strVal val="visible"/>
                                      </p:to>
                                    </p:set>
                                    <p:animEffect transition="in" filter="slide(fromLeft)">
                                      <p:cBhvr>
                                        <p:cTn id="22" dur="500"/>
                                        <p:tgtEl>
                                          <p:spTgt spid="707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70664"/>
                                        </p:tgtEl>
                                        <p:attrNameLst>
                                          <p:attrName>style.visibility</p:attrName>
                                        </p:attrNameLst>
                                      </p:cBhvr>
                                      <p:to>
                                        <p:strVal val="visible"/>
                                      </p:to>
                                    </p:set>
                                    <p:animEffect transition="in" filter="slide(fromBottom)">
                                      <p:cBhvr>
                                        <p:cTn id="27" dur="500"/>
                                        <p:tgtEl>
                                          <p:spTgt spid="706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70670"/>
                                        </p:tgtEl>
                                        <p:attrNameLst>
                                          <p:attrName>style.visibility</p:attrName>
                                        </p:attrNameLst>
                                      </p:cBhvr>
                                      <p:to>
                                        <p:strVal val="visible"/>
                                      </p:to>
                                    </p:set>
                                    <p:animEffect transition="in" filter="slide(fromBottom)">
                                      <p:cBhvr>
                                        <p:cTn id="32" dur="500"/>
                                        <p:tgtEl>
                                          <p:spTgt spid="70670"/>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70704"/>
                                        </p:tgtEl>
                                        <p:attrNameLst>
                                          <p:attrName>style.visibility</p:attrName>
                                        </p:attrNameLst>
                                      </p:cBhvr>
                                      <p:to>
                                        <p:strVal val="visible"/>
                                      </p:to>
                                    </p:set>
                                    <p:animEffect transition="in" filter="slide(fromBottom)">
                                      <p:cBhvr>
                                        <p:cTn id="35" dur="500"/>
                                        <p:tgtEl>
                                          <p:spTgt spid="7070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4" fill="hold" nodeType="clickEffect">
                                  <p:stCondLst>
                                    <p:cond delay="0"/>
                                  </p:stCondLst>
                                  <p:childTnLst>
                                    <p:set>
                                      <p:cBhvr>
                                        <p:cTn id="39" dur="1" fill="hold">
                                          <p:stCondLst>
                                            <p:cond delay="0"/>
                                          </p:stCondLst>
                                        </p:cTn>
                                        <p:tgtEl>
                                          <p:spTgt spid="70671"/>
                                        </p:tgtEl>
                                        <p:attrNameLst>
                                          <p:attrName>style.visibility</p:attrName>
                                        </p:attrNameLst>
                                      </p:cBhvr>
                                      <p:to>
                                        <p:strVal val="visible"/>
                                      </p:to>
                                    </p:set>
                                    <p:animEffect transition="in" filter="slide(fromBottom)">
                                      <p:cBhvr>
                                        <p:cTn id="40" dur="500"/>
                                        <p:tgtEl>
                                          <p:spTgt spid="7067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8" fill="hold" grpId="0" nodeType="clickEffect">
                                  <p:stCondLst>
                                    <p:cond delay="0"/>
                                  </p:stCondLst>
                                  <p:childTnLst>
                                    <p:set>
                                      <p:cBhvr>
                                        <p:cTn id="44" dur="1" fill="hold">
                                          <p:stCondLst>
                                            <p:cond delay="0"/>
                                          </p:stCondLst>
                                        </p:cTn>
                                        <p:tgtEl>
                                          <p:spTgt spid="70703"/>
                                        </p:tgtEl>
                                        <p:attrNameLst>
                                          <p:attrName>style.visibility</p:attrName>
                                        </p:attrNameLst>
                                      </p:cBhvr>
                                      <p:to>
                                        <p:strVal val="visible"/>
                                      </p:to>
                                    </p:set>
                                    <p:animEffect transition="in" filter="slide(fromLeft)">
                                      <p:cBhvr>
                                        <p:cTn id="45" dur="500"/>
                                        <p:tgtEl>
                                          <p:spTgt spid="70703"/>
                                        </p:tgtEl>
                                      </p:cBhvr>
                                    </p:animEffect>
                                  </p:childTnLst>
                                </p:cTn>
                              </p:par>
                              <p:par>
                                <p:cTn id="46" presetID="12" presetClass="entr" presetSubtype="4" fill="hold" nodeType="withEffect">
                                  <p:stCondLst>
                                    <p:cond delay="0"/>
                                  </p:stCondLst>
                                  <p:childTnLst>
                                    <p:set>
                                      <p:cBhvr>
                                        <p:cTn id="47" dur="1" fill="hold">
                                          <p:stCondLst>
                                            <p:cond delay="0"/>
                                          </p:stCondLst>
                                        </p:cTn>
                                        <p:tgtEl>
                                          <p:spTgt spid="70676"/>
                                        </p:tgtEl>
                                        <p:attrNameLst>
                                          <p:attrName>style.visibility</p:attrName>
                                        </p:attrNameLst>
                                      </p:cBhvr>
                                      <p:to>
                                        <p:strVal val="visible"/>
                                      </p:to>
                                    </p:set>
                                    <p:animEffect transition="in" filter="slide(fromBottom)">
                                      <p:cBhvr>
                                        <p:cTn id="48" dur="500"/>
                                        <p:tgtEl>
                                          <p:spTgt spid="70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0" grpId="0" animBg="1"/>
      <p:bldP spid="70703" grpId="0" animBg="1"/>
      <p:bldP spid="70704"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x-none" sz="2800" b="1"/>
              <a:t>Normal BR </a:t>
            </a:r>
            <a:r>
              <a:rPr lang="tr-TR" altLang="x-none" sz="2800" b="1"/>
              <a:t>atılımı</a:t>
            </a:r>
            <a:r>
              <a:rPr lang="en-US" altLang="x-none" sz="2800" b="1"/>
              <a:t>:</a:t>
            </a:r>
          </a:p>
        </p:txBody>
      </p:sp>
      <p:sp>
        <p:nvSpPr>
          <p:cNvPr id="71683" name="Rectangle 3"/>
          <p:cNvSpPr>
            <a:spLocks noGrp="1" noChangeArrowheads="1"/>
          </p:cNvSpPr>
          <p:nvPr>
            <p:ph type="body" idx="1"/>
          </p:nvPr>
        </p:nvSpPr>
        <p:spPr>
          <a:xfrm>
            <a:off x="0" y="1447800"/>
            <a:ext cx="9144000" cy="4525963"/>
          </a:xfrm>
        </p:spPr>
        <p:txBody>
          <a:bodyPr/>
          <a:lstStyle/>
          <a:p>
            <a:r>
              <a:rPr lang="en-US" altLang="x-none" sz="4000"/>
              <a:t> </a:t>
            </a:r>
            <a:r>
              <a:rPr lang="en-US" altLang="x-none" b="1">
                <a:solidFill>
                  <a:srgbClr val="ED181E"/>
                </a:solidFill>
              </a:rPr>
              <a:t>urobilinogen</a:t>
            </a:r>
            <a:r>
              <a:rPr lang="tr-TR" altLang="x-none" b="1">
                <a:solidFill>
                  <a:srgbClr val="ED181E"/>
                </a:solidFill>
              </a:rPr>
              <a:t>ler</a:t>
            </a:r>
            <a:r>
              <a:rPr lang="en-US" altLang="x-none" b="1"/>
              <a:t> </a:t>
            </a:r>
            <a:r>
              <a:rPr lang="tr-TR" altLang="x-none" b="1"/>
              <a:t>ve</a:t>
            </a:r>
            <a:r>
              <a:rPr lang="en-US" altLang="x-none" b="1"/>
              <a:t> </a:t>
            </a:r>
            <a:r>
              <a:rPr lang="en-US" altLang="x-none" b="1">
                <a:solidFill>
                  <a:srgbClr val="ED181E"/>
                </a:solidFill>
              </a:rPr>
              <a:t>urobilin</a:t>
            </a:r>
            <a:r>
              <a:rPr lang="tr-TR" altLang="x-none" b="1">
                <a:solidFill>
                  <a:srgbClr val="ED181E"/>
                </a:solidFill>
              </a:rPr>
              <a:t>ler’in</a:t>
            </a:r>
            <a:r>
              <a:rPr lang="en-US" altLang="x-none"/>
              <a:t>  </a:t>
            </a:r>
            <a:r>
              <a:rPr lang="tr-TR" altLang="x-none"/>
              <a:t>günlük </a:t>
            </a:r>
            <a:r>
              <a:rPr lang="en-US" altLang="x-none"/>
              <a:t>feces</a:t>
            </a:r>
            <a:r>
              <a:rPr lang="tr-TR" altLang="x-none"/>
              <a:t>le atılan miktarı 40-280 mg</a:t>
            </a:r>
            <a:endParaRPr lang="en-US" altLang="x-none"/>
          </a:p>
          <a:p>
            <a:r>
              <a:rPr lang="en-US" altLang="x-none" sz="4000"/>
              <a:t> </a:t>
            </a:r>
            <a:r>
              <a:rPr lang="en-US" altLang="x-none" sz="4000" b="1">
                <a:solidFill>
                  <a:srgbClr val="ED181E"/>
                </a:solidFill>
              </a:rPr>
              <a:t>urobilinogen</a:t>
            </a:r>
            <a:r>
              <a:rPr lang="tr-TR" altLang="x-none" sz="4000" b="1">
                <a:solidFill>
                  <a:srgbClr val="ED181E"/>
                </a:solidFill>
              </a:rPr>
              <a:t>ler</a:t>
            </a:r>
            <a:r>
              <a:rPr lang="en-US" altLang="x-none" sz="4000"/>
              <a:t> in </a:t>
            </a:r>
            <a:r>
              <a:rPr lang="tr-TR" altLang="x-none" sz="4000"/>
              <a:t>idrarla atılımı 0.2-3.3 mg/gün</a:t>
            </a:r>
            <a:endParaRPr lang="en-US" altLang="x-none" sz="4000"/>
          </a:p>
          <a:p>
            <a:r>
              <a:rPr lang="tr-TR" altLang="x-none" sz="4000" b="1" i="1"/>
              <a:t>Bilirübin idrarda görülmez</a:t>
            </a:r>
            <a:endParaRPr lang="en-US" altLang="x-none" b="1" i="1"/>
          </a:p>
        </p:txBody>
      </p:sp>
    </p:spTree>
    <p:extLst>
      <p:ext uri="{BB962C8B-B14F-4D97-AF65-F5344CB8AC3E}">
        <p14:creationId xmlns:p14="http://schemas.microsoft.com/office/powerpoint/2010/main" val="665606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additive="base">
                                        <p:cTn id="7" dur="500" fill="hold"/>
                                        <p:tgtEl>
                                          <p:spTgt spid="716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additive="base">
                                        <p:cTn id="13" dur="500" fill="hold"/>
                                        <p:tgtEl>
                                          <p:spTgt spid="716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6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anim calcmode="lin" valueType="num">
                                      <p:cBhvr additive="base">
                                        <p:cTn id="19" dur="500" fill="hold"/>
                                        <p:tgtEl>
                                          <p:spTgt spid="716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6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1020762"/>
          </a:xfrm>
        </p:spPr>
        <p:txBody>
          <a:bodyPr/>
          <a:lstStyle/>
          <a:p>
            <a:r>
              <a:rPr lang="tr-TR" altLang="x-none" sz="2800" b="1"/>
              <a:t>İdrar da </a:t>
            </a:r>
            <a:r>
              <a:rPr lang="en-US" altLang="x-none" sz="2800" b="1"/>
              <a:t>Bilirubin</a:t>
            </a:r>
            <a:r>
              <a:rPr lang="tr-TR" altLang="x-none" sz="2800" b="1"/>
              <a:t>….</a:t>
            </a:r>
            <a:endParaRPr lang="en-US" altLang="x-none" sz="2800" b="1"/>
          </a:p>
        </p:txBody>
      </p:sp>
      <p:sp>
        <p:nvSpPr>
          <p:cNvPr id="72707" name="Rectangle 3"/>
          <p:cNvSpPr>
            <a:spLocks noGrp="1" noChangeArrowheads="1"/>
          </p:cNvSpPr>
          <p:nvPr>
            <p:ph type="body" idx="1"/>
          </p:nvPr>
        </p:nvSpPr>
        <p:spPr/>
        <p:txBody>
          <a:bodyPr/>
          <a:lstStyle/>
          <a:p>
            <a:r>
              <a:rPr lang="tr-TR" altLang="x-none" sz="4000"/>
              <a:t>Normal olarak bulunmaz</a:t>
            </a:r>
            <a:endParaRPr lang="en-US" altLang="x-none" sz="4000"/>
          </a:p>
          <a:p>
            <a:r>
              <a:rPr lang="tr-TR" altLang="x-none" sz="4000"/>
              <a:t>Yanlızca</a:t>
            </a:r>
            <a:r>
              <a:rPr lang="en-US" altLang="x-none" sz="4000"/>
              <a:t> </a:t>
            </a:r>
            <a:r>
              <a:rPr lang="en-US" altLang="x-none" sz="4000" b="1">
                <a:solidFill>
                  <a:srgbClr val="CCFF33"/>
                </a:solidFill>
              </a:rPr>
              <a:t>conjugated</a:t>
            </a:r>
            <a:r>
              <a:rPr lang="en-US" altLang="x-none" sz="4000"/>
              <a:t> BR </a:t>
            </a:r>
            <a:r>
              <a:rPr lang="tr-TR" altLang="x-none" sz="4000"/>
              <a:t>idrarda görülebilir</a:t>
            </a:r>
            <a:endParaRPr lang="en-US" altLang="x-none" sz="4000"/>
          </a:p>
          <a:p>
            <a:r>
              <a:rPr lang="tr-TR" altLang="x-none" sz="4000"/>
              <a:t>Buda yanlızca</a:t>
            </a:r>
            <a:r>
              <a:rPr lang="en-US" altLang="x-none" sz="4000" b="1">
                <a:solidFill>
                  <a:schemeClr val="accent2"/>
                </a:solidFill>
              </a:rPr>
              <a:t> </a:t>
            </a:r>
            <a:r>
              <a:rPr lang="en-US" altLang="x-none" sz="4000" b="1">
                <a:solidFill>
                  <a:srgbClr val="CCFF33"/>
                </a:solidFill>
              </a:rPr>
              <a:t>conjugated BR in </a:t>
            </a:r>
            <a:r>
              <a:rPr lang="tr-TR" altLang="x-none" sz="4000" b="1">
                <a:solidFill>
                  <a:srgbClr val="CCFF33"/>
                </a:solidFill>
              </a:rPr>
              <a:t>kanda</a:t>
            </a:r>
            <a:r>
              <a:rPr lang="tr-TR" altLang="x-none" sz="4000" b="1">
                <a:solidFill>
                  <a:schemeClr val="accent2"/>
                </a:solidFill>
              </a:rPr>
              <a:t> </a:t>
            </a:r>
            <a:r>
              <a:rPr lang="tr-TR" altLang="x-none" sz="4000" b="1">
                <a:solidFill>
                  <a:srgbClr val="ED181E"/>
                </a:solidFill>
              </a:rPr>
              <a:t>düzeyleri çok yüksek </a:t>
            </a:r>
            <a:r>
              <a:rPr lang="tr-TR" altLang="x-none" sz="4000"/>
              <a:t>olduğunda meydana gelir</a:t>
            </a:r>
            <a:endParaRPr lang="en-US" altLang="x-none" sz="4000"/>
          </a:p>
        </p:txBody>
      </p:sp>
    </p:spTree>
    <p:extLst>
      <p:ext uri="{BB962C8B-B14F-4D97-AF65-F5344CB8AC3E}">
        <p14:creationId xmlns:p14="http://schemas.microsoft.com/office/powerpoint/2010/main" val="199307919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 calcmode="lin" valueType="num">
                                      <p:cBhvr additive="base">
                                        <p:cTn id="13" dur="500" fill="hold"/>
                                        <p:tgtEl>
                                          <p:spTgt spid="727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27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2707">
                                            <p:txEl>
                                              <p:pRg st="2" end="2"/>
                                            </p:txEl>
                                          </p:spTgt>
                                        </p:tgtEl>
                                        <p:attrNameLst>
                                          <p:attrName>style.visibility</p:attrName>
                                        </p:attrNameLst>
                                      </p:cBhvr>
                                      <p:to>
                                        <p:strVal val="visible"/>
                                      </p:to>
                                    </p:set>
                                    <p:anim calcmode="lin" valueType="num">
                                      <p:cBhvr additive="base">
                                        <p:cTn id="19" dur="500" fill="hold"/>
                                        <p:tgtEl>
                                          <p:spTgt spid="727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270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4638"/>
            <a:ext cx="8229600" cy="715962"/>
          </a:xfrm>
        </p:spPr>
        <p:txBody>
          <a:bodyPr/>
          <a:lstStyle/>
          <a:p>
            <a:r>
              <a:rPr lang="tr-TR" altLang="x-none" sz="2800" b="1"/>
              <a:t>Kanda</a:t>
            </a:r>
            <a:r>
              <a:rPr lang="en-US" altLang="x-none" sz="2800" b="1"/>
              <a:t> bilir</a:t>
            </a:r>
            <a:r>
              <a:rPr lang="tr-TR" altLang="x-none" sz="2800" b="1"/>
              <a:t>ü</a:t>
            </a:r>
            <a:r>
              <a:rPr lang="en-US" altLang="x-none" sz="2800" b="1"/>
              <a:t>b</a:t>
            </a:r>
            <a:r>
              <a:rPr lang="tr-TR" altLang="x-none" sz="2800" b="1"/>
              <a:t>in fazlalığı</a:t>
            </a:r>
            <a:endParaRPr lang="en-US" altLang="x-none" sz="2800" b="1"/>
          </a:p>
        </p:txBody>
      </p:sp>
      <p:sp>
        <p:nvSpPr>
          <p:cNvPr id="73731" name="Rectangle 3"/>
          <p:cNvSpPr>
            <a:spLocks noGrp="1" noChangeArrowheads="1"/>
          </p:cNvSpPr>
          <p:nvPr>
            <p:ph type="body" idx="1"/>
          </p:nvPr>
        </p:nvSpPr>
        <p:spPr>
          <a:xfrm>
            <a:off x="533400" y="990600"/>
            <a:ext cx="7772400" cy="4648200"/>
          </a:xfrm>
        </p:spPr>
        <p:txBody>
          <a:bodyPr/>
          <a:lstStyle/>
          <a:p>
            <a:pPr>
              <a:buFont typeface="Wingdings" charset="2"/>
              <a:buNone/>
            </a:pPr>
            <a:r>
              <a:rPr lang="en-US" altLang="x-none" sz="3600" b="1">
                <a:solidFill>
                  <a:srgbClr val="ED181E"/>
                </a:solidFill>
              </a:rPr>
              <a:t>Unconjugated</a:t>
            </a:r>
            <a:r>
              <a:rPr lang="en-US" altLang="x-none" sz="3600" b="1"/>
              <a:t>:</a:t>
            </a:r>
            <a:endParaRPr lang="en-US" altLang="x-none" sz="3600"/>
          </a:p>
          <a:p>
            <a:r>
              <a:rPr lang="en-US" altLang="x-none" sz="3600"/>
              <a:t> </a:t>
            </a:r>
            <a:r>
              <a:rPr lang="en-US" altLang="x-none" sz="3600">
                <a:latin typeface="Symbol" charset="2"/>
              </a:rPr>
              <a:t></a:t>
            </a:r>
            <a:r>
              <a:rPr lang="en-US" altLang="x-none" sz="3600"/>
              <a:t> BR </a:t>
            </a:r>
            <a:r>
              <a:rPr lang="tr-TR" altLang="x-none" sz="3600"/>
              <a:t>oluşturulması</a:t>
            </a:r>
            <a:r>
              <a:rPr lang="tr-TR" altLang="x-none" sz="2400"/>
              <a:t>(artmış sentez)</a:t>
            </a:r>
            <a:endParaRPr lang="en-US" altLang="x-none" sz="3600"/>
          </a:p>
          <a:p>
            <a:r>
              <a:rPr lang="tr-TR" altLang="x-none" sz="3600"/>
              <a:t>Karaciğere alımında defekt</a:t>
            </a:r>
            <a:endParaRPr lang="en-US" altLang="x-none" sz="3600"/>
          </a:p>
          <a:p>
            <a:r>
              <a:rPr lang="tr-TR" altLang="x-none" sz="3600"/>
              <a:t>eksik</a:t>
            </a:r>
            <a:r>
              <a:rPr lang="en-US" altLang="x-none" sz="3600"/>
              <a:t> </a:t>
            </a:r>
            <a:r>
              <a:rPr lang="tr-TR" altLang="x-none" sz="3600"/>
              <a:t>k</a:t>
            </a:r>
            <a:r>
              <a:rPr lang="en-US" altLang="x-none" sz="3600"/>
              <a:t>onjuga</a:t>
            </a:r>
            <a:r>
              <a:rPr lang="tr-TR" altLang="x-none" sz="3600"/>
              <a:t>sy</a:t>
            </a:r>
            <a:r>
              <a:rPr lang="en-US" altLang="x-none" sz="3600"/>
              <a:t>on</a:t>
            </a:r>
          </a:p>
          <a:p>
            <a:pPr>
              <a:buFont typeface="Wingdings" charset="2"/>
              <a:buNone/>
            </a:pPr>
            <a:r>
              <a:rPr lang="en-US" altLang="x-none" sz="3600" b="1">
                <a:solidFill>
                  <a:srgbClr val="CCFF33"/>
                </a:solidFill>
              </a:rPr>
              <a:t>Conjugated</a:t>
            </a:r>
            <a:r>
              <a:rPr lang="en-US" altLang="x-none" sz="3600" b="1"/>
              <a:t>:</a:t>
            </a:r>
            <a:endParaRPr lang="en-US" altLang="x-none" sz="3600"/>
          </a:p>
          <a:p>
            <a:r>
              <a:rPr lang="tr-TR" altLang="x-none" sz="3600"/>
              <a:t>Safraya taşınımında defekt</a:t>
            </a:r>
            <a:endParaRPr lang="en-US" altLang="x-none" sz="3600"/>
          </a:p>
          <a:p>
            <a:r>
              <a:rPr lang="tr-TR" altLang="x-none" sz="3600"/>
              <a:t>Safra kanallarının tıkanması</a:t>
            </a:r>
            <a:endParaRPr lang="en-US" altLang="x-none"/>
          </a:p>
        </p:txBody>
      </p:sp>
    </p:spTree>
    <p:extLst>
      <p:ext uri="{BB962C8B-B14F-4D97-AF65-F5344CB8AC3E}">
        <p14:creationId xmlns:p14="http://schemas.microsoft.com/office/powerpoint/2010/main" val="123215488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additive="base">
                                        <p:cTn id="13" dur="500" fill="hold"/>
                                        <p:tgtEl>
                                          <p:spTgt spid="737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37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anim calcmode="lin" valueType="num">
                                      <p:cBhvr additive="base">
                                        <p:cTn id="19" dur="500" fill="hold"/>
                                        <p:tgtEl>
                                          <p:spTgt spid="737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37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1">
                                            <p:txEl>
                                              <p:pRg st="3" end="3"/>
                                            </p:txEl>
                                          </p:spTgt>
                                        </p:tgtEl>
                                        <p:attrNameLst>
                                          <p:attrName>style.visibility</p:attrName>
                                        </p:attrNameLst>
                                      </p:cBhvr>
                                      <p:to>
                                        <p:strVal val="visible"/>
                                      </p:to>
                                    </p:set>
                                    <p:anim calcmode="lin" valueType="num">
                                      <p:cBhvr additive="base">
                                        <p:cTn id="25" dur="500" fill="hold"/>
                                        <p:tgtEl>
                                          <p:spTgt spid="737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37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3731">
                                            <p:txEl>
                                              <p:pRg st="4" end="4"/>
                                            </p:txEl>
                                          </p:spTgt>
                                        </p:tgtEl>
                                        <p:attrNameLst>
                                          <p:attrName>style.visibility</p:attrName>
                                        </p:attrNameLst>
                                      </p:cBhvr>
                                      <p:to>
                                        <p:strVal val="visible"/>
                                      </p:to>
                                    </p:set>
                                    <p:anim calcmode="lin" valueType="num">
                                      <p:cBhvr additive="base">
                                        <p:cTn id="31" dur="500" fill="hold"/>
                                        <p:tgtEl>
                                          <p:spTgt spid="737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37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3731">
                                            <p:txEl>
                                              <p:pRg st="5" end="5"/>
                                            </p:txEl>
                                          </p:spTgt>
                                        </p:tgtEl>
                                        <p:attrNameLst>
                                          <p:attrName>style.visibility</p:attrName>
                                        </p:attrNameLst>
                                      </p:cBhvr>
                                      <p:to>
                                        <p:strVal val="visible"/>
                                      </p:to>
                                    </p:set>
                                    <p:anim calcmode="lin" valueType="num">
                                      <p:cBhvr additive="base">
                                        <p:cTn id="37" dur="500" fill="hold"/>
                                        <p:tgtEl>
                                          <p:spTgt spid="7373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373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3731">
                                            <p:txEl>
                                              <p:pRg st="6" end="6"/>
                                            </p:txEl>
                                          </p:spTgt>
                                        </p:tgtEl>
                                        <p:attrNameLst>
                                          <p:attrName>style.visibility</p:attrName>
                                        </p:attrNameLst>
                                      </p:cBhvr>
                                      <p:to>
                                        <p:strVal val="visible"/>
                                      </p:to>
                                    </p:set>
                                    <p:anim calcmode="lin" valueType="num">
                                      <p:cBhvr additive="base">
                                        <p:cTn id="43" dur="500" fill="hold"/>
                                        <p:tgtEl>
                                          <p:spTgt spid="7373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373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274638"/>
            <a:ext cx="8229600" cy="868362"/>
          </a:xfrm>
        </p:spPr>
        <p:txBody>
          <a:bodyPr/>
          <a:lstStyle/>
          <a:p>
            <a:r>
              <a:rPr lang="tr-TR" altLang="x-none" sz="2800" b="1"/>
              <a:t>Kanda bilirübin fazlalığı</a:t>
            </a:r>
            <a:endParaRPr lang="en-US" altLang="x-none" sz="2800" b="1"/>
          </a:p>
        </p:txBody>
      </p:sp>
      <p:sp>
        <p:nvSpPr>
          <p:cNvPr id="74755" name="Rectangle 3"/>
          <p:cNvSpPr>
            <a:spLocks noGrp="1" noChangeArrowheads="1"/>
          </p:cNvSpPr>
          <p:nvPr>
            <p:ph type="body" idx="1"/>
          </p:nvPr>
        </p:nvSpPr>
        <p:spPr>
          <a:xfrm>
            <a:off x="304800" y="1600200"/>
            <a:ext cx="8229600" cy="3268663"/>
          </a:xfrm>
        </p:spPr>
        <p:txBody>
          <a:bodyPr/>
          <a:lstStyle/>
          <a:p>
            <a:pPr marL="60325" indent="0">
              <a:buFont typeface="Wingdings" charset="2"/>
              <a:buNone/>
            </a:pPr>
            <a:r>
              <a:rPr lang="tr-TR" altLang="x-none" sz="4000"/>
              <a:t>Karaciğer hücre hasarı olduğu durumlar</a:t>
            </a:r>
            <a:r>
              <a:rPr lang="en-US" altLang="x-none" sz="4000"/>
              <a:t> (</a:t>
            </a:r>
            <a:r>
              <a:rPr lang="tr-TR" altLang="x-none" sz="4000"/>
              <a:t>ör</a:t>
            </a:r>
            <a:r>
              <a:rPr lang="en-US" altLang="x-none" sz="4000"/>
              <a:t>., </a:t>
            </a:r>
            <a:r>
              <a:rPr lang="tr-TR" altLang="x-none" sz="4000"/>
              <a:t>siroz ve hepatit</a:t>
            </a:r>
            <a:r>
              <a:rPr lang="en-US" altLang="x-none" sz="4000"/>
              <a:t>), </a:t>
            </a:r>
            <a:r>
              <a:rPr lang="tr-TR" altLang="x-none" sz="4000"/>
              <a:t>Plazmada</a:t>
            </a:r>
            <a:r>
              <a:rPr lang="en-US" altLang="x-none" sz="4000"/>
              <a:t> </a:t>
            </a:r>
            <a:r>
              <a:rPr lang="tr-TR" altLang="x-none" sz="4000" b="1">
                <a:solidFill>
                  <a:srgbClr val="ED181E"/>
                </a:solidFill>
              </a:rPr>
              <a:t>her iki</a:t>
            </a:r>
            <a:r>
              <a:rPr lang="en-US" altLang="x-none" sz="4000">
                <a:solidFill>
                  <a:srgbClr val="ED181E"/>
                </a:solidFill>
              </a:rPr>
              <a:t> </a:t>
            </a:r>
            <a:r>
              <a:rPr lang="tr-TR" altLang="x-none" sz="4000">
                <a:solidFill>
                  <a:srgbClr val="ED181E"/>
                </a:solidFill>
              </a:rPr>
              <a:t>(</a:t>
            </a:r>
            <a:r>
              <a:rPr lang="en-US" altLang="x-none" sz="4000" b="1">
                <a:solidFill>
                  <a:srgbClr val="ED181E"/>
                </a:solidFill>
              </a:rPr>
              <a:t>conjugated </a:t>
            </a:r>
            <a:r>
              <a:rPr lang="tr-TR" altLang="x-none" sz="4000" b="1">
                <a:solidFill>
                  <a:srgbClr val="ED181E"/>
                </a:solidFill>
              </a:rPr>
              <a:t>ve </a:t>
            </a:r>
            <a:r>
              <a:rPr lang="en-US" altLang="x-none" sz="4000" b="1">
                <a:solidFill>
                  <a:srgbClr val="ED181E"/>
                </a:solidFill>
              </a:rPr>
              <a:t>unconjugated</a:t>
            </a:r>
            <a:r>
              <a:rPr lang="tr-TR" altLang="x-none" sz="4000" b="1">
                <a:solidFill>
                  <a:srgbClr val="ED181E"/>
                </a:solidFill>
              </a:rPr>
              <a:t>)</a:t>
            </a:r>
            <a:r>
              <a:rPr lang="en-US" altLang="x-none" sz="4000" b="1">
                <a:solidFill>
                  <a:srgbClr val="ED181E"/>
                </a:solidFill>
              </a:rPr>
              <a:t> BR</a:t>
            </a:r>
            <a:r>
              <a:rPr lang="en-US" altLang="x-none" sz="4000"/>
              <a:t> </a:t>
            </a:r>
            <a:r>
              <a:rPr lang="tr-TR" altLang="x-none" sz="4000"/>
              <a:t>de görülebilir.</a:t>
            </a:r>
            <a:endParaRPr lang="en-US" altLang="x-none"/>
          </a:p>
        </p:txBody>
      </p:sp>
    </p:spTree>
    <p:extLst>
      <p:ext uri="{BB962C8B-B14F-4D97-AF65-F5344CB8AC3E}">
        <p14:creationId xmlns:p14="http://schemas.microsoft.com/office/powerpoint/2010/main" val="6422601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dissolve">
                                      <p:cBhvr>
                                        <p:cTn id="7" dur="500"/>
                                        <p:tgtEl>
                                          <p:spTgt spid="747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0"/>
            <a:ext cx="8686800" cy="1143000"/>
          </a:xfrm>
        </p:spPr>
        <p:txBody>
          <a:bodyPr/>
          <a:lstStyle/>
          <a:p>
            <a:r>
              <a:rPr lang="en-US" altLang="x-none" sz="2800" b="1"/>
              <a:t>Bilir</a:t>
            </a:r>
            <a:r>
              <a:rPr lang="tr-TR" altLang="x-none" sz="2800" b="1"/>
              <a:t>ü</a:t>
            </a:r>
            <a:r>
              <a:rPr lang="en-US" altLang="x-none" sz="2800" b="1"/>
              <a:t>bin Metaboli</a:t>
            </a:r>
            <a:r>
              <a:rPr lang="tr-TR" altLang="x-none" sz="2800" b="1"/>
              <a:t>z</a:t>
            </a:r>
            <a:r>
              <a:rPr lang="en-US" altLang="x-none" sz="2800" b="1"/>
              <a:t>m</a:t>
            </a:r>
            <a:r>
              <a:rPr lang="tr-TR" altLang="x-none" sz="2800" b="1"/>
              <a:t>ası Anomalilikleri</a:t>
            </a:r>
            <a:endParaRPr lang="en-US" altLang="x-none" sz="2800" b="1"/>
          </a:p>
        </p:txBody>
      </p:sp>
      <p:sp>
        <p:nvSpPr>
          <p:cNvPr id="75779" name="Rectangle 3"/>
          <p:cNvSpPr>
            <a:spLocks noGrp="1" noChangeArrowheads="1"/>
          </p:cNvSpPr>
          <p:nvPr>
            <p:ph type="body" idx="1"/>
          </p:nvPr>
        </p:nvSpPr>
        <p:spPr>
          <a:xfrm>
            <a:off x="0" y="1371600"/>
            <a:ext cx="9144000" cy="4525963"/>
          </a:xfrm>
        </p:spPr>
        <p:txBody>
          <a:bodyPr/>
          <a:lstStyle/>
          <a:p>
            <a:r>
              <a:rPr lang="tr-TR" altLang="x-none" sz="3600" b="1">
                <a:solidFill>
                  <a:srgbClr val="ED181E"/>
                </a:solidFill>
              </a:rPr>
              <a:t>Sarılık</a:t>
            </a:r>
            <a:r>
              <a:rPr lang="en-US" altLang="x-none" sz="3600"/>
              <a:t> (icterus)</a:t>
            </a:r>
          </a:p>
          <a:p>
            <a:r>
              <a:rPr lang="en-US" altLang="x-none" sz="3600"/>
              <a:t> </a:t>
            </a:r>
            <a:r>
              <a:rPr lang="tr-TR" altLang="x-none" sz="3600"/>
              <a:t>kanda </a:t>
            </a:r>
            <a:r>
              <a:rPr lang="en-US" altLang="x-none" sz="3600" b="1">
                <a:solidFill>
                  <a:srgbClr val="ED181E"/>
                </a:solidFill>
                <a:latin typeface="Symbol" charset="2"/>
              </a:rPr>
              <a:t></a:t>
            </a:r>
            <a:r>
              <a:rPr lang="en-US" altLang="x-none" sz="3600" b="1">
                <a:solidFill>
                  <a:srgbClr val="ED181E"/>
                </a:solidFill>
              </a:rPr>
              <a:t> BR </a:t>
            </a:r>
          </a:p>
          <a:p>
            <a:r>
              <a:rPr lang="tr-TR" altLang="x-none" sz="3600"/>
              <a:t>Deride renk kaybı</a:t>
            </a:r>
            <a:r>
              <a:rPr lang="tr-TR" altLang="x-none" sz="3600" b="1">
                <a:solidFill>
                  <a:srgbClr val="8C6136"/>
                </a:solidFill>
              </a:rPr>
              <a:t> Kahverengi</a:t>
            </a:r>
            <a:r>
              <a:rPr lang="en-US" altLang="x-none" sz="3600" b="1">
                <a:solidFill>
                  <a:srgbClr val="8C6136"/>
                </a:solidFill>
              </a:rPr>
              <a:t>-</a:t>
            </a:r>
            <a:r>
              <a:rPr lang="tr-TR" altLang="x-none" sz="3600" b="1">
                <a:solidFill>
                  <a:srgbClr val="FF9900"/>
                </a:solidFill>
              </a:rPr>
              <a:t>sarı</a:t>
            </a:r>
            <a:r>
              <a:rPr lang="en-US" altLang="x-none" sz="3600" b="1">
                <a:solidFill>
                  <a:srgbClr val="8C6136"/>
                </a:solidFill>
              </a:rPr>
              <a:t> </a:t>
            </a:r>
            <a:r>
              <a:rPr lang="en-US" altLang="x-none" sz="3600"/>
              <a:t> </a:t>
            </a:r>
          </a:p>
          <a:p>
            <a:r>
              <a:rPr lang="tr-TR" altLang="x-none" sz="3600"/>
              <a:t>Derinin sertleşmesi </a:t>
            </a:r>
            <a:r>
              <a:rPr lang="en-US" altLang="x-none" sz="3600"/>
              <a:t> </a:t>
            </a:r>
            <a:r>
              <a:rPr lang="en-US" altLang="x-none" sz="3600" b="1">
                <a:solidFill>
                  <a:srgbClr val="ED181E"/>
                </a:solidFill>
              </a:rPr>
              <a:t>elastin</a:t>
            </a:r>
            <a:r>
              <a:rPr lang="en-US" altLang="x-none" sz="3600"/>
              <a:t>, </a:t>
            </a:r>
            <a:r>
              <a:rPr lang="tr-TR" altLang="x-none" sz="3600"/>
              <a:t>kaybından kaynaklanır, ayrıca sarılığın temel nedeni </a:t>
            </a:r>
            <a:r>
              <a:rPr lang="tr-TR" altLang="x-none" sz="3600">
                <a:solidFill>
                  <a:srgbClr val="A50021"/>
                </a:solidFill>
              </a:rPr>
              <a:t>yüksek bilirübin affinitesidir</a:t>
            </a:r>
            <a:endParaRPr lang="en-US" altLang="x-none" sz="2800">
              <a:solidFill>
                <a:srgbClr val="A50021"/>
              </a:solidFill>
            </a:endParaRPr>
          </a:p>
        </p:txBody>
      </p:sp>
    </p:spTree>
    <p:extLst>
      <p:ext uri="{BB962C8B-B14F-4D97-AF65-F5344CB8AC3E}">
        <p14:creationId xmlns:p14="http://schemas.microsoft.com/office/powerpoint/2010/main" val="12133463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additive="base">
                                        <p:cTn id="25"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0"/>
            <a:ext cx="8229600" cy="1143000"/>
          </a:xfrm>
        </p:spPr>
        <p:txBody>
          <a:bodyPr/>
          <a:lstStyle/>
          <a:p>
            <a:r>
              <a:rPr lang="tr-TR" altLang="x-none" sz="2800" b="1" u="sng">
                <a:solidFill>
                  <a:srgbClr val="CCFF33"/>
                </a:solidFill>
              </a:rPr>
              <a:t>Sarılık</a:t>
            </a:r>
            <a:r>
              <a:rPr lang="en-US" altLang="x-none" sz="2800" b="1" u="sng">
                <a:solidFill>
                  <a:srgbClr val="CCFF33"/>
                </a:solidFill>
              </a:rPr>
              <a:t>:</a:t>
            </a:r>
            <a:r>
              <a:rPr lang="en-US" altLang="x-none"/>
              <a:t>  </a:t>
            </a:r>
          </a:p>
        </p:txBody>
      </p:sp>
      <p:sp>
        <p:nvSpPr>
          <p:cNvPr id="76803" name="Rectangle 3"/>
          <p:cNvSpPr>
            <a:spLocks noGrp="1" noChangeArrowheads="1"/>
          </p:cNvSpPr>
          <p:nvPr>
            <p:ph type="body" idx="1"/>
          </p:nvPr>
        </p:nvSpPr>
        <p:spPr/>
        <p:txBody>
          <a:bodyPr/>
          <a:lstStyle/>
          <a:p>
            <a:r>
              <a:rPr lang="en-US" altLang="x-none" sz="4000"/>
              <a:t>Pre-hepati</a:t>
            </a:r>
            <a:r>
              <a:rPr lang="tr-TR" altLang="x-none" sz="4000"/>
              <a:t>k</a:t>
            </a:r>
            <a:endParaRPr lang="en-US" altLang="x-none" sz="4000"/>
          </a:p>
          <a:p>
            <a:r>
              <a:rPr lang="en-US" altLang="x-none" sz="4000"/>
              <a:t>Hepati</a:t>
            </a:r>
            <a:r>
              <a:rPr lang="tr-TR" altLang="x-none" sz="4000"/>
              <a:t>k</a:t>
            </a:r>
            <a:endParaRPr lang="en-US" altLang="x-none" sz="4000"/>
          </a:p>
          <a:p>
            <a:r>
              <a:rPr lang="en-US" altLang="x-none" sz="4000"/>
              <a:t>Post-hepati</a:t>
            </a:r>
            <a:r>
              <a:rPr lang="tr-TR" altLang="x-none" sz="4000"/>
              <a:t>k</a:t>
            </a:r>
            <a:endParaRPr lang="en-US" altLang="x-none"/>
          </a:p>
        </p:txBody>
      </p:sp>
      <p:pic>
        <p:nvPicPr>
          <p:cNvPr id="768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1828800"/>
            <a:ext cx="5207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74093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calcmode="lin" valueType="num">
                                      <p:cBhvr additive="base">
                                        <p:cTn id="7" dur="500" fill="hold"/>
                                        <p:tgtEl>
                                          <p:spTgt spid="76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6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6803">
                                            <p:txEl>
                                              <p:pRg st="1" end="1"/>
                                            </p:txEl>
                                          </p:spTgt>
                                        </p:tgtEl>
                                        <p:attrNameLst>
                                          <p:attrName>style.visibility</p:attrName>
                                        </p:attrNameLst>
                                      </p:cBhvr>
                                      <p:to>
                                        <p:strVal val="visible"/>
                                      </p:to>
                                    </p:set>
                                    <p:anim calcmode="lin" valueType="num">
                                      <p:cBhvr additive="base">
                                        <p:cTn id="13" dur="500" fill="hold"/>
                                        <p:tgtEl>
                                          <p:spTgt spid="76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6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6803">
                                            <p:txEl>
                                              <p:pRg st="2" end="2"/>
                                            </p:txEl>
                                          </p:spTgt>
                                        </p:tgtEl>
                                        <p:attrNameLst>
                                          <p:attrName>style.visibility</p:attrName>
                                        </p:attrNameLst>
                                      </p:cBhvr>
                                      <p:to>
                                        <p:strVal val="visible"/>
                                      </p:to>
                                    </p:set>
                                    <p:anim calcmode="lin" valueType="num">
                                      <p:cBhvr additive="base">
                                        <p:cTn id="19" dur="500" fill="hold"/>
                                        <p:tgtEl>
                                          <p:spTgt spid="768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68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x-none" sz="2800" b="1">
                <a:solidFill>
                  <a:srgbClr val="CCFF33"/>
                </a:solidFill>
              </a:rPr>
              <a:t>Pre</a:t>
            </a:r>
            <a:r>
              <a:rPr lang="tr-TR" altLang="x-none" sz="2800" b="1">
                <a:solidFill>
                  <a:srgbClr val="CCFF33"/>
                </a:solidFill>
              </a:rPr>
              <a:t>-</a:t>
            </a:r>
            <a:r>
              <a:rPr lang="en-US" altLang="x-none" sz="2800" b="1">
                <a:solidFill>
                  <a:srgbClr val="CCFF33"/>
                </a:solidFill>
              </a:rPr>
              <a:t>hepati</a:t>
            </a:r>
            <a:r>
              <a:rPr lang="tr-TR" altLang="x-none" sz="2800" b="1">
                <a:solidFill>
                  <a:srgbClr val="CCFF33"/>
                </a:solidFill>
              </a:rPr>
              <a:t>k</a:t>
            </a:r>
            <a:r>
              <a:rPr lang="en-US" altLang="x-none" sz="2800" b="1">
                <a:solidFill>
                  <a:srgbClr val="CCFF33"/>
                </a:solidFill>
              </a:rPr>
              <a:t> </a:t>
            </a:r>
            <a:r>
              <a:rPr lang="tr-TR" altLang="x-none" sz="2800" b="1">
                <a:solidFill>
                  <a:srgbClr val="CCFF33"/>
                </a:solidFill>
              </a:rPr>
              <a:t>Sarılık</a:t>
            </a:r>
            <a:endParaRPr lang="en-US" altLang="x-none" sz="2800" b="1">
              <a:solidFill>
                <a:srgbClr val="CCFF33"/>
              </a:solidFill>
            </a:endParaRPr>
          </a:p>
        </p:txBody>
      </p:sp>
      <p:sp>
        <p:nvSpPr>
          <p:cNvPr id="77827" name="Rectangle 3"/>
          <p:cNvSpPr>
            <a:spLocks noGrp="1" noChangeArrowheads="1"/>
          </p:cNvSpPr>
          <p:nvPr>
            <p:ph type="body" idx="1"/>
          </p:nvPr>
        </p:nvSpPr>
        <p:spPr/>
        <p:txBody>
          <a:bodyPr/>
          <a:lstStyle/>
          <a:p>
            <a:r>
              <a:rPr lang="tr-TR" altLang="x-none"/>
              <a:t>Genellikle</a:t>
            </a:r>
            <a:r>
              <a:rPr lang="en-US" altLang="x-none" b="1">
                <a:solidFill>
                  <a:srgbClr val="ED181E"/>
                </a:solidFill>
              </a:rPr>
              <a:t> </a:t>
            </a:r>
            <a:r>
              <a:rPr lang="en-US" altLang="x-none" b="1" i="1">
                <a:solidFill>
                  <a:srgbClr val="ED181E"/>
                </a:solidFill>
              </a:rPr>
              <a:t>hemol</a:t>
            </a:r>
            <a:r>
              <a:rPr lang="tr-TR" altLang="x-none" b="1" i="1">
                <a:solidFill>
                  <a:srgbClr val="ED181E"/>
                </a:solidFill>
              </a:rPr>
              <a:t>i</a:t>
            </a:r>
            <a:r>
              <a:rPr lang="en-US" altLang="x-none" b="1" i="1">
                <a:solidFill>
                  <a:srgbClr val="ED181E"/>
                </a:solidFill>
              </a:rPr>
              <a:t>ti</a:t>
            </a:r>
            <a:r>
              <a:rPr lang="tr-TR" altLang="x-none" b="1" i="1">
                <a:solidFill>
                  <a:srgbClr val="ED181E"/>
                </a:solidFill>
              </a:rPr>
              <a:t>k</a:t>
            </a:r>
            <a:r>
              <a:rPr lang="en-US" altLang="x-none" b="1">
                <a:solidFill>
                  <a:srgbClr val="ED181E"/>
                </a:solidFill>
              </a:rPr>
              <a:t> </a:t>
            </a:r>
            <a:r>
              <a:rPr lang="tr-TR" altLang="x-none"/>
              <a:t>prosesler sonucu oluşur</a:t>
            </a:r>
            <a:endParaRPr lang="en-US" altLang="x-none"/>
          </a:p>
          <a:p>
            <a:r>
              <a:rPr lang="tr-TR" altLang="x-none"/>
              <a:t>Aşırı</a:t>
            </a:r>
            <a:r>
              <a:rPr lang="en-US" altLang="x-none"/>
              <a:t> </a:t>
            </a:r>
            <a:r>
              <a:rPr lang="en-US" altLang="x-none" b="1">
                <a:solidFill>
                  <a:srgbClr val="ED181E"/>
                </a:solidFill>
              </a:rPr>
              <a:t>RBC </a:t>
            </a:r>
            <a:r>
              <a:rPr lang="tr-TR" altLang="x-none" b="1">
                <a:solidFill>
                  <a:srgbClr val="ED181E"/>
                </a:solidFill>
              </a:rPr>
              <a:t>yıkımı</a:t>
            </a:r>
            <a:r>
              <a:rPr lang="en-US" altLang="x-none"/>
              <a:t> </a:t>
            </a:r>
            <a:r>
              <a:rPr lang="tr-TR" altLang="x-none"/>
              <a:t>ile çok fazla oluşturulan BR karaciğerin kullanma kapasitesini aşar</a:t>
            </a:r>
            <a:endParaRPr lang="en-US" altLang="x-none"/>
          </a:p>
          <a:p>
            <a:r>
              <a:rPr lang="tr-TR" altLang="x-none"/>
              <a:t>Plazmada</a:t>
            </a:r>
            <a:r>
              <a:rPr lang="en-US" altLang="x-none"/>
              <a:t> </a:t>
            </a:r>
            <a:r>
              <a:rPr lang="en-US" altLang="x-none" b="1">
                <a:solidFill>
                  <a:srgbClr val="ED181E"/>
                </a:solidFill>
                <a:latin typeface="Symbol" charset="2"/>
              </a:rPr>
              <a:t></a:t>
            </a:r>
            <a:r>
              <a:rPr lang="en-US" altLang="x-none" b="1">
                <a:solidFill>
                  <a:srgbClr val="ED181E"/>
                </a:solidFill>
              </a:rPr>
              <a:t> Indirect BR</a:t>
            </a:r>
            <a:r>
              <a:rPr lang="en-US" altLang="x-none"/>
              <a:t> </a:t>
            </a:r>
          </a:p>
          <a:p>
            <a:r>
              <a:rPr lang="tr-TR" altLang="x-none"/>
              <a:t>Plazma ve idrarda</a:t>
            </a:r>
            <a:r>
              <a:rPr lang="tr-TR" altLang="x-none" b="1">
                <a:solidFill>
                  <a:srgbClr val="ED181E"/>
                </a:solidFill>
              </a:rPr>
              <a:t> </a:t>
            </a:r>
            <a:r>
              <a:rPr lang="en-US" altLang="x-none" b="1">
                <a:solidFill>
                  <a:srgbClr val="ED181E"/>
                </a:solidFill>
              </a:rPr>
              <a:t> </a:t>
            </a:r>
            <a:r>
              <a:rPr lang="en-US" altLang="x-none" b="1">
                <a:solidFill>
                  <a:srgbClr val="ED181E"/>
                </a:solidFill>
                <a:latin typeface="Symbol" charset="2"/>
              </a:rPr>
              <a:t></a:t>
            </a:r>
            <a:r>
              <a:rPr lang="en-US" altLang="x-none" b="1">
                <a:solidFill>
                  <a:srgbClr val="ED181E"/>
                </a:solidFill>
              </a:rPr>
              <a:t> Urobilinogen</a:t>
            </a:r>
            <a:r>
              <a:rPr lang="en-US" altLang="x-none"/>
              <a:t> </a:t>
            </a:r>
          </a:p>
        </p:txBody>
      </p:sp>
    </p:spTree>
    <p:extLst>
      <p:ext uri="{BB962C8B-B14F-4D97-AF65-F5344CB8AC3E}">
        <p14:creationId xmlns:p14="http://schemas.microsoft.com/office/powerpoint/2010/main" val="56290233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7827">
                                            <p:txEl>
                                              <p:pRg st="0" end="0"/>
                                            </p:txEl>
                                          </p:spTgt>
                                        </p:tgtEl>
                                        <p:attrNameLst>
                                          <p:attrName>ppt_c</p:attrName>
                                        </p:attrNameLst>
                                      </p:cBhvr>
                                      <p:to>
                                        <a:schemeClr val="tx1"/>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7827">
                                            <p:txEl>
                                              <p:pRg st="1" end="1"/>
                                            </p:txEl>
                                          </p:spTgt>
                                        </p:tgtEl>
                                        <p:attrNameLst>
                                          <p:attrName>ppt_c</p:attrName>
                                        </p:attrNameLst>
                                      </p:cBhvr>
                                      <p:to>
                                        <a:schemeClr val="tx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7827">
                                            <p:txEl>
                                              <p:pRg st="2" end="2"/>
                                            </p:txEl>
                                          </p:spTgt>
                                        </p:tgtEl>
                                        <p:attrNameLst>
                                          <p:attrName>ppt_c</p:attrName>
                                        </p:attrNameLst>
                                      </p:cBhvr>
                                      <p:to>
                                        <a:schemeClr val="tx1"/>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7827">
                                            <p:txEl>
                                              <p:pRg st="3" end="3"/>
                                            </p:txEl>
                                          </p:spTgt>
                                        </p:tgtEl>
                                        <p:attrNameLst>
                                          <p:attrName>style.visibility</p:attrName>
                                        </p:attrNameLst>
                                      </p:cBhvr>
                                      <p:to>
                                        <p:strVal val="visible"/>
                                      </p:to>
                                    </p:set>
                                    <p:anim calcmode="lin" valueType="num">
                                      <p:cBhvr additive="base">
                                        <p:cTn id="25" dur="500" fill="hold"/>
                                        <p:tgtEl>
                                          <p:spTgt spid="778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7827">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7827">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8229600" cy="5929354"/>
          </a:xfrm>
        </p:spPr>
        <p:txBody>
          <a:bodyPr>
            <a:noAutofit/>
          </a:bodyPr>
          <a:lstStyle/>
          <a:p>
            <a:r>
              <a:rPr lang="tr-TR" sz="2800" b="1" dirty="0"/>
              <a:t>Acil </a:t>
            </a:r>
            <a:r>
              <a:rPr lang="tr-TR" sz="2800" b="1" dirty="0" err="1"/>
              <a:t>laboratuvarı</a:t>
            </a:r>
            <a:endParaRPr lang="tr-TR" sz="2800" dirty="0"/>
          </a:p>
          <a:p>
            <a:r>
              <a:rPr lang="tr-TR" sz="2800" dirty="0"/>
              <a:t>Acil analizlerin yapıldığı yerdir.</a:t>
            </a:r>
          </a:p>
          <a:p>
            <a:r>
              <a:rPr lang="tr-TR" sz="2800" dirty="0"/>
              <a:t>Acil </a:t>
            </a:r>
            <a:r>
              <a:rPr lang="tr-TR" sz="2800" dirty="0" err="1"/>
              <a:t>laboratuvarının</a:t>
            </a:r>
            <a:r>
              <a:rPr lang="tr-TR" sz="2800" dirty="0"/>
              <a:t> rutin </a:t>
            </a:r>
            <a:r>
              <a:rPr lang="tr-TR" sz="2800" dirty="0" err="1"/>
              <a:t>laboratuvar</a:t>
            </a:r>
            <a:r>
              <a:rPr lang="tr-TR" sz="2800" dirty="0"/>
              <a:t> içinde olması en idealdir.</a:t>
            </a:r>
          </a:p>
          <a:p>
            <a:pPr>
              <a:buNone/>
            </a:pPr>
            <a:endParaRPr lang="tr-TR" sz="2800" dirty="0"/>
          </a:p>
          <a:p>
            <a:r>
              <a:rPr lang="tr-TR" sz="2800" b="1" dirty="0"/>
              <a:t>Bilgi işlem merkezi</a:t>
            </a:r>
            <a:endParaRPr lang="tr-TR" sz="2800" dirty="0"/>
          </a:p>
          <a:p>
            <a:r>
              <a:rPr lang="tr-TR" sz="2800" dirty="0" err="1"/>
              <a:t>Laboratuvar</a:t>
            </a:r>
            <a:r>
              <a:rPr lang="tr-TR" sz="2800" dirty="0"/>
              <a:t> sonuçlarının bilgisayar ortamında kaydedilip, sonuç raporlarının düzenlenerek hasta veya hekimlere iletildiği yerdir.</a:t>
            </a:r>
          </a:p>
          <a:p>
            <a:r>
              <a:rPr lang="tr-TR" sz="2800" dirty="0"/>
              <a:t>Kaydedilmiş verilerle </a:t>
            </a:r>
            <a:r>
              <a:rPr lang="tr-TR" sz="2800" dirty="0" err="1"/>
              <a:t>laboratuvar</a:t>
            </a:r>
            <a:r>
              <a:rPr lang="tr-TR" sz="2800" dirty="0"/>
              <a:t> istatistikleri yapılır</a:t>
            </a:r>
          </a:p>
          <a:p>
            <a:endParaRPr lang="tr-TR" sz="2800" dirty="0"/>
          </a:p>
        </p:txBody>
      </p:sp>
    </p:spTree>
  </p:cSld>
  <p:clrMapOvr>
    <a:masterClrMapping/>
  </p:clrMapOvr>
  <p:transition>
    <p:wipe dir="u"/>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229600" cy="868362"/>
          </a:xfrm>
        </p:spPr>
        <p:txBody>
          <a:bodyPr/>
          <a:lstStyle/>
          <a:p>
            <a:r>
              <a:rPr lang="tr-TR" altLang="x-none" sz="2800" b="1">
                <a:solidFill>
                  <a:srgbClr val="CCFF33"/>
                </a:solidFill>
              </a:rPr>
              <a:t>Yeni doğan Sarılığı</a:t>
            </a:r>
            <a:endParaRPr lang="en-US" altLang="x-none" sz="2800" b="1">
              <a:solidFill>
                <a:srgbClr val="CCFF33"/>
              </a:solidFill>
            </a:endParaRPr>
          </a:p>
        </p:txBody>
      </p:sp>
      <p:pic>
        <p:nvPicPr>
          <p:cNvPr id="788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2151063" cy="1703388"/>
          </a:xfrm>
          <a:prstGeom prst="rect">
            <a:avLst/>
          </a:prstGeom>
          <a:noFill/>
          <a:extLst>
            <a:ext uri="{909E8E84-426E-40DD-AFC4-6F175D3DCCD1}">
              <a14:hiddenFill xmlns:a14="http://schemas.microsoft.com/office/drawing/2010/main">
                <a:solidFill>
                  <a:srgbClr val="FFFFFF"/>
                </a:solidFill>
              </a14:hiddenFill>
            </a:ext>
          </a:extLst>
        </p:spPr>
      </p:pic>
      <p:sp>
        <p:nvSpPr>
          <p:cNvPr id="78852" name="Text Box 4"/>
          <p:cNvSpPr txBox="1">
            <a:spLocks noChangeArrowheads="1"/>
          </p:cNvSpPr>
          <p:nvPr/>
        </p:nvSpPr>
        <p:spPr bwMode="auto">
          <a:xfrm>
            <a:off x="2971800" y="1600200"/>
            <a:ext cx="57308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tr-TR" altLang="x-none" sz="3600">
                <a:latin typeface="Helvetica" charset="0"/>
              </a:rPr>
              <a:t>Prematür ve bazı Full-term bebeklerde</a:t>
            </a:r>
            <a:endParaRPr lang="en-US" altLang="x-none" sz="3600">
              <a:latin typeface="Helvetica" charset="0"/>
            </a:endParaRPr>
          </a:p>
        </p:txBody>
      </p:sp>
      <p:sp>
        <p:nvSpPr>
          <p:cNvPr id="78853" name="Text Box 5"/>
          <p:cNvSpPr txBox="1">
            <a:spLocks noChangeArrowheads="1"/>
          </p:cNvSpPr>
          <p:nvPr/>
        </p:nvSpPr>
        <p:spPr bwMode="auto">
          <a:xfrm>
            <a:off x="381000" y="3733800"/>
            <a:ext cx="84582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buFontTx/>
              <a:buChar char="•"/>
            </a:pPr>
            <a:r>
              <a:rPr lang="en-US" altLang="x-none" sz="3600">
                <a:latin typeface="Helvetica" charset="0"/>
              </a:rPr>
              <a:t> </a:t>
            </a:r>
            <a:r>
              <a:rPr lang="en-US" altLang="x-none" sz="3600" i="1">
                <a:latin typeface="Helvetica" charset="0"/>
              </a:rPr>
              <a:t>pre-hepati</a:t>
            </a:r>
            <a:r>
              <a:rPr lang="tr-TR" altLang="x-none" sz="3600" i="1">
                <a:latin typeface="Helvetica" charset="0"/>
              </a:rPr>
              <a:t>k</a:t>
            </a:r>
            <a:r>
              <a:rPr lang="en-US" altLang="x-none" sz="3600">
                <a:latin typeface="Helvetica" charset="0"/>
              </a:rPr>
              <a:t> </a:t>
            </a:r>
            <a:r>
              <a:rPr lang="tr-TR" altLang="x-none" sz="3600">
                <a:latin typeface="Helvetica" charset="0"/>
              </a:rPr>
              <a:t>ve</a:t>
            </a:r>
            <a:r>
              <a:rPr lang="en-US" altLang="x-none" sz="3600">
                <a:latin typeface="Helvetica" charset="0"/>
              </a:rPr>
              <a:t>/</a:t>
            </a:r>
            <a:r>
              <a:rPr lang="tr-TR" altLang="x-none" sz="3600">
                <a:latin typeface="Helvetica" charset="0"/>
              </a:rPr>
              <a:t>veya</a:t>
            </a:r>
            <a:r>
              <a:rPr lang="en-US" altLang="x-none" sz="3600">
                <a:latin typeface="Helvetica" charset="0"/>
              </a:rPr>
              <a:t> </a:t>
            </a:r>
            <a:r>
              <a:rPr lang="en-US" altLang="x-none" sz="3600" i="1">
                <a:latin typeface="Helvetica" charset="0"/>
              </a:rPr>
              <a:t>hepati</a:t>
            </a:r>
            <a:r>
              <a:rPr lang="tr-TR" altLang="x-none" sz="3600" i="1">
                <a:latin typeface="Helvetica" charset="0"/>
              </a:rPr>
              <a:t>k </a:t>
            </a:r>
            <a:r>
              <a:rPr lang="tr-TR" altLang="x-none" sz="3600">
                <a:latin typeface="Helvetica" charset="0"/>
              </a:rPr>
              <a:t>olabilir</a:t>
            </a:r>
            <a:endParaRPr lang="en-US" altLang="x-none" sz="3600">
              <a:latin typeface="Helvetica" charset="0"/>
            </a:endParaRPr>
          </a:p>
          <a:p>
            <a:pPr>
              <a:spcBef>
                <a:spcPct val="20000"/>
              </a:spcBef>
              <a:buFontTx/>
              <a:buChar char="•"/>
            </a:pPr>
            <a:r>
              <a:rPr lang="en-US" altLang="x-none" sz="3600">
                <a:latin typeface="Helvetica" charset="0"/>
              </a:rPr>
              <a:t>Serum BR &gt; </a:t>
            </a:r>
            <a:r>
              <a:rPr lang="tr-TR" altLang="x-none" sz="3600">
                <a:latin typeface="Helvetica" charset="0"/>
              </a:rPr>
              <a:t>%</a:t>
            </a:r>
            <a:r>
              <a:rPr lang="en-US" altLang="x-none" sz="3600">
                <a:latin typeface="Helvetica" charset="0"/>
              </a:rPr>
              <a:t>6 mg (normal &lt; 1.2)</a:t>
            </a:r>
          </a:p>
          <a:p>
            <a:pPr>
              <a:spcBef>
                <a:spcPct val="20000"/>
              </a:spcBef>
              <a:buFontTx/>
              <a:buChar char="•"/>
            </a:pPr>
            <a:r>
              <a:rPr lang="tr-TR" altLang="x-none" sz="3600">
                <a:latin typeface="Helvetica" charset="0"/>
              </a:rPr>
              <a:t>%</a:t>
            </a:r>
            <a:r>
              <a:rPr lang="en-US" altLang="x-none" sz="3600">
                <a:latin typeface="Helvetica" charset="0"/>
              </a:rPr>
              <a:t>18 mg, </a:t>
            </a:r>
            <a:r>
              <a:rPr lang="tr-TR" altLang="x-none" sz="3600">
                <a:latin typeface="Helvetica" charset="0"/>
              </a:rPr>
              <a:t>üzerinde</a:t>
            </a:r>
            <a:r>
              <a:rPr lang="en-US" altLang="x-none" sz="3600">
                <a:latin typeface="Helvetica" charset="0"/>
              </a:rPr>
              <a:t> </a:t>
            </a:r>
            <a:r>
              <a:rPr lang="en-US" altLang="x-none" sz="3600" i="1">
                <a:latin typeface="Helvetica" charset="0"/>
              </a:rPr>
              <a:t>kernicterus</a:t>
            </a:r>
            <a:r>
              <a:rPr lang="tr-TR" altLang="x-none" sz="3600" i="1">
                <a:latin typeface="Helvetica" charset="0"/>
              </a:rPr>
              <a:t> risk </a:t>
            </a:r>
            <a:r>
              <a:rPr lang="tr-TR" altLang="x-none" sz="2400" i="1">
                <a:latin typeface="Helvetica" charset="0"/>
              </a:rPr>
              <a:t>(MSS hasarı) </a:t>
            </a:r>
            <a:r>
              <a:rPr lang="tr-TR" altLang="x-none" sz="3600">
                <a:latin typeface="Helvetica" charset="0"/>
              </a:rPr>
              <a:t>taşır (</a:t>
            </a:r>
            <a:r>
              <a:rPr lang="tr-TR" altLang="x-none"/>
              <a:t>Yeni Doğanın Şiddetli İkterinde Beynin Bazı Çekirdeklerinin Bilüribinin Etkisiyle Toksik Degenerasyonudur.Çocukta Zeka Geriliği ve Spastisite Görülebilir )</a:t>
            </a:r>
            <a:endParaRPr lang="en-US" altLang="x-none"/>
          </a:p>
        </p:txBody>
      </p:sp>
    </p:spTree>
    <p:extLst>
      <p:ext uri="{BB962C8B-B14F-4D97-AF65-F5344CB8AC3E}">
        <p14:creationId xmlns:p14="http://schemas.microsoft.com/office/powerpoint/2010/main" val="10340625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dissolve">
                                      <p:cBhvr>
                                        <p:cTn id="7" dur="500"/>
                                        <p:tgtEl>
                                          <p:spTgt spid="788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8853">
                                            <p:txEl>
                                              <p:pRg st="0" end="0"/>
                                            </p:txEl>
                                          </p:spTgt>
                                        </p:tgtEl>
                                        <p:attrNameLst>
                                          <p:attrName>style.visibility</p:attrName>
                                        </p:attrNameLst>
                                      </p:cBhvr>
                                      <p:to>
                                        <p:strVal val="visible"/>
                                      </p:to>
                                    </p:set>
                                    <p:anim calcmode="lin" valueType="num">
                                      <p:cBhvr additive="base">
                                        <p:cTn id="12" dur="500" fill="hold"/>
                                        <p:tgtEl>
                                          <p:spTgt spid="7885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8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8853">
                                            <p:txEl>
                                              <p:pRg st="1" end="1"/>
                                            </p:txEl>
                                          </p:spTgt>
                                        </p:tgtEl>
                                        <p:attrNameLst>
                                          <p:attrName>style.visibility</p:attrName>
                                        </p:attrNameLst>
                                      </p:cBhvr>
                                      <p:to>
                                        <p:strVal val="visible"/>
                                      </p:to>
                                    </p:set>
                                    <p:anim calcmode="lin" valueType="num">
                                      <p:cBhvr additive="base">
                                        <p:cTn id="18" dur="500" fill="hold"/>
                                        <p:tgtEl>
                                          <p:spTgt spid="7885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8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8853">
                                            <p:txEl>
                                              <p:pRg st="2" end="2"/>
                                            </p:txEl>
                                          </p:spTgt>
                                        </p:tgtEl>
                                        <p:attrNameLst>
                                          <p:attrName>style.visibility</p:attrName>
                                        </p:attrNameLst>
                                      </p:cBhvr>
                                      <p:to>
                                        <p:strVal val="visible"/>
                                      </p:to>
                                    </p:set>
                                    <p:anim calcmode="lin" valueType="num">
                                      <p:cBhvr additive="base">
                                        <p:cTn id="24" dur="500" fill="hold"/>
                                        <p:tgtEl>
                                          <p:spTgt spid="7885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8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3" grpId="0" build="p"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274638"/>
            <a:ext cx="8229600" cy="942975"/>
          </a:xfrm>
        </p:spPr>
        <p:txBody>
          <a:bodyPr/>
          <a:lstStyle/>
          <a:p>
            <a:endParaRPr lang="en-US" altLang="x-none" sz="2800" b="1"/>
          </a:p>
        </p:txBody>
      </p:sp>
      <p:sp>
        <p:nvSpPr>
          <p:cNvPr id="79875" name="Rectangle 3"/>
          <p:cNvSpPr>
            <a:spLocks noGrp="1" noChangeArrowheads="1"/>
          </p:cNvSpPr>
          <p:nvPr>
            <p:ph type="body" idx="1"/>
          </p:nvPr>
        </p:nvSpPr>
        <p:spPr/>
        <p:txBody>
          <a:bodyPr/>
          <a:lstStyle/>
          <a:p>
            <a:pPr>
              <a:buFont typeface="Wingdings" charset="2"/>
              <a:buNone/>
            </a:pPr>
            <a:r>
              <a:rPr lang="tr-TR" altLang="x-none"/>
              <a:t>Bazı ilaçlar hızlandırabilir veya kötüleştirebilir</a:t>
            </a:r>
            <a:endParaRPr lang="en-US" altLang="x-none"/>
          </a:p>
          <a:p>
            <a:r>
              <a:rPr lang="en-US" altLang="x-none" i="1"/>
              <a:t>Sali</a:t>
            </a:r>
            <a:r>
              <a:rPr lang="tr-TR" altLang="x-none" i="1"/>
              <a:t>si</a:t>
            </a:r>
            <a:r>
              <a:rPr lang="en-US" altLang="x-none" i="1"/>
              <a:t>lat</a:t>
            </a:r>
            <a:r>
              <a:rPr lang="tr-TR" altLang="x-none" i="1"/>
              <a:t>lar</a:t>
            </a:r>
            <a:endParaRPr lang="en-US" altLang="x-none" i="1"/>
          </a:p>
          <a:p>
            <a:r>
              <a:rPr lang="en-US" altLang="x-none" i="1"/>
              <a:t>Sulfonamid</a:t>
            </a:r>
            <a:r>
              <a:rPr lang="tr-TR" altLang="x-none" i="1"/>
              <a:t>ler</a:t>
            </a:r>
            <a:endParaRPr lang="en-US" altLang="x-none" i="1"/>
          </a:p>
          <a:p>
            <a:pPr>
              <a:buFont typeface="Wingdings" charset="2"/>
              <a:buNone/>
            </a:pPr>
            <a:r>
              <a:rPr lang="en-US" altLang="x-none"/>
              <a:t>T</a:t>
            </a:r>
            <a:r>
              <a:rPr lang="tr-TR" altLang="x-none"/>
              <a:t>edavi</a:t>
            </a:r>
            <a:r>
              <a:rPr lang="en-US" altLang="x-none"/>
              <a:t>:</a:t>
            </a:r>
          </a:p>
          <a:p>
            <a:r>
              <a:rPr lang="en-US" altLang="x-none" i="1"/>
              <a:t>UV </a:t>
            </a:r>
            <a:r>
              <a:rPr lang="tr-TR" altLang="x-none" i="1"/>
              <a:t>ışık </a:t>
            </a:r>
            <a:r>
              <a:rPr lang="en-US" altLang="x-none"/>
              <a:t>bilir</a:t>
            </a:r>
            <a:r>
              <a:rPr lang="tr-TR" altLang="x-none"/>
              <a:t>ü</a:t>
            </a:r>
            <a:r>
              <a:rPr lang="en-US" altLang="x-none"/>
              <a:t>bin</a:t>
            </a:r>
            <a:r>
              <a:rPr lang="tr-TR" altLang="x-none"/>
              <a:t>’i yıkar</a:t>
            </a:r>
            <a:endParaRPr lang="en-US" altLang="x-none"/>
          </a:p>
          <a:p>
            <a:r>
              <a:rPr lang="en-US" altLang="x-none" i="1"/>
              <a:t>transfusion</a:t>
            </a:r>
          </a:p>
        </p:txBody>
      </p:sp>
    </p:spTree>
    <p:extLst>
      <p:ext uri="{BB962C8B-B14F-4D97-AF65-F5344CB8AC3E}">
        <p14:creationId xmlns:p14="http://schemas.microsoft.com/office/powerpoint/2010/main" val="20508163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9875">
                                            <p:txEl>
                                              <p:pRg st="4" end="4"/>
                                            </p:txEl>
                                          </p:spTgt>
                                        </p:tgtEl>
                                        <p:attrNameLst>
                                          <p:attrName>style.visibility</p:attrName>
                                        </p:attrNameLst>
                                      </p:cBhvr>
                                      <p:to>
                                        <p:strVal val="visible"/>
                                      </p:to>
                                    </p:set>
                                    <p:anim calcmode="lin" valueType="num">
                                      <p:cBhvr additive="base">
                                        <p:cTn id="31" dur="500" fill="hold"/>
                                        <p:tgtEl>
                                          <p:spTgt spid="798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98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9875">
                                            <p:txEl>
                                              <p:pRg st="5" end="5"/>
                                            </p:txEl>
                                          </p:spTgt>
                                        </p:tgtEl>
                                        <p:attrNameLst>
                                          <p:attrName>style.visibility</p:attrName>
                                        </p:attrNameLst>
                                      </p:cBhvr>
                                      <p:to>
                                        <p:strVal val="visible"/>
                                      </p:to>
                                    </p:set>
                                    <p:anim calcmode="lin" valueType="num">
                                      <p:cBhvr additive="base">
                                        <p:cTn id="37" dur="500" fill="hold"/>
                                        <p:tgtEl>
                                          <p:spTgt spid="7987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98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bldLvl="2"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74638"/>
            <a:ext cx="8229600" cy="868362"/>
          </a:xfrm>
        </p:spPr>
        <p:txBody>
          <a:bodyPr/>
          <a:lstStyle/>
          <a:p>
            <a:r>
              <a:rPr lang="en-US" altLang="x-none" sz="2800" b="1">
                <a:solidFill>
                  <a:srgbClr val="CCFF33"/>
                </a:solidFill>
              </a:rPr>
              <a:t>Hepati</a:t>
            </a:r>
            <a:r>
              <a:rPr lang="tr-TR" altLang="x-none" sz="2800" b="1">
                <a:solidFill>
                  <a:srgbClr val="CCFF33"/>
                </a:solidFill>
              </a:rPr>
              <a:t>k</a:t>
            </a:r>
            <a:r>
              <a:rPr lang="en-US" altLang="x-none" sz="2800" b="1">
                <a:solidFill>
                  <a:srgbClr val="CCFF33"/>
                </a:solidFill>
              </a:rPr>
              <a:t> </a:t>
            </a:r>
            <a:r>
              <a:rPr lang="tr-TR" altLang="x-none" sz="2800" b="1">
                <a:solidFill>
                  <a:srgbClr val="CCFF33"/>
                </a:solidFill>
              </a:rPr>
              <a:t>Sarılık</a:t>
            </a:r>
            <a:endParaRPr lang="en-US" altLang="x-none" sz="2800" b="1">
              <a:solidFill>
                <a:srgbClr val="CCFF33"/>
              </a:solidFill>
            </a:endParaRPr>
          </a:p>
        </p:txBody>
      </p:sp>
      <p:sp>
        <p:nvSpPr>
          <p:cNvPr id="80899" name="Rectangle 3"/>
          <p:cNvSpPr>
            <a:spLocks noGrp="1" noChangeArrowheads="1"/>
          </p:cNvSpPr>
          <p:nvPr>
            <p:ph type="body" idx="1"/>
          </p:nvPr>
        </p:nvSpPr>
        <p:spPr>
          <a:xfrm>
            <a:off x="457200" y="1600200"/>
            <a:ext cx="8686800" cy="4525963"/>
          </a:xfrm>
        </p:spPr>
        <p:txBody>
          <a:bodyPr/>
          <a:lstStyle/>
          <a:p>
            <a:pPr>
              <a:lnSpc>
                <a:spcPct val="90000"/>
              </a:lnSpc>
              <a:buFont typeface="Wingdings" charset="2"/>
              <a:buNone/>
            </a:pPr>
            <a:r>
              <a:rPr lang="tr-TR" altLang="x-none" sz="3600"/>
              <a:t>Karaciğer hasarı</a:t>
            </a:r>
            <a:r>
              <a:rPr lang="en-US" altLang="x-none" sz="3600"/>
              <a:t> (</a:t>
            </a:r>
            <a:r>
              <a:rPr lang="tr-TR" altLang="x-none" sz="3600"/>
              <a:t>siroz,hepatitler</a:t>
            </a:r>
            <a:r>
              <a:rPr lang="en-US" altLang="x-none" sz="3600"/>
              <a:t>):</a:t>
            </a:r>
          </a:p>
          <a:p>
            <a:pPr>
              <a:lnSpc>
                <a:spcPct val="90000"/>
              </a:lnSpc>
            </a:pPr>
            <a:r>
              <a:rPr lang="tr-TR" altLang="x-none" sz="3600" b="1">
                <a:solidFill>
                  <a:srgbClr val="ED181E"/>
                </a:solidFill>
              </a:rPr>
              <a:t>BR alımında </a:t>
            </a:r>
            <a:r>
              <a:rPr lang="tr-TR" altLang="x-none" sz="3600"/>
              <a:t>yetersizlik</a:t>
            </a:r>
            <a:endParaRPr lang="en-US" altLang="x-none" sz="3600"/>
          </a:p>
          <a:p>
            <a:pPr>
              <a:lnSpc>
                <a:spcPct val="90000"/>
              </a:lnSpc>
            </a:pPr>
            <a:r>
              <a:rPr lang="en-US" altLang="x-none" sz="3600" b="1">
                <a:solidFill>
                  <a:srgbClr val="ED181E"/>
                </a:solidFill>
              </a:rPr>
              <a:t>BR</a:t>
            </a:r>
            <a:r>
              <a:rPr lang="tr-TR" altLang="x-none" sz="3600" b="1">
                <a:solidFill>
                  <a:srgbClr val="ED181E"/>
                </a:solidFill>
              </a:rPr>
              <a:t> konjügasyonun da </a:t>
            </a:r>
            <a:r>
              <a:rPr lang="tr-TR" altLang="x-none" sz="3600"/>
              <a:t>yetersizlik</a:t>
            </a:r>
            <a:endParaRPr lang="en-US" altLang="x-none" sz="3600"/>
          </a:p>
          <a:p>
            <a:pPr>
              <a:lnSpc>
                <a:spcPct val="90000"/>
              </a:lnSpc>
            </a:pPr>
            <a:r>
              <a:rPr lang="tr-TR" altLang="x-none" sz="3600" b="1">
                <a:solidFill>
                  <a:srgbClr val="ED181E"/>
                </a:solidFill>
              </a:rPr>
              <a:t>U</a:t>
            </a:r>
            <a:r>
              <a:rPr lang="en-US" altLang="x-none" sz="3600" b="1">
                <a:solidFill>
                  <a:srgbClr val="ED181E"/>
                </a:solidFill>
              </a:rPr>
              <a:t>robilinogen</a:t>
            </a:r>
            <a:r>
              <a:rPr lang="tr-TR" altLang="x-none" sz="3600" b="1">
                <a:solidFill>
                  <a:srgbClr val="ED181E"/>
                </a:solidFill>
              </a:rPr>
              <a:t>lerin alımında </a:t>
            </a:r>
            <a:r>
              <a:rPr lang="tr-TR" altLang="x-none" sz="3600"/>
              <a:t>yetersizlik</a:t>
            </a:r>
            <a:endParaRPr lang="en-US" altLang="x-none" sz="3600"/>
          </a:p>
          <a:p>
            <a:pPr>
              <a:lnSpc>
                <a:spcPct val="90000"/>
              </a:lnSpc>
            </a:pPr>
            <a:r>
              <a:rPr lang="en-US" altLang="x-none" sz="3600"/>
              <a:t>conjugated </a:t>
            </a:r>
            <a:r>
              <a:rPr lang="tr-TR" altLang="x-none" sz="3600"/>
              <a:t>ve</a:t>
            </a:r>
            <a:r>
              <a:rPr lang="en-US" altLang="x-none" sz="3600"/>
              <a:t>/</a:t>
            </a:r>
            <a:r>
              <a:rPr lang="tr-TR" altLang="x-none" sz="3600"/>
              <a:t>veya</a:t>
            </a:r>
            <a:r>
              <a:rPr lang="en-US" altLang="x-none" sz="3600"/>
              <a:t> unconjugated</a:t>
            </a:r>
            <a:r>
              <a:rPr lang="en-US" altLang="x-none" sz="3600" b="1">
                <a:solidFill>
                  <a:srgbClr val="ED181E"/>
                </a:solidFill>
              </a:rPr>
              <a:t> BR</a:t>
            </a:r>
            <a:r>
              <a:rPr lang="tr-TR" altLang="x-none" sz="3600" b="1">
                <a:solidFill>
                  <a:srgbClr val="ED181E"/>
                </a:solidFill>
              </a:rPr>
              <a:t>’in kana</a:t>
            </a:r>
            <a:r>
              <a:rPr lang="en-US" altLang="x-none" sz="3600" b="1">
                <a:solidFill>
                  <a:srgbClr val="ED181E"/>
                </a:solidFill>
              </a:rPr>
              <a:t> </a:t>
            </a:r>
            <a:r>
              <a:rPr lang="tr-TR" altLang="x-none" sz="3600" b="1">
                <a:solidFill>
                  <a:srgbClr val="ED181E"/>
                </a:solidFill>
              </a:rPr>
              <a:t> </a:t>
            </a:r>
            <a:r>
              <a:rPr lang="tr-TR" altLang="x-none" sz="3600" b="1">
                <a:solidFill>
                  <a:srgbClr val="CCFF33"/>
                </a:solidFill>
              </a:rPr>
              <a:t>sızması</a:t>
            </a:r>
            <a:endParaRPr lang="en-US" altLang="x-none" sz="2800" b="1">
              <a:solidFill>
                <a:srgbClr val="CCFF33"/>
              </a:solidFill>
            </a:endParaRPr>
          </a:p>
        </p:txBody>
      </p:sp>
    </p:spTree>
    <p:extLst>
      <p:ext uri="{BB962C8B-B14F-4D97-AF65-F5344CB8AC3E}">
        <p14:creationId xmlns:p14="http://schemas.microsoft.com/office/powerpoint/2010/main" val="9586500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additive="base">
                                        <p:cTn id="7" dur="500" fill="hold"/>
                                        <p:tgtEl>
                                          <p:spTgt spid="808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08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additive="base">
                                        <p:cTn id="13" dur="500" fill="hold"/>
                                        <p:tgtEl>
                                          <p:spTgt spid="808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08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additive="base">
                                        <p:cTn id="19" dur="500" fill="hold"/>
                                        <p:tgtEl>
                                          <p:spTgt spid="808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08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0899">
                                            <p:txEl>
                                              <p:pRg st="3" end="3"/>
                                            </p:txEl>
                                          </p:spTgt>
                                        </p:tgtEl>
                                        <p:attrNameLst>
                                          <p:attrName>style.visibility</p:attrName>
                                        </p:attrNameLst>
                                      </p:cBhvr>
                                      <p:to>
                                        <p:strVal val="visible"/>
                                      </p:to>
                                    </p:set>
                                    <p:anim calcmode="lin" valueType="num">
                                      <p:cBhvr additive="base">
                                        <p:cTn id="25" dur="500" fill="hold"/>
                                        <p:tgtEl>
                                          <p:spTgt spid="808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08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0899">
                                            <p:txEl>
                                              <p:pRg st="4" end="4"/>
                                            </p:txEl>
                                          </p:spTgt>
                                        </p:tgtEl>
                                        <p:attrNameLst>
                                          <p:attrName>style.visibility</p:attrName>
                                        </p:attrNameLst>
                                      </p:cBhvr>
                                      <p:to>
                                        <p:strVal val="visible"/>
                                      </p:to>
                                    </p:set>
                                    <p:anim calcmode="lin" valueType="num">
                                      <p:cBhvr additive="base">
                                        <p:cTn id="31" dur="500" fill="hold"/>
                                        <p:tgtEl>
                                          <p:spTgt spid="808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08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1038" y="323850"/>
            <a:ext cx="7627937" cy="911225"/>
          </a:xfrm>
        </p:spPr>
        <p:txBody>
          <a:bodyPr/>
          <a:lstStyle/>
          <a:p>
            <a:r>
              <a:rPr lang="tr-TR" altLang="x-none" sz="2800" b="1">
                <a:solidFill>
                  <a:srgbClr val="CCFF33"/>
                </a:solidFill>
              </a:rPr>
              <a:t>Kalıtsal</a:t>
            </a:r>
            <a:r>
              <a:rPr lang="en-US" altLang="x-none" sz="2800" b="1">
                <a:solidFill>
                  <a:srgbClr val="CCFF33"/>
                </a:solidFill>
              </a:rPr>
              <a:t> Hepati</a:t>
            </a:r>
            <a:r>
              <a:rPr lang="tr-TR" altLang="x-none" sz="2800" b="1">
                <a:solidFill>
                  <a:srgbClr val="CCFF33"/>
                </a:solidFill>
              </a:rPr>
              <a:t>k</a:t>
            </a:r>
            <a:r>
              <a:rPr lang="en-US" altLang="x-none" sz="2800" b="1">
                <a:solidFill>
                  <a:srgbClr val="CCFF33"/>
                </a:solidFill>
              </a:rPr>
              <a:t> </a:t>
            </a:r>
            <a:r>
              <a:rPr lang="tr-TR" altLang="x-none" sz="2800" b="1">
                <a:solidFill>
                  <a:srgbClr val="CCFF33"/>
                </a:solidFill>
              </a:rPr>
              <a:t>ve</a:t>
            </a:r>
            <a:r>
              <a:rPr lang="en-US" altLang="x-none" sz="2800" b="1">
                <a:solidFill>
                  <a:srgbClr val="CCFF33"/>
                </a:solidFill>
              </a:rPr>
              <a:t> Post-Hepati</a:t>
            </a:r>
            <a:r>
              <a:rPr lang="tr-TR" altLang="x-none" sz="2800" b="1">
                <a:solidFill>
                  <a:srgbClr val="CCFF33"/>
                </a:solidFill>
              </a:rPr>
              <a:t>k</a:t>
            </a:r>
            <a:r>
              <a:rPr lang="en-US" altLang="x-none" sz="2800" b="1">
                <a:solidFill>
                  <a:srgbClr val="CCFF33"/>
                </a:solidFill>
              </a:rPr>
              <a:t> </a:t>
            </a:r>
            <a:r>
              <a:rPr lang="tr-TR" altLang="x-none" sz="2800" b="1">
                <a:solidFill>
                  <a:srgbClr val="CCFF33"/>
                </a:solidFill>
              </a:rPr>
              <a:t>Sarılık</a:t>
            </a:r>
            <a:endParaRPr lang="en-US" altLang="x-none" sz="2800" b="1">
              <a:solidFill>
                <a:srgbClr val="CCFF33"/>
              </a:solidFill>
            </a:endParaRPr>
          </a:p>
        </p:txBody>
      </p:sp>
      <p:sp>
        <p:nvSpPr>
          <p:cNvPr id="81923" name="Rectangle 3"/>
          <p:cNvSpPr>
            <a:spLocks noGrp="1" noChangeArrowheads="1"/>
          </p:cNvSpPr>
          <p:nvPr>
            <p:ph type="body" idx="1"/>
          </p:nvPr>
        </p:nvSpPr>
        <p:spPr>
          <a:xfrm>
            <a:off x="304800" y="1524000"/>
            <a:ext cx="8839200" cy="4495800"/>
          </a:xfrm>
        </p:spPr>
        <p:txBody>
          <a:bodyPr/>
          <a:lstStyle/>
          <a:p>
            <a:pPr>
              <a:buFont typeface="Wingdings" charset="2"/>
              <a:buNone/>
            </a:pPr>
            <a:r>
              <a:rPr lang="en-US" altLang="x-none" sz="4000" b="1"/>
              <a:t>Dubin-Johnson Syndrome</a:t>
            </a:r>
            <a:endParaRPr lang="en-US" altLang="x-none" sz="4000"/>
          </a:p>
          <a:p>
            <a:r>
              <a:rPr lang="en-US" altLang="x-none" sz="2800" b="1">
                <a:solidFill>
                  <a:srgbClr val="CCFF33"/>
                </a:solidFill>
              </a:rPr>
              <a:t>conjugated</a:t>
            </a:r>
            <a:r>
              <a:rPr lang="en-US" altLang="x-none" sz="2800"/>
              <a:t> BR</a:t>
            </a:r>
            <a:r>
              <a:rPr lang="tr-TR" altLang="x-none" sz="2800"/>
              <a:t>’in </a:t>
            </a:r>
            <a:r>
              <a:rPr lang="en-US" altLang="x-none" sz="2800" b="1">
                <a:solidFill>
                  <a:srgbClr val="ED181E"/>
                </a:solidFill>
              </a:rPr>
              <a:t>transporter</a:t>
            </a:r>
            <a:r>
              <a:rPr lang="tr-TR" altLang="x-none" sz="2800" b="1">
                <a:solidFill>
                  <a:srgbClr val="ED181E"/>
                </a:solidFill>
              </a:rPr>
              <a:t> </a:t>
            </a:r>
            <a:r>
              <a:rPr lang="tr-TR" altLang="x-none" sz="2800"/>
              <a:t>defekti</a:t>
            </a:r>
            <a:endParaRPr lang="en-US" altLang="x-none" sz="2800"/>
          </a:p>
          <a:p>
            <a:r>
              <a:rPr lang="tr-TR" altLang="x-none" sz="2800"/>
              <a:t>Çok yaygın değil</a:t>
            </a:r>
            <a:endParaRPr lang="en-US" altLang="x-none" sz="2800"/>
          </a:p>
          <a:p>
            <a:r>
              <a:rPr lang="en-US" altLang="x-none" sz="2800"/>
              <a:t>Benign</a:t>
            </a:r>
          </a:p>
          <a:p>
            <a:r>
              <a:rPr lang="en-US" altLang="x-none" sz="2800"/>
              <a:t> </a:t>
            </a:r>
            <a:r>
              <a:rPr lang="tr-TR" altLang="x-none" sz="2800"/>
              <a:t>Kan ve idrarda</a:t>
            </a:r>
            <a:r>
              <a:rPr lang="en-US" altLang="x-none" sz="2800" b="1">
                <a:solidFill>
                  <a:srgbClr val="ED181E"/>
                </a:solidFill>
                <a:latin typeface="Symbol" charset="2"/>
              </a:rPr>
              <a:t></a:t>
            </a:r>
            <a:r>
              <a:rPr lang="en-US" altLang="x-none" sz="2800" b="1">
                <a:solidFill>
                  <a:srgbClr val="ED181E"/>
                </a:solidFill>
              </a:rPr>
              <a:t> Conjugated BR</a:t>
            </a:r>
            <a:r>
              <a:rPr lang="en-US" altLang="x-none" sz="4000" b="1">
                <a:solidFill>
                  <a:srgbClr val="ED181E"/>
                </a:solidFill>
              </a:rPr>
              <a:t> </a:t>
            </a:r>
          </a:p>
        </p:txBody>
      </p:sp>
    </p:spTree>
    <p:extLst>
      <p:ext uri="{BB962C8B-B14F-4D97-AF65-F5344CB8AC3E}">
        <p14:creationId xmlns:p14="http://schemas.microsoft.com/office/powerpoint/2010/main" val="16087176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500" fill="hold"/>
                                        <p:tgtEl>
                                          <p:spTgt spid="81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500" fill="hold"/>
                                        <p:tgtEl>
                                          <p:spTgt spid="81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500" fill="hold"/>
                                        <p:tgtEl>
                                          <p:spTgt spid="81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23">
                                            <p:txEl>
                                              <p:pRg st="3" end="3"/>
                                            </p:txEl>
                                          </p:spTgt>
                                        </p:tgtEl>
                                        <p:attrNameLst>
                                          <p:attrName>style.visibility</p:attrName>
                                        </p:attrNameLst>
                                      </p:cBhvr>
                                      <p:to>
                                        <p:strVal val="visible"/>
                                      </p:to>
                                    </p:set>
                                    <p:anim calcmode="lin" valueType="num">
                                      <p:cBhvr additive="base">
                                        <p:cTn id="25" dur="500" fill="hold"/>
                                        <p:tgtEl>
                                          <p:spTgt spid="819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23">
                                            <p:txEl>
                                              <p:pRg st="4" end="4"/>
                                            </p:txEl>
                                          </p:spTgt>
                                        </p:tgtEl>
                                        <p:attrNameLst>
                                          <p:attrName>style.visibility</p:attrName>
                                        </p:attrNameLst>
                                      </p:cBhvr>
                                      <p:to>
                                        <p:strVal val="visible"/>
                                      </p:to>
                                    </p:set>
                                    <p:anim calcmode="lin" valueType="num">
                                      <p:cBhvr additive="base">
                                        <p:cTn id="31" dur="500" fill="hold"/>
                                        <p:tgtEl>
                                          <p:spTgt spid="819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2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p:txBody>
          <a:bodyPr>
            <a:normAutofit lnSpcReduction="10000"/>
          </a:bodyPr>
          <a:lstStyle/>
          <a:p>
            <a:pPr>
              <a:buFont typeface="Wingdings" charset="2"/>
              <a:buNone/>
            </a:pPr>
            <a:r>
              <a:rPr lang="en-US" altLang="x-none" sz="3600" b="1"/>
              <a:t>Rotor S</a:t>
            </a:r>
            <a:r>
              <a:rPr lang="tr-TR" altLang="x-none" sz="3600" b="1"/>
              <a:t>e</a:t>
            </a:r>
            <a:r>
              <a:rPr lang="en-US" altLang="x-none" sz="3600" b="1"/>
              <a:t>ndrom</a:t>
            </a:r>
            <a:endParaRPr lang="en-US" altLang="x-none" sz="3600"/>
          </a:p>
          <a:p>
            <a:r>
              <a:rPr lang="en-US" altLang="x-none" sz="3600" b="1">
                <a:solidFill>
                  <a:srgbClr val="ED181E"/>
                </a:solidFill>
              </a:rPr>
              <a:t>conjugated BR</a:t>
            </a:r>
            <a:r>
              <a:rPr lang="tr-TR" altLang="x-none" sz="3600" b="1">
                <a:solidFill>
                  <a:srgbClr val="ED181E"/>
                </a:solidFill>
              </a:rPr>
              <a:t>’in atılımında </a:t>
            </a:r>
            <a:r>
              <a:rPr lang="tr-TR" altLang="x-none" sz="3600"/>
              <a:t>safra yetersizliği</a:t>
            </a:r>
            <a:r>
              <a:rPr lang="tr-TR" altLang="x-none" sz="3600" b="1">
                <a:solidFill>
                  <a:srgbClr val="ED181E"/>
                </a:solidFill>
              </a:rPr>
              <a:t> </a:t>
            </a:r>
            <a:endParaRPr lang="en-US" altLang="x-none" sz="3600"/>
          </a:p>
          <a:p>
            <a:r>
              <a:rPr lang="tr-TR" altLang="x-none" sz="3600"/>
              <a:t>Çocukluk döneminde görülen sarılık</a:t>
            </a:r>
            <a:endParaRPr lang="en-US" altLang="x-none" sz="3600"/>
          </a:p>
          <a:p>
            <a:r>
              <a:rPr lang="en-US" altLang="x-none" sz="3600"/>
              <a:t>Autosomal recessive</a:t>
            </a:r>
          </a:p>
          <a:p>
            <a:r>
              <a:rPr lang="tr-TR" altLang="x-none" sz="3600"/>
              <a:t>Yaygın değil</a:t>
            </a:r>
            <a:endParaRPr lang="en-US" altLang="x-none" sz="3600"/>
          </a:p>
          <a:p>
            <a:r>
              <a:rPr lang="en-US" altLang="x-none" sz="3600"/>
              <a:t>Benign</a:t>
            </a:r>
            <a:endParaRPr lang="en-US" altLang="x-none" sz="2800"/>
          </a:p>
        </p:txBody>
      </p:sp>
      <p:sp>
        <p:nvSpPr>
          <p:cNvPr id="82948" name="Rectangle 4"/>
          <p:cNvSpPr>
            <a:spLocks noGrp="1" noChangeArrowheads="1"/>
          </p:cNvSpPr>
          <p:nvPr>
            <p:ph type="title"/>
          </p:nvPr>
        </p:nvSpPr>
        <p:spPr/>
        <p:txBody>
          <a:bodyPr/>
          <a:lstStyle/>
          <a:p>
            <a:endParaRPr lang="x-none" altLang="x-none"/>
          </a:p>
        </p:txBody>
      </p:sp>
    </p:spTree>
    <p:extLst>
      <p:ext uri="{BB962C8B-B14F-4D97-AF65-F5344CB8AC3E}">
        <p14:creationId xmlns:p14="http://schemas.microsoft.com/office/powerpoint/2010/main" val="8977387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additive="base">
                                        <p:cTn id="7" dur="500" fill="hold"/>
                                        <p:tgtEl>
                                          <p:spTgt spid="829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947">
                                            <p:txEl>
                                              <p:pRg st="1" end="1"/>
                                            </p:txEl>
                                          </p:spTgt>
                                        </p:tgtEl>
                                        <p:attrNameLst>
                                          <p:attrName>style.visibility</p:attrName>
                                        </p:attrNameLst>
                                      </p:cBhvr>
                                      <p:to>
                                        <p:strVal val="visible"/>
                                      </p:to>
                                    </p:set>
                                    <p:anim calcmode="lin" valueType="num">
                                      <p:cBhvr additive="base">
                                        <p:cTn id="13" dur="500" fill="hold"/>
                                        <p:tgtEl>
                                          <p:spTgt spid="829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947">
                                            <p:txEl>
                                              <p:pRg st="2" end="2"/>
                                            </p:txEl>
                                          </p:spTgt>
                                        </p:tgtEl>
                                        <p:attrNameLst>
                                          <p:attrName>style.visibility</p:attrName>
                                        </p:attrNameLst>
                                      </p:cBhvr>
                                      <p:to>
                                        <p:strVal val="visible"/>
                                      </p:to>
                                    </p:set>
                                    <p:anim calcmode="lin" valueType="num">
                                      <p:cBhvr additive="base">
                                        <p:cTn id="19" dur="500" fill="hold"/>
                                        <p:tgtEl>
                                          <p:spTgt spid="829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947">
                                            <p:txEl>
                                              <p:pRg st="3" end="3"/>
                                            </p:txEl>
                                          </p:spTgt>
                                        </p:tgtEl>
                                        <p:attrNameLst>
                                          <p:attrName>style.visibility</p:attrName>
                                        </p:attrNameLst>
                                      </p:cBhvr>
                                      <p:to>
                                        <p:strVal val="visible"/>
                                      </p:to>
                                    </p:set>
                                    <p:anim calcmode="lin" valueType="num">
                                      <p:cBhvr additive="base">
                                        <p:cTn id="25" dur="500" fill="hold"/>
                                        <p:tgtEl>
                                          <p:spTgt spid="829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29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947">
                                            <p:txEl>
                                              <p:pRg st="4" end="4"/>
                                            </p:txEl>
                                          </p:spTgt>
                                        </p:tgtEl>
                                        <p:attrNameLst>
                                          <p:attrName>style.visibility</p:attrName>
                                        </p:attrNameLst>
                                      </p:cBhvr>
                                      <p:to>
                                        <p:strVal val="visible"/>
                                      </p:to>
                                    </p:set>
                                    <p:anim calcmode="lin" valueType="num">
                                      <p:cBhvr additive="base">
                                        <p:cTn id="31" dur="500" fill="hold"/>
                                        <p:tgtEl>
                                          <p:spTgt spid="829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29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947">
                                            <p:txEl>
                                              <p:pRg st="5" end="5"/>
                                            </p:txEl>
                                          </p:spTgt>
                                        </p:tgtEl>
                                        <p:attrNameLst>
                                          <p:attrName>style.visibility</p:attrName>
                                        </p:attrNameLst>
                                      </p:cBhvr>
                                      <p:to>
                                        <p:strVal val="visible"/>
                                      </p:to>
                                    </p:set>
                                    <p:anim calcmode="lin" valueType="num">
                                      <p:cBhvr additive="base">
                                        <p:cTn id="37" dur="500" fill="hold"/>
                                        <p:tgtEl>
                                          <p:spTgt spid="829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294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p:txBody>
          <a:bodyPr/>
          <a:lstStyle/>
          <a:p>
            <a:pPr>
              <a:buFont typeface="Wingdings" charset="2"/>
              <a:buNone/>
            </a:pPr>
            <a:r>
              <a:rPr lang="en-US" altLang="x-none" sz="3600" b="1"/>
              <a:t>Benign familial cholestasis</a:t>
            </a:r>
            <a:endParaRPr lang="en-US" altLang="x-none" sz="3600"/>
          </a:p>
          <a:p>
            <a:r>
              <a:rPr lang="en-US" altLang="x-none" sz="3600"/>
              <a:t>ATPa</a:t>
            </a:r>
            <a:r>
              <a:rPr lang="tr-TR" altLang="x-none" sz="3600"/>
              <a:t>z defekti olabilir</a:t>
            </a:r>
            <a:endParaRPr lang="en-US" altLang="x-none" sz="3600"/>
          </a:p>
          <a:p>
            <a:r>
              <a:rPr lang="tr-TR" altLang="x-none" sz="3600"/>
              <a:t>Yaygın değil</a:t>
            </a:r>
            <a:endParaRPr lang="en-US" altLang="x-none" sz="3600"/>
          </a:p>
          <a:p>
            <a:r>
              <a:rPr lang="en-US" altLang="x-none" sz="3600"/>
              <a:t>Benign</a:t>
            </a:r>
            <a:endParaRPr lang="en-US" altLang="x-none"/>
          </a:p>
        </p:txBody>
      </p:sp>
      <p:sp>
        <p:nvSpPr>
          <p:cNvPr id="83972" name="Rectangle 4"/>
          <p:cNvSpPr>
            <a:spLocks noGrp="1" noChangeArrowheads="1"/>
          </p:cNvSpPr>
          <p:nvPr>
            <p:ph type="title"/>
          </p:nvPr>
        </p:nvSpPr>
        <p:spPr/>
        <p:txBody>
          <a:bodyPr/>
          <a:lstStyle/>
          <a:p>
            <a:endParaRPr lang="x-none" altLang="x-none"/>
          </a:p>
        </p:txBody>
      </p:sp>
    </p:spTree>
    <p:extLst>
      <p:ext uri="{BB962C8B-B14F-4D97-AF65-F5344CB8AC3E}">
        <p14:creationId xmlns:p14="http://schemas.microsoft.com/office/powerpoint/2010/main" val="747817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3971">
                                            <p:txEl>
                                              <p:pRg st="1" end="1"/>
                                            </p:txEl>
                                          </p:spTgt>
                                        </p:tgtEl>
                                        <p:attrNameLst>
                                          <p:attrName>style.visibility</p:attrName>
                                        </p:attrNameLst>
                                      </p:cBhvr>
                                      <p:to>
                                        <p:strVal val="visible"/>
                                      </p:to>
                                    </p:set>
                                    <p:anim calcmode="lin" valueType="num">
                                      <p:cBhvr additive="base">
                                        <p:cTn id="13" dur="500" fill="hold"/>
                                        <p:tgtEl>
                                          <p:spTgt spid="839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39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 calcmode="lin" valueType="num">
                                      <p:cBhvr additive="base">
                                        <p:cTn id="19" dur="500" fill="hold"/>
                                        <p:tgtEl>
                                          <p:spTgt spid="839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39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3971">
                                            <p:txEl>
                                              <p:pRg st="3" end="3"/>
                                            </p:txEl>
                                          </p:spTgt>
                                        </p:tgtEl>
                                        <p:attrNameLst>
                                          <p:attrName>style.visibility</p:attrName>
                                        </p:attrNameLst>
                                      </p:cBhvr>
                                      <p:to>
                                        <p:strVal val="visible"/>
                                      </p:to>
                                    </p:set>
                                    <p:anim calcmode="lin" valueType="num">
                                      <p:cBhvr additive="base">
                                        <p:cTn id="25" dur="500" fill="hold"/>
                                        <p:tgtEl>
                                          <p:spTgt spid="839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39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1038" y="323850"/>
            <a:ext cx="7627937" cy="911225"/>
          </a:xfrm>
        </p:spPr>
        <p:txBody>
          <a:bodyPr/>
          <a:lstStyle/>
          <a:p>
            <a:r>
              <a:rPr lang="tr-TR" altLang="x-none" sz="2800" b="1"/>
              <a:t>Kalıtsal</a:t>
            </a:r>
            <a:r>
              <a:rPr lang="en-US" altLang="x-none" sz="2800" b="1"/>
              <a:t> Hepati</a:t>
            </a:r>
            <a:r>
              <a:rPr lang="tr-TR" altLang="x-none" sz="2800" b="1"/>
              <a:t>k</a:t>
            </a:r>
            <a:r>
              <a:rPr lang="en-US" altLang="x-none" sz="2800" b="1"/>
              <a:t> </a:t>
            </a:r>
            <a:r>
              <a:rPr lang="tr-TR" altLang="x-none" sz="2800" b="1"/>
              <a:t>ve</a:t>
            </a:r>
            <a:r>
              <a:rPr lang="en-US" altLang="x-none" sz="2800" b="1"/>
              <a:t> Post-Hepati</a:t>
            </a:r>
            <a:r>
              <a:rPr lang="tr-TR" altLang="x-none" sz="2800" b="1"/>
              <a:t>k</a:t>
            </a:r>
            <a:r>
              <a:rPr lang="en-US" altLang="x-none" sz="2800" b="1"/>
              <a:t> </a:t>
            </a:r>
            <a:r>
              <a:rPr lang="tr-TR" altLang="x-none" sz="2800" b="1"/>
              <a:t>Sarılık</a:t>
            </a:r>
            <a:endParaRPr lang="en-US" altLang="x-none" sz="2800" b="1"/>
          </a:p>
        </p:txBody>
      </p:sp>
      <p:sp>
        <p:nvSpPr>
          <p:cNvPr id="84995" name="Rectangle 3"/>
          <p:cNvSpPr>
            <a:spLocks noGrp="1" noChangeArrowheads="1"/>
          </p:cNvSpPr>
          <p:nvPr>
            <p:ph type="body" idx="1"/>
          </p:nvPr>
        </p:nvSpPr>
        <p:spPr/>
        <p:txBody>
          <a:bodyPr/>
          <a:lstStyle/>
          <a:p>
            <a:pPr>
              <a:buFont typeface="Wingdings" charset="2"/>
              <a:buNone/>
            </a:pPr>
            <a:r>
              <a:rPr lang="en-US" altLang="x-none" sz="3600" b="1"/>
              <a:t>Gilbert syndrome</a:t>
            </a:r>
            <a:endParaRPr lang="en-US" altLang="x-none" sz="3600"/>
          </a:p>
          <a:p>
            <a:r>
              <a:rPr lang="en-US" altLang="x-none" sz="3600"/>
              <a:t>UDPG Transfera</a:t>
            </a:r>
            <a:r>
              <a:rPr lang="tr-TR" altLang="x-none" sz="3600"/>
              <a:t>z defekti</a:t>
            </a:r>
            <a:endParaRPr lang="en-US" altLang="x-none" sz="3600"/>
          </a:p>
          <a:p>
            <a:r>
              <a:rPr lang="tr-TR" altLang="x-none" sz="3600"/>
              <a:t>Genellikle</a:t>
            </a:r>
            <a:r>
              <a:rPr lang="en-US" altLang="x-none" sz="3600"/>
              <a:t> </a:t>
            </a:r>
            <a:r>
              <a:rPr lang="en-US" altLang="x-none" sz="3600" b="1">
                <a:solidFill>
                  <a:srgbClr val="ED181E"/>
                </a:solidFill>
              </a:rPr>
              <a:t>as</a:t>
            </a:r>
            <a:r>
              <a:rPr lang="tr-TR" altLang="x-none" sz="3600" b="1">
                <a:solidFill>
                  <a:srgbClr val="ED181E"/>
                </a:solidFill>
              </a:rPr>
              <a:t>e</a:t>
            </a:r>
            <a:r>
              <a:rPr lang="en-US" altLang="x-none" sz="3600" b="1">
                <a:solidFill>
                  <a:srgbClr val="ED181E"/>
                </a:solidFill>
              </a:rPr>
              <a:t>mptomati</a:t>
            </a:r>
            <a:r>
              <a:rPr lang="tr-TR" altLang="x-none" sz="3600" b="1">
                <a:solidFill>
                  <a:srgbClr val="ED181E"/>
                </a:solidFill>
              </a:rPr>
              <a:t>k</a:t>
            </a:r>
            <a:endParaRPr lang="en-US" altLang="x-none" sz="3600" b="1">
              <a:solidFill>
                <a:srgbClr val="ED181E"/>
              </a:solidFill>
            </a:endParaRPr>
          </a:p>
          <a:p>
            <a:r>
              <a:rPr lang="en-US" altLang="x-none" sz="3600"/>
              <a:t>Serum</a:t>
            </a:r>
            <a:r>
              <a:rPr lang="en-US" altLang="x-none" sz="3600" b="1">
                <a:solidFill>
                  <a:srgbClr val="ED181E"/>
                </a:solidFill>
              </a:rPr>
              <a:t> BR &lt; </a:t>
            </a:r>
            <a:r>
              <a:rPr lang="tr-TR" altLang="x-none" sz="3600" b="1">
                <a:solidFill>
                  <a:srgbClr val="ED181E"/>
                </a:solidFill>
              </a:rPr>
              <a:t>%</a:t>
            </a:r>
            <a:r>
              <a:rPr lang="en-US" altLang="x-none" sz="3600" b="1">
                <a:solidFill>
                  <a:srgbClr val="ED181E"/>
                </a:solidFill>
              </a:rPr>
              <a:t>3 mg</a:t>
            </a:r>
          </a:p>
          <a:p>
            <a:r>
              <a:rPr lang="en-US" altLang="x-none" sz="3600" b="1">
                <a:solidFill>
                  <a:srgbClr val="ED181E"/>
                </a:solidFill>
              </a:rPr>
              <a:t> </a:t>
            </a:r>
            <a:r>
              <a:rPr lang="en-US" altLang="x-none" sz="3600" b="1">
                <a:solidFill>
                  <a:srgbClr val="ED181E"/>
                </a:solidFill>
                <a:latin typeface="Symbol" charset="2"/>
              </a:rPr>
              <a:t></a:t>
            </a:r>
            <a:r>
              <a:rPr lang="en-US" altLang="x-none" sz="3600" b="1">
                <a:solidFill>
                  <a:srgbClr val="ED181E"/>
                </a:solidFill>
              </a:rPr>
              <a:t> BR-monoglu</a:t>
            </a:r>
            <a:r>
              <a:rPr lang="tr-TR" altLang="x-none" sz="3600" b="1">
                <a:solidFill>
                  <a:srgbClr val="ED181E"/>
                </a:solidFill>
              </a:rPr>
              <a:t>k</a:t>
            </a:r>
            <a:r>
              <a:rPr lang="en-US" altLang="x-none" sz="3600" b="1">
                <a:solidFill>
                  <a:srgbClr val="ED181E"/>
                </a:solidFill>
              </a:rPr>
              <a:t>uronid</a:t>
            </a:r>
          </a:p>
          <a:p>
            <a:r>
              <a:rPr lang="en-US" altLang="x-none" sz="3600"/>
              <a:t>Benign</a:t>
            </a:r>
            <a:endParaRPr lang="en-US" altLang="x-none"/>
          </a:p>
        </p:txBody>
      </p:sp>
    </p:spTree>
    <p:extLst>
      <p:ext uri="{BB962C8B-B14F-4D97-AF65-F5344CB8AC3E}">
        <p14:creationId xmlns:p14="http://schemas.microsoft.com/office/powerpoint/2010/main" val="57824966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4995">
                                            <p:txEl>
                                              <p:pRg st="1" end="1"/>
                                            </p:txEl>
                                          </p:spTgt>
                                        </p:tgtEl>
                                        <p:attrNameLst>
                                          <p:attrName>style.visibility</p:attrName>
                                        </p:attrNameLst>
                                      </p:cBhvr>
                                      <p:to>
                                        <p:strVal val="visible"/>
                                      </p:to>
                                    </p:set>
                                    <p:anim calcmode="lin" valueType="num">
                                      <p:cBhvr additive="base">
                                        <p:cTn id="13" dur="500" fill="hold"/>
                                        <p:tgtEl>
                                          <p:spTgt spid="849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49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4995">
                                            <p:txEl>
                                              <p:pRg st="2" end="2"/>
                                            </p:txEl>
                                          </p:spTgt>
                                        </p:tgtEl>
                                        <p:attrNameLst>
                                          <p:attrName>style.visibility</p:attrName>
                                        </p:attrNameLst>
                                      </p:cBhvr>
                                      <p:to>
                                        <p:strVal val="visible"/>
                                      </p:to>
                                    </p:set>
                                    <p:anim calcmode="lin" valueType="num">
                                      <p:cBhvr additive="base">
                                        <p:cTn id="19" dur="500" fill="hold"/>
                                        <p:tgtEl>
                                          <p:spTgt spid="849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4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anim calcmode="lin" valueType="num">
                                      <p:cBhvr additive="base">
                                        <p:cTn id="25" dur="500" fill="hold"/>
                                        <p:tgtEl>
                                          <p:spTgt spid="849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49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4995">
                                            <p:txEl>
                                              <p:pRg st="4" end="4"/>
                                            </p:txEl>
                                          </p:spTgt>
                                        </p:tgtEl>
                                        <p:attrNameLst>
                                          <p:attrName>style.visibility</p:attrName>
                                        </p:attrNameLst>
                                      </p:cBhvr>
                                      <p:to>
                                        <p:strVal val="visible"/>
                                      </p:to>
                                    </p:set>
                                    <p:anim calcmode="lin" valueType="num">
                                      <p:cBhvr additive="base">
                                        <p:cTn id="31" dur="500" fill="hold"/>
                                        <p:tgtEl>
                                          <p:spTgt spid="849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49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4995">
                                            <p:txEl>
                                              <p:pRg st="5" end="5"/>
                                            </p:txEl>
                                          </p:spTgt>
                                        </p:tgtEl>
                                        <p:attrNameLst>
                                          <p:attrName>style.visibility</p:attrName>
                                        </p:attrNameLst>
                                      </p:cBhvr>
                                      <p:to>
                                        <p:strVal val="visible"/>
                                      </p:to>
                                    </p:set>
                                    <p:anim calcmode="lin" valueType="num">
                                      <p:cBhvr additive="base">
                                        <p:cTn id="37" dur="500" fill="hold"/>
                                        <p:tgtEl>
                                          <p:spTgt spid="8499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499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1038" y="323850"/>
            <a:ext cx="7627937" cy="911225"/>
          </a:xfrm>
        </p:spPr>
        <p:txBody>
          <a:bodyPr/>
          <a:lstStyle/>
          <a:p>
            <a:r>
              <a:rPr lang="tr-TR" altLang="x-none" sz="2800" b="1"/>
              <a:t>Kalıtsal</a:t>
            </a:r>
            <a:r>
              <a:rPr lang="en-US" altLang="x-none" sz="2800" b="1"/>
              <a:t> Hepati</a:t>
            </a:r>
            <a:r>
              <a:rPr lang="tr-TR" altLang="x-none" sz="2800" b="1"/>
              <a:t>k</a:t>
            </a:r>
            <a:r>
              <a:rPr lang="en-US" altLang="x-none" sz="2800" b="1"/>
              <a:t> </a:t>
            </a:r>
            <a:r>
              <a:rPr lang="tr-TR" altLang="x-none" sz="2800" b="1"/>
              <a:t>ve</a:t>
            </a:r>
            <a:r>
              <a:rPr lang="en-US" altLang="x-none" sz="2800" b="1"/>
              <a:t> Post-Hepati</a:t>
            </a:r>
            <a:r>
              <a:rPr lang="tr-TR" altLang="x-none" sz="2800" b="1"/>
              <a:t>k</a:t>
            </a:r>
            <a:r>
              <a:rPr lang="en-US" altLang="x-none" sz="2800" b="1"/>
              <a:t> </a:t>
            </a:r>
            <a:r>
              <a:rPr lang="tr-TR" altLang="x-none" sz="2800" b="1"/>
              <a:t>Sarılık</a:t>
            </a:r>
            <a:endParaRPr lang="en-US" altLang="x-none" sz="2800" b="1"/>
          </a:p>
        </p:txBody>
      </p:sp>
      <p:sp>
        <p:nvSpPr>
          <p:cNvPr id="86019" name="Rectangle 3"/>
          <p:cNvSpPr>
            <a:spLocks noGrp="1" noChangeArrowheads="1"/>
          </p:cNvSpPr>
          <p:nvPr>
            <p:ph type="body" idx="1"/>
          </p:nvPr>
        </p:nvSpPr>
        <p:spPr/>
        <p:txBody>
          <a:bodyPr/>
          <a:lstStyle/>
          <a:p>
            <a:pPr>
              <a:buFont typeface="Wingdings" charset="2"/>
              <a:buNone/>
            </a:pPr>
            <a:r>
              <a:rPr lang="en-US" altLang="x-none" sz="3600" b="1"/>
              <a:t>Crigler-Najjar Syndrome, Type I</a:t>
            </a:r>
            <a:endParaRPr lang="en-US" altLang="x-none" sz="3600"/>
          </a:p>
          <a:p>
            <a:r>
              <a:rPr lang="en-US" altLang="x-none" sz="3600"/>
              <a:t> </a:t>
            </a:r>
            <a:r>
              <a:rPr lang="en-US" altLang="x-none" sz="3600" b="1"/>
              <a:t>UDPGT</a:t>
            </a:r>
            <a:r>
              <a:rPr lang="tr-TR" altLang="x-none" sz="3600" b="1"/>
              <a:t> </a:t>
            </a:r>
            <a:r>
              <a:rPr lang="tr-TR" altLang="x-none" sz="3600" b="1">
                <a:solidFill>
                  <a:srgbClr val="FF0000"/>
                </a:solidFill>
              </a:rPr>
              <a:t>yok</a:t>
            </a:r>
            <a:endParaRPr lang="en-US" altLang="x-none" sz="3600" b="1">
              <a:solidFill>
                <a:srgbClr val="FF0000"/>
              </a:solidFill>
            </a:endParaRPr>
          </a:p>
          <a:p>
            <a:r>
              <a:rPr lang="en-US" altLang="x-none" sz="3600" b="1">
                <a:solidFill>
                  <a:srgbClr val="ED181E"/>
                </a:solidFill>
              </a:rPr>
              <a:t>BR conjuga</a:t>
            </a:r>
            <a:r>
              <a:rPr lang="tr-TR" altLang="x-none" sz="3600" b="1">
                <a:solidFill>
                  <a:srgbClr val="ED181E"/>
                </a:solidFill>
              </a:rPr>
              <a:t>sy</a:t>
            </a:r>
            <a:r>
              <a:rPr lang="en-US" altLang="x-none" sz="3600" b="1">
                <a:solidFill>
                  <a:srgbClr val="ED181E"/>
                </a:solidFill>
              </a:rPr>
              <a:t>on</a:t>
            </a:r>
            <a:r>
              <a:rPr lang="tr-TR" altLang="x-none" sz="3600" b="1">
                <a:solidFill>
                  <a:srgbClr val="ED181E"/>
                </a:solidFill>
              </a:rPr>
              <a:t>u yok</a:t>
            </a:r>
            <a:endParaRPr lang="en-US" altLang="x-none" sz="3600" b="1">
              <a:solidFill>
                <a:srgbClr val="ED181E"/>
              </a:solidFill>
            </a:endParaRPr>
          </a:p>
          <a:p>
            <a:r>
              <a:rPr lang="tr-TR" altLang="x-none" sz="3600"/>
              <a:t>Doğumsal</a:t>
            </a:r>
            <a:r>
              <a:rPr lang="en-US" altLang="x-none" sz="3600"/>
              <a:t> </a:t>
            </a:r>
            <a:r>
              <a:rPr lang="en-US" altLang="x-none" sz="3600" b="1">
                <a:solidFill>
                  <a:srgbClr val="ED181E"/>
                </a:solidFill>
              </a:rPr>
              <a:t>kernicterus</a:t>
            </a:r>
            <a:r>
              <a:rPr lang="en-US" altLang="x-none" sz="3600"/>
              <a:t>, </a:t>
            </a:r>
            <a:r>
              <a:rPr lang="tr-TR" altLang="x-none" sz="3600"/>
              <a:t>ölüm</a:t>
            </a:r>
            <a:endParaRPr lang="en-US" altLang="x-none" sz="3600"/>
          </a:p>
          <a:p>
            <a:r>
              <a:rPr lang="en-US" altLang="x-none" sz="3600"/>
              <a:t>Autosomal recessive</a:t>
            </a:r>
            <a:endParaRPr lang="en-US" altLang="x-none"/>
          </a:p>
        </p:txBody>
      </p:sp>
    </p:spTree>
    <p:extLst>
      <p:ext uri="{BB962C8B-B14F-4D97-AF65-F5344CB8AC3E}">
        <p14:creationId xmlns:p14="http://schemas.microsoft.com/office/powerpoint/2010/main" val="127866740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0" end="0"/>
                                            </p:txEl>
                                          </p:spTgt>
                                        </p:tgtEl>
                                        <p:attrNameLst>
                                          <p:attrName>ppt_c</p:attrName>
                                        </p:attrNameLst>
                                      </p:cBhvr>
                                      <p:to>
                                        <a:schemeClr val="tx1"/>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1" end="1"/>
                                            </p:txEl>
                                          </p:spTgt>
                                        </p:tgtEl>
                                        <p:attrNameLst>
                                          <p:attrName>ppt_c</p:attrName>
                                        </p:attrNameLst>
                                      </p:cBhvr>
                                      <p:to>
                                        <a:schemeClr val="tx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2" end="2"/>
                                            </p:txEl>
                                          </p:spTgt>
                                        </p:tgtEl>
                                        <p:attrNameLst>
                                          <p:attrName>ppt_c</p:attrName>
                                        </p:attrNameLst>
                                      </p:cBhvr>
                                      <p:to>
                                        <a:schemeClr val="tx1"/>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6019">
                                            <p:txEl>
                                              <p:pRg st="3" end="3"/>
                                            </p:txEl>
                                          </p:spTgt>
                                        </p:tgtEl>
                                        <p:attrNameLst>
                                          <p:attrName>style.visibility</p:attrName>
                                        </p:attrNameLst>
                                      </p:cBhvr>
                                      <p:to>
                                        <p:strVal val="visible"/>
                                      </p:to>
                                    </p:set>
                                    <p:anim calcmode="lin" valueType="num">
                                      <p:cBhvr additive="base">
                                        <p:cTn id="25" dur="500" fill="hold"/>
                                        <p:tgtEl>
                                          <p:spTgt spid="860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19">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3" end="3"/>
                                            </p:txEl>
                                          </p:spTgt>
                                        </p:tgtEl>
                                        <p:attrNameLst>
                                          <p:attrName>ppt_c</p:attrName>
                                        </p:attrNameLst>
                                      </p:cBhvr>
                                      <p:to>
                                        <a:schemeClr val="tx1"/>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6019">
                                            <p:txEl>
                                              <p:pRg st="4" end="4"/>
                                            </p:txEl>
                                          </p:spTgt>
                                        </p:tgtEl>
                                        <p:attrNameLst>
                                          <p:attrName>style.visibility</p:attrName>
                                        </p:attrNameLst>
                                      </p:cBhvr>
                                      <p:to>
                                        <p:strVal val="visible"/>
                                      </p:to>
                                    </p:set>
                                    <p:anim calcmode="lin" valueType="num">
                                      <p:cBhvr additive="base">
                                        <p:cTn id="31" dur="500" fill="hold"/>
                                        <p:tgtEl>
                                          <p:spTgt spid="860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6019">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1038" y="323850"/>
            <a:ext cx="7627937" cy="911225"/>
          </a:xfrm>
        </p:spPr>
        <p:txBody>
          <a:bodyPr/>
          <a:lstStyle/>
          <a:p>
            <a:r>
              <a:rPr lang="tr-TR" altLang="x-none" sz="2800" b="1"/>
              <a:t>Kalıtsal</a:t>
            </a:r>
            <a:r>
              <a:rPr lang="en-US" altLang="x-none" sz="2800" b="1"/>
              <a:t> Hepati</a:t>
            </a:r>
            <a:r>
              <a:rPr lang="tr-TR" altLang="x-none" sz="2800" b="1"/>
              <a:t>k</a:t>
            </a:r>
            <a:r>
              <a:rPr lang="en-US" altLang="x-none" sz="2800" b="1"/>
              <a:t> </a:t>
            </a:r>
            <a:r>
              <a:rPr lang="tr-TR" altLang="x-none" sz="2800" b="1"/>
              <a:t>ve</a:t>
            </a:r>
            <a:r>
              <a:rPr lang="en-US" altLang="x-none" sz="2800" b="1"/>
              <a:t> Post-Hepati</a:t>
            </a:r>
            <a:r>
              <a:rPr lang="tr-TR" altLang="x-none" sz="2800" b="1"/>
              <a:t>k</a:t>
            </a:r>
            <a:r>
              <a:rPr lang="en-US" altLang="x-none" sz="2800" b="1"/>
              <a:t> </a:t>
            </a:r>
            <a:r>
              <a:rPr lang="tr-TR" altLang="x-none" sz="2800" b="1"/>
              <a:t>Sarılık</a:t>
            </a:r>
            <a:endParaRPr lang="en-US" altLang="x-none" sz="2800" b="1"/>
          </a:p>
        </p:txBody>
      </p:sp>
      <p:sp>
        <p:nvSpPr>
          <p:cNvPr id="87043" name="Rectangle 3"/>
          <p:cNvSpPr>
            <a:spLocks noGrp="1" noChangeArrowheads="1"/>
          </p:cNvSpPr>
          <p:nvPr>
            <p:ph type="body" idx="1"/>
          </p:nvPr>
        </p:nvSpPr>
        <p:spPr/>
        <p:txBody>
          <a:bodyPr/>
          <a:lstStyle/>
          <a:p>
            <a:pPr>
              <a:lnSpc>
                <a:spcPct val="90000"/>
              </a:lnSpc>
              <a:buFont typeface="Wingdings" charset="2"/>
              <a:buNone/>
            </a:pPr>
            <a:r>
              <a:rPr lang="en-US" altLang="x-none" sz="3600" b="1"/>
              <a:t>Crigler-Najjar Syndrome, Type II</a:t>
            </a:r>
            <a:endParaRPr lang="en-US" altLang="x-none" sz="3600" b="1">
              <a:solidFill>
                <a:srgbClr val="ED181E"/>
              </a:solidFill>
            </a:endParaRPr>
          </a:p>
          <a:p>
            <a:pPr>
              <a:lnSpc>
                <a:spcPct val="90000"/>
              </a:lnSpc>
            </a:pPr>
            <a:r>
              <a:rPr lang="tr-TR" altLang="x-none" sz="3600" b="1">
                <a:solidFill>
                  <a:srgbClr val="ED181E"/>
                </a:solidFill>
              </a:rPr>
              <a:t>Azalmış</a:t>
            </a:r>
            <a:r>
              <a:rPr lang="en-US" altLang="x-none" sz="3600"/>
              <a:t> UDPGT activit</a:t>
            </a:r>
            <a:r>
              <a:rPr lang="tr-TR" altLang="x-none" sz="3600"/>
              <a:t>esi</a:t>
            </a:r>
            <a:endParaRPr lang="en-US" altLang="x-none" sz="3600"/>
          </a:p>
          <a:p>
            <a:pPr>
              <a:lnSpc>
                <a:spcPct val="90000"/>
              </a:lnSpc>
            </a:pPr>
            <a:r>
              <a:rPr lang="tr-TR" altLang="x-none" sz="3600" b="1">
                <a:solidFill>
                  <a:srgbClr val="ED181E"/>
                </a:solidFill>
              </a:rPr>
              <a:t>Sarılık</a:t>
            </a:r>
            <a:r>
              <a:rPr lang="en-US" altLang="x-none" sz="3600"/>
              <a:t>, </a:t>
            </a:r>
            <a:r>
              <a:rPr lang="tr-TR" altLang="x-none" sz="3600"/>
              <a:t>yaşamın </a:t>
            </a:r>
            <a:r>
              <a:rPr lang="en-US" altLang="x-none" sz="3600"/>
              <a:t>2</a:t>
            </a:r>
            <a:r>
              <a:rPr lang="tr-TR" altLang="x-none" sz="3600"/>
              <a:t>.</a:t>
            </a:r>
            <a:r>
              <a:rPr lang="en-US" altLang="x-none" sz="3600"/>
              <a:t>-3</a:t>
            </a:r>
            <a:r>
              <a:rPr lang="tr-TR" altLang="x-none" sz="3600"/>
              <a:t>. onyılında</a:t>
            </a:r>
            <a:r>
              <a:rPr lang="en-US" altLang="x-none" sz="3600"/>
              <a:t> </a:t>
            </a:r>
          </a:p>
          <a:p>
            <a:pPr>
              <a:lnSpc>
                <a:spcPct val="90000"/>
              </a:lnSpc>
            </a:pPr>
            <a:r>
              <a:rPr lang="tr-TR" altLang="x-none" sz="3600"/>
              <a:t>Çoğunlukla safrada</a:t>
            </a:r>
            <a:r>
              <a:rPr lang="en-US" altLang="x-none" sz="3600"/>
              <a:t> </a:t>
            </a:r>
            <a:r>
              <a:rPr lang="en-US" altLang="x-none" sz="3600" b="1">
                <a:solidFill>
                  <a:srgbClr val="ED181E"/>
                </a:solidFill>
              </a:rPr>
              <a:t>monoglucuronid</a:t>
            </a:r>
            <a:r>
              <a:rPr lang="en-US" altLang="x-none" sz="3600"/>
              <a:t> </a:t>
            </a:r>
          </a:p>
          <a:p>
            <a:pPr>
              <a:lnSpc>
                <a:spcPct val="90000"/>
              </a:lnSpc>
            </a:pPr>
            <a:r>
              <a:rPr lang="tr-TR" altLang="x-none" sz="3600"/>
              <a:t>Genellikle</a:t>
            </a:r>
            <a:r>
              <a:rPr lang="en-US" altLang="x-none" sz="3600"/>
              <a:t> benign</a:t>
            </a:r>
          </a:p>
          <a:p>
            <a:pPr>
              <a:lnSpc>
                <a:spcPct val="90000"/>
              </a:lnSpc>
            </a:pPr>
            <a:r>
              <a:rPr lang="en-US" altLang="x-none" sz="3600" b="1">
                <a:solidFill>
                  <a:srgbClr val="ED181E"/>
                </a:solidFill>
              </a:rPr>
              <a:t>T</a:t>
            </a:r>
            <a:r>
              <a:rPr lang="tr-TR" altLang="x-none" sz="3600" b="1">
                <a:solidFill>
                  <a:srgbClr val="ED181E"/>
                </a:solidFill>
              </a:rPr>
              <a:t>edavi</a:t>
            </a:r>
            <a:r>
              <a:rPr lang="en-US" altLang="x-none" sz="3600" b="1">
                <a:solidFill>
                  <a:srgbClr val="ED181E"/>
                </a:solidFill>
              </a:rPr>
              <a:t>:</a:t>
            </a:r>
            <a:r>
              <a:rPr lang="en-US" altLang="x-none" sz="3600"/>
              <a:t>  Phenobarbital,  UDPGT</a:t>
            </a:r>
            <a:r>
              <a:rPr lang="tr-TR" altLang="x-none" sz="3600"/>
              <a:t>’in daha fazla indüklenmesi </a:t>
            </a:r>
            <a:endParaRPr lang="en-US" altLang="x-none"/>
          </a:p>
        </p:txBody>
      </p:sp>
    </p:spTree>
    <p:extLst>
      <p:ext uri="{BB962C8B-B14F-4D97-AF65-F5344CB8AC3E}">
        <p14:creationId xmlns:p14="http://schemas.microsoft.com/office/powerpoint/2010/main" val="69415307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7043">
                                            <p:txEl>
                                              <p:pRg st="0" end="0"/>
                                            </p:txEl>
                                          </p:spTgt>
                                        </p:tgtEl>
                                        <p:attrNameLst>
                                          <p:attrName>ppt_c</p:attrName>
                                        </p:attrNameLst>
                                      </p:cBhvr>
                                      <p:to>
                                        <a:schemeClr val="tx1"/>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7043">
                                            <p:txEl>
                                              <p:pRg st="1" end="1"/>
                                            </p:txEl>
                                          </p:spTgt>
                                        </p:tgtEl>
                                        <p:attrNameLst>
                                          <p:attrName>ppt_c</p:attrName>
                                        </p:attrNameLst>
                                      </p:cBhvr>
                                      <p:to>
                                        <a:schemeClr val="tx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7043">
                                            <p:txEl>
                                              <p:pRg st="2" end="2"/>
                                            </p:txEl>
                                          </p:spTgt>
                                        </p:tgtEl>
                                        <p:attrNameLst>
                                          <p:attrName>ppt_c</p:attrName>
                                        </p:attrNameLst>
                                      </p:cBhvr>
                                      <p:to>
                                        <a:schemeClr val="tx1"/>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7043">
                                            <p:txEl>
                                              <p:pRg st="3" end="3"/>
                                            </p:txEl>
                                          </p:spTgt>
                                        </p:tgtEl>
                                        <p:attrNameLst>
                                          <p:attrName>style.visibility</p:attrName>
                                        </p:attrNameLst>
                                      </p:cBhvr>
                                      <p:to>
                                        <p:strVal val="visible"/>
                                      </p:to>
                                    </p:set>
                                    <p:anim calcmode="lin" valueType="num">
                                      <p:cBhvr additive="base">
                                        <p:cTn id="25" dur="500" fill="hold"/>
                                        <p:tgtEl>
                                          <p:spTgt spid="870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7043">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7043">
                                            <p:txEl>
                                              <p:pRg st="3" end="3"/>
                                            </p:txEl>
                                          </p:spTgt>
                                        </p:tgtEl>
                                        <p:attrNameLst>
                                          <p:attrName>ppt_c</p:attrName>
                                        </p:attrNameLst>
                                      </p:cBhvr>
                                      <p:to>
                                        <a:schemeClr val="tx1"/>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7043">
                                            <p:txEl>
                                              <p:pRg st="4" end="4"/>
                                            </p:txEl>
                                          </p:spTgt>
                                        </p:tgtEl>
                                        <p:attrNameLst>
                                          <p:attrName>style.visibility</p:attrName>
                                        </p:attrNameLst>
                                      </p:cBhvr>
                                      <p:to>
                                        <p:strVal val="visible"/>
                                      </p:to>
                                    </p:set>
                                    <p:anim calcmode="lin" valueType="num">
                                      <p:cBhvr additive="base">
                                        <p:cTn id="31" dur="500" fill="hold"/>
                                        <p:tgtEl>
                                          <p:spTgt spid="870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7043">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7043">
                                            <p:txEl>
                                              <p:pRg st="4" end="4"/>
                                            </p:txEl>
                                          </p:spTgt>
                                        </p:tgtEl>
                                        <p:attrNameLst>
                                          <p:attrName>ppt_c</p:attrName>
                                        </p:attrNameLst>
                                      </p:cBhvr>
                                      <p:to>
                                        <a:schemeClr val="tx1"/>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7043">
                                            <p:txEl>
                                              <p:pRg st="5" end="5"/>
                                            </p:txEl>
                                          </p:spTgt>
                                        </p:tgtEl>
                                        <p:attrNameLst>
                                          <p:attrName>style.visibility</p:attrName>
                                        </p:attrNameLst>
                                      </p:cBhvr>
                                      <p:to>
                                        <p:strVal val="visible"/>
                                      </p:to>
                                    </p:set>
                                    <p:anim calcmode="lin" valueType="num">
                                      <p:cBhvr additive="base">
                                        <p:cTn id="37" dur="500" fill="hold"/>
                                        <p:tgtEl>
                                          <p:spTgt spid="870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7043">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7043">
                                            <p:txEl>
                                              <p:pRg st="5" end="5"/>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x-none" sz="2800" b="1"/>
              <a:t>Post-hepati</a:t>
            </a:r>
            <a:r>
              <a:rPr lang="tr-TR" altLang="x-none" sz="2800" b="1"/>
              <a:t>k</a:t>
            </a:r>
            <a:r>
              <a:rPr lang="en-US" altLang="x-none" sz="2800" b="1"/>
              <a:t> </a:t>
            </a:r>
            <a:r>
              <a:rPr lang="tr-TR" altLang="x-none" sz="2800" b="1"/>
              <a:t>Sarılık</a:t>
            </a:r>
            <a:endParaRPr lang="en-US" altLang="x-none" sz="2800" b="1"/>
          </a:p>
        </p:txBody>
      </p:sp>
      <p:sp>
        <p:nvSpPr>
          <p:cNvPr id="88067" name="Rectangle 3"/>
          <p:cNvSpPr>
            <a:spLocks noGrp="1" noChangeArrowheads="1"/>
          </p:cNvSpPr>
          <p:nvPr>
            <p:ph type="body" idx="1"/>
          </p:nvPr>
        </p:nvSpPr>
        <p:spPr>
          <a:xfrm>
            <a:off x="0" y="1981200"/>
            <a:ext cx="9144000" cy="4114800"/>
          </a:xfrm>
        </p:spPr>
        <p:txBody>
          <a:bodyPr/>
          <a:lstStyle/>
          <a:p>
            <a:r>
              <a:rPr lang="tr-TR" altLang="x-none" sz="3600" b="1">
                <a:solidFill>
                  <a:srgbClr val="ED181E"/>
                </a:solidFill>
              </a:rPr>
              <a:t>Safra kanal tıkanıklığı</a:t>
            </a:r>
            <a:endParaRPr lang="en-US" altLang="x-none" sz="3600"/>
          </a:p>
          <a:p>
            <a:r>
              <a:rPr lang="en-US" altLang="x-none" sz="3600" b="1">
                <a:solidFill>
                  <a:srgbClr val="ED181E"/>
                </a:solidFill>
              </a:rPr>
              <a:t> </a:t>
            </a:r>
            <a:r>
              <a:rPr lang="en-US" altLang="x-none" sz="3600" b="1">
                <a:solidFill>
                  <a:srgbClr val="ED181E"/>
                </a:solidFill>
                <a:latin typeface="Symbol" charset="2"/>
              </a:rPr>
              <a:t></a:t>
            </a:r>
            <a:r>
              <a:rPr lang="en-US" altLang="x-none" sz="3600" b="1">
                <a:solidFill>
                  <a:srgbClr val="ED181E"/>
                </a:solidFill>
              </a:rPr>
              <a:t> urobilinogen</a:t>
            </a:r>
            <a:endParaRPr lang="en-US" altLang="x-none" sz="3600"/>
          </a:p>
          <a:p>
            <a:r>
              <a:rPr lang="en-US" altLang="x-none" sz="3600" b="1">
                <a:solidFill>
                  <a:srgbClr val="ED181E"/>
                </a:solidFill>
              </a:rPr>
              <a:t> </a:t>
            </a:r>
            <a:r>
              <a:rPr lang="tr-TR" altLang="x-none" sz="3600" b="1">
                <a:solidFill>
                  <a:srgbClr val="ED181E"/>
                </a:solidFill>
              </a:rPr>
              <a:t>Kanda </a:t>
            </a:r>
            <a:r>
              <a:rPr lang="en-US" altLang="x-none" sz="3600" b="1">
                <a:solidFill>
                  <a:srgbClr val="ED181E"/>
                </a:solidFill>
                <a:latin typeface="Symbol" charset="2"/>
              </a:rPr>
              <a:t></a:t>
            </a:r>
            <a:r>
              <a:rPr lang="en-US" altLang="x-none" sz="3600" b="1">
                <a:solidFill>
                  <a:srgbClr val="ED181E"/>
                </a:solidFill>
              </a:rPr>
              <a:t> BR</a:t>
            </a:r>
            <a:r>
              <a:rPr lang="en-US" altLang="x-none" sz="3600"/>
              <a:t> (conj. &amp; unconj.) </a:t>
            </a:r>
            <a:endParaRPr lang="en-US" altLang="x-none" sz="3600" b="1">
              <a:solidFill>
                <a:srgbClr val="ED181E"/>
              </a:solidFill>
            </a:endParaRPr>
          </a:p>
          <a:p>
            <a:r>
              <a:rPr lang="tr-TR" altLang="x-none" sz="3600" b="1">
                <a:solidFill>
                  <a:srgbClr val="ED181E"/>
                </a:solidFill>
              </a:rPr>
              <a:t>İdrar</a:t>
            </a:r>
            <a:r>
              <a:rPr lang="en-US" altLang="x-none" sz="3600" b="1">
                <a:solidFill>
                  <a:srgbClr val="ED181E"/>
                </a:solidFill>
              </a:rPr>
              <a:t>:</a:t>
            </a:r>
            <a:r>
              <a:rPr lang="en-US" altLang="x-none" sz="3600"/>
              <a:t>  urobilinogen</a:t>
            </a:r>
            <a:r>
              <a:rPr lang="tr-TR" altLang="x-none" sz="3600"/>
              <a:t> yok</a:t>
            </a:r>
            <a:r>
              <a:rPr lang="en-US" altLang="x-none" sz="3600"/>
              <a:t>, </a:t>
            </a:r>
            <a:r>
              <a:rPr lang="en-US" altLang="x-none" sz="3600">
                <a:latin typeface="Symbol" charset="2"/>
              </a:rPr>
              <a:t></a:t>
            </a:r>
            <a:r>
              <a:rPr lang="en-US" altLang="x-none" sz="3600"/>
              <a:t> conjugated BR</a:t>
            </a:r>
          </a:p>
          <a:p>
            <a:r>
              <a:rPr lang="en-US" altLang="x-none" sz="3600" b="1">
                <a:solidFill>
                  <a:srgbClr val="ED181E"/>
                </a:solidFill>
              </a:rPr>
              <a:t>Feces: </a:t>
            </a:r>
            <a:r>
              <a:rPr lang="en-US" altLang="x-none" sz="3600"/>
              <a:t> </a:t>
            </a:r>
            <a:r>
              <a:rPr lang="tr-TR" altLang="x-none" sz="3600"/>
              <a:t>açık kahverengi</a:t>
            </a:r>
            <a:r>
              <a:rPr lang="en-US" altLang="x-none" sz="3600"/>
              <a:t>/</a:t>
            </a:r>
            <a:r>
              <a:rPr lang="tr-TR" altLang="x-none" sz="3600"/>
              <a:t>kireçimsi</a:t>
            </a:r>
            <a:r>
              <a:rPr lang="en-US" altLang="x-none" sz="3600"/>
              <a:t> </a:t>
            </a:r>
            <a:r>
              <a:rPr lang="tr-TR" altLang="x-none" sz="3600"/>
              <a:t>              </a:t>
            </a:r>
            <a:r>
              <a:rPr lang="en-US" altLang="x-none" sz="3600"/>
              <a:t>( urobilin</a:t>
            </a:r>
            <a:r>
              <a:rPr lang="tr-TR" altLang="x-none" sz="3600"/>
              <a:t> yok</a:t>
            </a:r>
            <a:r>
              <a:rPr lang="en-US" altLang="x-none" sz="3600"/>
              <a:t>) </a:t>
            </a:r>
            <a:endParaRPr lang="en-US" altLang="x-none"/>
          </a:p>
        </p:txBody>
      </p:sp>
    </p:spTree>
    <p:extLst>
      <p:ext uri="{BB962C8B-B14F-4D97-AF65-F5344CB8AC3E}">
        <p14:creationId xmlns:p14="http://schemas.microsoft.com/office/powerpoint/2010/main" val="149961144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additive="base">
                                        <p:cTn id="7" dur="500" fill="hold"/>
                                        <p:tgtEl>
                                          <p:spTgt spid="880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806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8067">
                                            <p:txEl>
                                              <p:pRg st="0" end="0"/>
                                            </p:txEl>
                                          </p:spTgt>
                                        </p:tgtEl>
                                        <p:attrNameLst>
                                          <p:attrName>ppt_c</p:attrName>
                                        </p:attrNameLst>
                                      </p:cBhvr>
                                      <p:to>
                                        <a:schemeClr val="tx1"/>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8067">
                                            <p:txEl>
                                              <p:pRg st="1" end="1"/>
                                            </p:txEl>
                                          </p:spTgt>
                                        </p:tgtEl>
                                        <p:attrNameLst>
                                          <p:attrName>style.visibility</p:attrName>
                                        </p:attrNameLst>
                                      </p:cBhvr>
                                      <p:to>
                                        <p:strVal val="visible"/>
                                      </p:to>
                                    </p:set>
                                    <p:anim calcmode="lin" valueType="num">
                                      <p:cBhvr additive="base">
                                        <p:cTn id="13" dur="500" fill="hold"/>
                                        <p:tgtEl>
                                          <p:spTgt spid="880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8067">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8067">
                                            <p:txEl>
                                              <p:pRg st="1" end="1"/>
                                            </p:txEl>
                                          </p:spTgt>
                                        </p:tgtEl>
                                        <p:attrNameLst>
                                          <p:attrName>ppt_c</p:attrName>
                                        </p:attrNameLst>
                                      </p:cBhvr>
                                      <p:to>
                                        <a:schemeClr val="tx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8067">
                                            <p:txEl>
                                              <p:pRg st="2" end="2"/>
                                            </p:txEl>
                                          </p:spTgt>
                                        </p:tgtEl>
                                        <p:attrNameLst>
                                          <p:attrName>style.visibility</p:attrName>
                                        </p:attrNameLst>
                                      </p:cBhvr>
                                      <p:to>
                                        <p:strVal val="visible"/>
                                      </p:to>
                                    </p:set>
                                    <p:anim calcmode="lin" valueType="num">
                                      <p:cBhvr additive="base">
                                        <p:cTn id="19" dur="500" fill="hold"/>
                                        <p:tgtEl>
                                          <p:spTgt spid="880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8067">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8067">
                                            <p:txEl>
                                              <p:pRg st="2" end="2"/>
                                            </p:txEl>
                                          </p:spTgt>
                                        </p:tgtEl>
                                        <p:attrNameLst>
                                          <p:attrName>ppt_c</p:attrName>
                                        </p:attrNameLst>
                                      </p:cBhvr>
                                      <p:to>
                                        <a:schemeClr val="tx1"/>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8067">
                                            <p:txEl>
                                              <p:pRg st="3" end="3"/>
                                            </p:txEl>
                                          </p:spTgt>
                                        </p:tgtEl>
                                        <p:attrNameLst>
                                          <p:attrName>style.visibility</p:attrName>
                                        </p:attrNameLst>
                                      </p:cBhvr>
                                      <p:to>
                                        <p:strVal val="visible"/>
                                      </p:to>
                                    </p:set>
                                    <p:anim calcmode="lin" valueType="num">
                                      <p:cBhvr additive="base">
                                        <p:cTn id="25" dur="500" fill="hold"/>
                                        <p:tgtEl>
                                          <p:spTgt spid="880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8067">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8067">
                                            <p:txEl>
                                              <p:pRg st="3" end="3"/>
                                            </p:txEl>
                                          </p:spTgt>
                                        </p:tgtEl>
                                        <p:attrNameLst>
                                          <p:attrName>ppt_c</p:attrName>
                                        </p:attrNameLst>
                                      </p:cBhvr>
                                      <p:to>
                                        <a:schemeClr val="tx1"/>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8067">
                                            <p:txEl>
                                              <p:pRg st="4" end="4"/>
                                            </p:txEl>
                                          </p:spTgt>
                                        </p:tgtEl>
                                        <p:attrNameLst>
                                          <p:attrName>style.visibility</p:attrName>
                                        </p:attrNameLst>
                                      </p:cBhvr>
                                      <p:to>
                                        <p:strVal val="visible"/>
                                      </p:to>
                                    </p:set>
                                    <p:anim calcmode="lin" valueType="num">
                                      <p:cBhvr additive="base">
                                        <p:cTn id="31" dur="500" fill="hold"/>
                                        <p:tgtEl>
                                          <p:spTgt spid="880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8067">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8067">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00034" y="5000636"/>
            <a:ext cx="7772400" cy="2143140"/>
          </a:xfrm>
        </p:spPr>
        <p:txBody>
          <a:bodyPr>
            <a:normAutofit fontScale="90000"/>
          </a:bodyPr>
          <a:lstStyle/>
          <a:p>
            <a:pPr algn="ctr"/>
            <a:r>
              <a:rPr lang="tr-TR" sz="4400" b="1" dirty="0">
                <a:solidFill>
                  <a:schemeClr val="bg1"/>
                </a:solidFill>
              </a:rPr>
              <a:t>LABORATUVARDA UYULMASI GEREKEN </a:t>
            </a:r>
            <a:r>
              <a:rPr lang="tr-TR" sz="4400" dirty="0">
                <a:solidFill>
                  <a:schemeClr val="bg1"/>
                </a:solidFill>
              </a:rPr>
              <a:t>KURALLAR</a:t>
            </a:r>
            <a:br>
              <a:rPr lang="tr-TR" sz="4400" dirty="0">
                <a:solidFill>
                  <a:schemeClr val="bg1"/>
                </a:solidFill>
              </a:rPr>
            </a:br>
            <a:br>
              <a:rPr lang="tr-TR" sz="4400" dirty="0">
                <a:solidFill>
                  <a:schemeClr val="bg1"/>
                </a:solidFill>
              </a:rPr>
            </a:br>
            <a:r>
              <a:rPr lang="tr-TR" sz="4400" dirty="0">
                <a:solidFill>
                  <a:schemeClr val="bg1"/>
                </a:solidFill>
              </a:rPr>
              <a:t>NUMULERİN TOPLANMASI VE YAPILAN İŞLEMLER</a:t>
            </a:r>
            <a:br>
              <a:rPr lang="tr-TR" sz="4400" dirty="0">
                <a:solidFill>
                  <a:schemeClr val="bg1"/>
                </a:solidFill>
              </a:rPr>
            </a:br>
            <a:r>
              <a:rPr lang="tr-TR" sz="4400" dirty="0">
                <a:solidFill>
                  <a:schemeClr val="bg1"/>
                </a:solidFill>
              </a:rPr>
              <a:t> </a:t>
            </a:r>
            <a:br>
              <a:rPr lang="tr-TR" sz="4400" dirty="0">
                <a:solidFill>
                  <a:schemeClr val="bg1"/>
                </a:solidFill>
              </a:rPr>
            </a:br>
            <a:r>
              <a:rPr lang="tr-TR" sz="4400" dirty="0">
                <a:solidFill>
                  <a:schemeClr val="bg1"/>
                </a:solidFill>
              </a:rPr>
              <a:t>ANALİZLERİ ETKİLEYEN PREANALİTİK FAKTÖRLER </a:t>
            </a:r>
            <a:br>
              <a:rPr lang="tr-TR" dirty="0">
                <a:solidFill>
                  <a:srgbClr val="EAF741"/>
                </a:solidFill>
              </a:rPr>
            </a:br>
            <a:endParaRPr lang="tr-TR" dirty="0">
              <a:solidFill>
                <a:srgbClr val="EAF741"/>
              </a:solidFill>
            </a:endParaRPr>
          </a:p>
        </p:txBody>
      </p:sp>
    </p:spTree>
    <p:extLst>
      <p:ext uri="{BB962C8B-B14F-4D97-AF65-F5344CB8AC3E}">
        <p14:creationId xmlns:p14="http://schemas.microsoft.com/office/powerpoint/2010/main" val="524448328"/>
      </p:ext>
    </p:extLst>
  </p:cSld>
  <p:clrMapOvr>
    <a:masterClrMapping/>
  </p:clrMapOvr>
  <p:transition>
    <p:wipe dir="u"/>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nvGrpSpPr>
        <p:grpSpPr bwMode="auto">
          <a:xfrm>
            <a:off x="457200" y="762000"/>
            <a:ext cx="2727325" cy="5791200"/>
            <a:chOff x="288" y="480"/>
            <a:chExt cx="1718" cy="3648"/>
          </a:xfrm>
        </p:grpSpPr>
        <p:sp>
          <p:nvSpPr>
            <p:cNvPr id="89091" name="AutoShape 3"/>
            <p:cNvSpPr>
              <a:spLocks noChangeAspect="1" noChangeArrowheads="1"/>
            </p:cNvSpPr>
            <p:nvPr/>
          </p:nvSpPr>
          <p:spPr bwMode="auto">
            <a:xfrm>
              <a:off x="336" y="480"/>
              <a:ext cx="1488" cy="308"/>
            </a:xfrm>
            <a:prstGeom prst="bevel">
              <a:avLst>
                <a:gd name="adj" fmla="val 12500"/>
              </a:avLst>
            </a:prstGeom>
            <a:solidFill>
              <a:schemeClr val="bg2"/>
            </a:solidFill>
            <a:ln w="25400">
              <a:solidFill>
                <a:srgbClr val="CC99FF"/>
              </a:solidFill>
              <a:miter lim="800000"/>
              <a:headEnd/>
              <a:tailEnd/>
            </a:ln>
          </p:spPr>
          <p:txBody>
            <a:bodyPr lIns="27432" tIns="27432" rIns="27432" bIns="27432"/>
            <a:lstStyle/>
            <a:p>
              <a:pPr algn="ctr"/>
              <a:r>
                <a:rPr lang="en-US" altLang="x-none" b="1">
                  <a:latin typeface="Times New Roman" charset="0"/>
                </a:rPr>
                <a:t>A. Hemolytic anemia</a:t>
              </a:r>
              <a:endParaRPr lang="en-US" altLang="x-none">
                <a:latin typeface="Times New Roman" charset="0"/>
              </a:endParaRPr>
            </a:p>
          </p:txBody>
        </p:sp>
        <p:sp>
          <p:nvSpPr>
            <p:cNvPr id="89092" name="AutoShape 4"/>
            <p:cNvSpPr>
              <a:spLocks noChangeAspect="1" noChangeArrowheads="1"/>
            </p:cNvSpPr>
            <p:nvPr/>
          </p:nvSpPr>
          <p:spPr bwMode="auto">
            <a:xfrm>
              <a:off x="651" y="879"/>
              <a:ext cx="302" cy="17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2"/>
            </a:solidFill>
            <a:ln w="9525">
              <a:solidFill>
                <a:srgbClr val="000000"/>
              </a:solidFill>
              <a:round/>
              <a:headEnd/>
              <a:tailEnd/>
            </a:ln>
          </p:spPr>
          <p:txBody>
            <a:bodyPr/>
            <a:lstStyle/>
            <a:p>
              <a:endParaRPr lang="tr-TR"/>
            </a:p>
          </p:txBody>
        </p:sp>
        <p:sp>
          <p:nvSpPr>
            <p:cNvPr id="89093" name="AutoShape 5"/>
            <p:cNvSpPr>
              <a:spLocks noChangeAspect="1" noChangeArrowheads="1"/>
            </p:cNvSpPr>
            <p:nvPr/>
          </p:nvSpPr>
          <p:spPr bwMode="auto">
            <a:xfrm>
              <a:off x="838" y="937"/>
              <a:ext cx="303" cy="17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2"/>
            </a:solidFill>
            <a:ln w="9525">
              <a:solidFill>
                <a:srgbClr val="000000"/>
              </a:solidFill>
              <a:round/>
              <a:headEnd/>
              <a:tailEnd/>
            </a:ln>
          </p:spPr>
          <p:txBody>
            <a:bodyPr/>
            <a:lstStyle/>
            <a:p>
              <a:endParaRPr lang="tr-TR"/>
            </a:p>
          </p:txBody>
        </p:sp>
        <p:sp>
          <p:nvSpPr>
            <p:cNvPr id="89094" name="AutoShape 6"/>
            <p:cNvSpPr>
              <a:spLocks noChangeAspect="1" noChangeArrowheads="1"/>
            </p:cNvSpPr>
            <p:nvPr/>
          </p:nvSpPr>
          <p:spPr bwMode="auto">
            <a:xfrm>
              <a:off x="1011" y="937"/>
              <a:ext cx="303" cy="17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2"/>
            </a:solidFill>
            <a:ln w="9525">
              <a:solidFill>
                <a:srgbClr val="000000"/>
              </a:solidFill>
              <a:round/>
              <a:headEnd/>
              <a:tailEnd/>
            </a:ln>
          </p:spPr>
          <p:txBody>
            <a:bodyPr/>
            <a:lstStyle/>
            <a:p>
              <a:endParaRPr lang="tr-TR"/>
            </a:p>
          </p:txBody>
        </p:sp>
        <p:sp>
          <p:nvSpPr>
            <p:cNvPr id="89095" name="AutoShape 7"/>
            <p:cNvSpPr>
              <a:spLocks noChangeAspect="1" noChangeArrowheads="1"/>
            </p:cNvSpPr>
            <p:nvPr/>
          </p:nvSpPr>
          <p:spPr bwMode="auto">
            <a:xfrm>
              <a:off x="1141" y="937"/>
              <a:ext cx="303" cy="17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2"/>
            </a:solidFill>
            <a:ln w="9525">
              <a:solidFill>
                <a:srgbClr val="000000"/>
              </a:solidFill>
              <a:round/>
              <a:headEnd/>
              <a:tailEnd/>
            </a:ln>
          </p:spPr>
          <p:txBody>
            <a:bodyPr/>
            <a:lstStyle/>
            <a:p>
              <a:endParaRPr lang="tr-TR"/>
            </a:p>
          </p:txBody>
        </p:sp>
        <p:sp>
          <p:nvSpPr>
            <p:cNvPr id="89096" name="AutoShape 8"/>
            <p:cNvSpPr>
              <a:spLocks noChangeAspect="1" noChangeArrowheads="1"/>
            </p:cNvSpPr>
            <p:nvPr/>
          </p:nvSpPr>
          <p:spPr bwMode="auto">
            <a:xfrm>
              <a:off x="752" y="1023"/>
              <a:ext cx="302" cy="17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2"/>
            </a:solidFill>
            <a:ln w="9525">
              <a:solidFill>
                <a:srgbClr val="000000"/>
              </a:solidFill>
              <a:round/>
              <a:headEnd/>
              <a:tailEnd/>
            </a:ln>
          </p:spPr>
          <p:txBody>
            <a:bodyPr/>
            <a:lstStyle/>
            <a:p>
              <a:endParaRPr lang="tr-TR"/>
            </a:p>
          </p:txBody>
        </p:sp>
        <p:sp>
          <p:nvSpPr>
            <p:cNvPr id="89097" name="Line 9"/>
            <p:cNvSpPr>
              <a:spLocks noChangeAspect="1" noChangeShapeType="1"/>
            </p:cNvSpPr>
            <p:nvPr/>
          </p:nvSpPr>
          <p:spPr bwMode="auto">
            <a:xfrm>
              <a:off x="968" y="1283"/>
              <a:ext cx="0" cy="692"/>
            </a:xfrm>
            <a:prstGeom prst="line">
              <a:avLst/>
            </a:prstGeom>
            <a:noFill/>
            <a:ln w="762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89098" name="Text Box 10"/>
            <p:cNvSpPr txBox="1">
              <a:spLocks noChangeAspect="1" noChangeArrowheads="1"/>
            </p:cNvSpPr>
            <p:nvPr/>
          </p:nvSpPr>
          <p:spPr bwMode="auto">
            <a:xfrm>
              <a:off x="1054" y="1456"/>
              <a:ext cx="674" cy="34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latin typeface="Times New Roman" charset="0"/>
                </a:rPr>
                <a:t>excess </a:t>
              </a:r>
            </a:p>
            <a:p>
              <a:r>
                <a:rPr lang="en-US" altLang="x-none">
                  <a:latin typeface="Times New Roman" charset="0"/>
                </a:rPr>
                <a:t>hemolysis</a:t>
              </a:r>
            </a:p>
          </p:txBody>
        </p:sp>
        <p:sp>
          <p:nvSpPr>
            <p:cNvPr id="89099" name="Freeform 11"/>
            <p:cNvSpPr>
              <a:spLocks noChangeAspect="1"/>
            </p:cNvSpPr>
            <p:nvPr/>
          </p:nvSpPr>
          <p:spPr bwMode="auto">
            <a:xfrm>
              <a:off x="889" y="2478"/>
              <a:ext cx="181" cy="310"/>
            </a:xfrm>
            <a:custGeom>
              <a:avLst/>
              <a:gdLst>
                <a:gd name="T0" fmla="*/ 0 w 377"/>
                <a:gd name="T1" fmla="*/ 0 h 645"/>
                <a:gd name="T2" fmla="*/ 135 w 377"/>
                <a:gd name="T3" fmla="*/ 45 h 645"/>
                <a:gd name="T4" fmla="*/ 225 w 377"/>
                <a:gd name="T5" fmla="*/ 135 h 645"/>
                <a:gd name="T6" fmla="*/ 300 w 377"/>
                <a:gd name="T7" fmla="*/ 285 h 645"/>
                <a:gd name="T8" fmla="*/ 345 w 377"/>
                <a:gd name="T9" fmla="*/ 375 h 645"/>
                <a:gd name="T10" fmla="*/ 360 w 377"/>
                <a:gd name="T11" fmla="*/ 645 h 645"/>
              </a:gdLst>
              <a:ahLst/>
              <a:cxnLst>
                <a:cxn ang="0">
                  <a:pos x="T0" y="T1"/>
                </a:cxn>
                <a:cxn ang="0">
                  <a:pos x="T2" y="T3"/>
                </a:cxn>
                <a:cxn ang="0">
                  <a:pos x="T4" y="T5"/>
                </a:cxn>
                <a:cxn ang="0">
                  <a:pos x="T6" y="T7"/>
                </a:cxn>
                <a:cxn ang="0">
                  <a:pos x="T8" y="T9"/>
                </a:cxn>
                <a:cxn ang="0">
                  <a:pos x="T10" y="T11"/>
                </a:cxn>
              </a:cxnLst>
              <a:rect l="0" t="0" r="r" b="b"/>
              <a:pathLst>
                <a:path w="377" h="645">
                  <a:moveTo>
                    <a:pt x="0" y="0"/>
                  </a:moveTo>
                  <a:cubicBezTo>
                    <a:pt x="71" y="12"/>
                    <a:pt x="86" y="2"/>
                    <a:pt x="135" y="45"/>
                  </a:cubicBezTo>
                  <a:cubicBezTo>
                    <a:pt x="167" y="73"/>
                    <a:pt x="225" y="135"/>
                    <a:pt x="225" y="135"/>
                  </a:cubicBezTo>
                  <a:cubicBezTo>
                    <a:pt x="244" y="191"/>
                    <a:pt x="274" y="234"/>
                    <a:pt x="300" y="285"/>
                  </a:cubicBezTo>
                  <a:cubicBezTo>
                    <a:pt x="362" y="409"/>
                    <a:pt x="259" y="246"/>
                    <a:pt x="345" y="375"/>
                  </a:cubicBezTo>
                  <a:cubicBezTo>
                    <a:pt x="377" y="503"/>
                    <a:pt x="360" y="414"/>
                    <a:pt x="360" y="645"/>
                  </a:cubicBezTo>
                </a:path>
              </a:pathLst>
            </a:custGeom>
            <a:solidFill>
              <a:schemeClr val="bg2"/>
            </a:solidFill>
            <a:ln w="28575" cmpd="sng">
              <a:solidFill>
                <a:srgbClr val="FF6600"/>
              </a:solidFill>
              <a:round/>
              <a:headEnd/>
              <a:tailEnd/>
            </a:ln>
          </p:spPr>
          <p:txBody>
            <a:bodyPr/>
            <a:lstStyle/>
            <a:p>
              <a:endParaRPr lang="tr-TR"/>
            </a:p>
          </p:txBody>
        </p:sp>
        <p:sp>
          <p:nvSpPr>
            <p:cNvPr id="89100" name="Freeform 12"/>
            <p:cNvSpPr>
              <a:spLocks noChangeAspect="1"/>
            </p:cNvSpPr>
            <p:nvPr/>
          </p:nvSpPr>
          <p:spPr bwMode="auto">
            <a:xfrm>
              <a:off x="903" y="2362"/>
              <a:ext cx="180" cy="137"/>
            </a:xfrm>
            <a:custGeom>
              <a:avLst/>
              <a:gdLst>
                <a:gd name="T0" fmla="*/ 0 w 375"/>
                <a:gd name="T1" fmla="*/ 150 h 285"/>
                <a:gd name="T2" fmla="*/ 135 w 375"/>
                <a:gd name="T3" fmla="*/ 180 h 285"/>
                <a:gd name="T4" fmla="*/ 180 w 375"/>
                <a:gd name="T5" fmla="*/ 270 h 285"/>
                <a:gd name="T6" fmla="*/ 240 w 375"/>
                <a:gd name="T7" fmla="*/ 285 h 285"/>
                <a:gd name="T8" fmla="*/ 300 w 375"/>
                <a:gd name="T9" fmla="*/ 270 h 285"/>
                <a:gd name="T10" fmla="*/ 375 w 375"/>
                <a:gd name="T11" fmla="*/ 45 h 285"/>
                <a:gd name="T12" fmla="*/ 360 w 375"/>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375" h="285">
                  <a:moveTo>
                    <a:pt x="0" y="150"/>
                  </a:moveTo>
                  <a:cubicBezTo>
                    <a:pt x="8" y="151"/>
                    <a:pt x="121" y="166"/>
                    <a:pt x="135" y="180"/>
                  </a:cubicBezTo>
                  <a:cubicBezTo>
                    <a:pt x="195" y="240"/>
                    <a:pt x="97" y="214"/>
                    <a:pt x="180" y="270"/>
                  </a:cubicBezTo>
                  <a:cubicBezTo>
                    <a:pt x="197" y="281"/>
                    <a:pt x="220" y="280"/>
                    <a:pt x="240" y="285"/>
                  </a:cubicBezTo>
                  <a:cubicBezTo>
                    <a:pt x="260" y="280"/>
                    <a:pt x="283" y="281"/>
                    <a:pt x="300" y="270"/>
                  </a:cubicBezTo>
                  <a:cubicBezTo>
                    <a:pt x="351" y="236"/>
                    <a:pt x="366" y="102"/>
                    <a:pt x="375" y="45"/>
                  </a:cubicBezTo>
                  <a:cubicBezTo>
                    <a:pt x="370" y="30"/>
                    <a:pt x="360" y="0"/>
                    <a:pt x="360" y="0"/>
                  </a:cubicBezTo>
                </a:path>
              </a:pathLst>
            </a:custGeom>
            <a:solidFill>
              <a:schemeClr val="bg2"/>
            </a:solidFill>
            <a:ln w="28575" cmpd="sng">
              <a:solidFill>
                <a:srgbClr val="FF6600"/>
              </a:solidFill>
              <a:round/>
              <a:headEnd/>
              <a:tailEnd/>
            </a:ln>
          </p:spPr>
          <p:txBody>
            <a:bodyPr/>
            <a:lstStyle/>
            <a:p>
              <a:endParaRPr lang="tr-TR"/>
            </a:p>
          </p:txBody>
        </p:sp>
        <p:sp>
          <p:nvSpPr>
            <p:cNvPr id="89101" name="Freeform 13"/>
            <p:cNvSpPr>
              <a:spLocks noChangeAspect="1"/>
            </p:cNvSpPr>
            <p:nvPr/>
          </p:nvSpPr>
          <p:spPr bwMode="auto">
            <a:xfrm>
              <a:off x="1126" y="2276"/>
              <a:ext cx="58" cy="519"/>
            </a:xfrm>
            <a:custGeom>
              <a:avLst/>
              <a:gdLst>
                <a:gd name="T0" fmla="*/ 120 w 120"/>
                <a:gd name="T1" fmla="*/ 0 h 930"/>
                <a:gd name="T2" fmla="*/ 0 w 120"/>
                <a:gd name="T3" fmla="*/ 420 h 930"/>
                <a:gd name="T4" fmla="*/ 15 w 120"/>
                <a:gd name="T5" fmla="*/ 735 h 930"/>
                <a:gd name="T6" fmla="*/ 45 w 120"/>
                <a:gd name="T7" fmla="*/ 825 h 930"/>
                <a:gd name="T8" fmla="*/ 45 w 120"/>
                <a:gd name="T9" fmla="*/ 930 h 930"/>
              </a:gdLst>
              <a:ahLst/>
              <a:cxnLst>
                <a:cxn ang="0">
                  <a:pos x="T0" y="T1"/>
                </a:cxn>
                <a:cxn ang="0">
                  <a:pos x="T2" y="T3"/>
                </a:cxn>
                <a:cxn ang="0">
                  <a:pos x="T4" y="T5"/>
                </a:cxn>
                <a:cxn ang="0">
                  <a:pos x="T6" y="T7"/>
                </a:cxn>
                <a:cxn ang="0">
                  <a:pos x="T8" y="T9"/>
                </a:cxn>
              </a:cxnLst>
              <a:rect l="0" t="0" r="r" b="b"/>
              <a:pathLst>
                <a:path w="120" h="930">
                  <a:moveTo>
                    <a:pt x="120" y="0"/>
                  </a:moveTo>
                  <a:cubicBezTo>
                    <a:pt x="100" y="137"/>
                    <a:pt x="79" y="301"/>
                    <a:pt x="0" y="420"/>
                  </a:cubicBezTo>
                  <a:cubicBezTo>
                    <a:pt x="5" y="525"/>
                    <a:pt x="3" y="631"/>
                    <a:pt x="15" y="735"/>
                  </a:cubicBezTo>
                  <a:cubicBezTo>
                    <a:pt x="18" y="766"/>
                    <a:pt x="45" y="793"/>
                    <a:pt x="45" y="825"/>
                  </a:cubicBezTo>
                  <a:cubicBezTo>
                    <a:pt x="45" y="860"/>
                    <a:pt x="45" y="895"/>
                    <a:pt x="45" y="930"/>
                  </a:cubicBezTo>
                </a:path>
              </a:pathLst>
            </a:custGeom>
            <a:solidFill>
              <a:schemeClr val="bg2"/>
            </a:solidFill>
            <a:ln w="28575" cmpd="sng">
              <a:solidFill>
                <a:srgbClr val="FF6600"/>
              </a:solidFill>
              <a:round/>
              <a:headEnd/>
              <a:tailEnd/>
            </a:ln>
          </p:spPr>
          <p:txBody>
            <a:bodyPr/>
            <a:lstStyle/>
            <a:p>
              <a:endParaRPr lang="tr-TR"/>
            </a:p>
          </p:txBody>
        </p:sp>
        <p:sp>
          <p:nvSpPr>
            <p:cNvPr id="89102" name="Freeform 14"/>
            <p:cNvSpPr>
              <a:spLocks noChangeAspect="1"/>
            </p:cNvSpPr>
            <p:nvPr/>
          </p:nvSpPr>
          <p:spPr bwMode="auto">
            <a:xfrm>
              <a:off x="579" y="2016"/>
              <a:ext cx="674" cy="533"/>
            </a:xfrm>
            <a:custGeom>
              <a:avLst/>
              <a:gdLst>
                <a:gd name="T0" fmla="*/ 1200 w 1403"/>
                <a:gd name="T1" fmla="*/ 28 h 1108"/>
                <a:gd name="T2" fmla="*/ 840 w 1403"/>
                <a:gd name="T3" fmla="*/ 28 h 1108"/>
                <a:gd name="T4" fmla="*/ 540 w 1403"/>
                <a:gd name="T5" fmla="*/ 118 h 1108"/>
                <a:gd name="T6" fmla="*/ 420 w 1403"/>
                <a:gd name="T7" fmla="*/ 163 h 1108"/>
                <a:gd name="T8" fmla="*/ 375 w 1403"/>
                <a:gd name="T9" fmla="*/ 193 h 1108"/>
                <a:gd name="T10" fmla="*/ 285 w 1403"/>
                <a:gd name="T11" fmla="*/ 238 h 1108"/>
                <a:gd name="T12" fmla="*/ 210 w 1403"/>
                <a:gd name="T13" fmla="*/ 298 h 1108"/>
                <a:gd name="T14" fmla="*/ 180 w 1403"/>
                <a:gd name="T15" fmla="*/ 343 h 1108"/>
                <a:gd name="T16" fmla="*/ 90 w 1403"/>
                <a:gd name="T17" fmla="*/ 433 h 1108"/>
                <a:gd name="T18" fmla="*/ 15 w 1403"/>
                <a:gd name="T19" fmla="*/ 658 h 1108"/>
                <a:gd name="T20" fmla="*/ 0 w 1403"/>
                <a:gd name="T21" fmla="*/ 868 h 1108"/>
                <a:gd name="T22" fmla="*/ 60 w 1403"/>
                <a:gd name="T23" fmla="*/ 1033 h 1108"/>
                <a:gd name="T24" fmla="*/ 150 w 1403"/>
                <a:gd name="T25" fmla="*/ 1063 h 1108"/>
                <a:gd name="T26" fmla="*/ 195 w 1403"/>
                <a:gd name="T27" fmla="*/ 1093 h 1108"/>
                <a:gd name="T28" fmla="*/ 375 w 1403"/>
                <a:gd name="T29" fmla="*/ 1108 h 1108"/>
                <a:gd name="T30" fmla="*/ 510 w 1403"/>
                <a:gd name="T31" fmla="*/ 1093 h 1108"/>
                <a:gd name="T32" fmla="*/ 600 w 1403"/>
                <a:gd name="T33" fmla="*/ 1033 h 1108"/>
                <a:gd name="T34" fmla="*/ 675 w 1403"/>
                <a:gd name="T35" fmla="*/ 898 h 1108"/>
                <a:gd name="T36" fmla="*/ 765 w 1403"/>
                <a:gd name="T37" fmla="*/ 733 h 1108"/>
                <a:gd name="T38" fmla="*/ 870 w 1403"/>
                <a:gd name="T39" fmla="*/ 718 h 1108"/>
                <a:gd name="T40" fmla="*/ 1080 w 1403"/>
                <a:gd name="T41" fmla="*/ 703 h 1108"/>
                <a:gd name="T42" fmla="*/ 1305 w 1403"/>
                <a:gd name="T43" fmla="*/ 568 h 1108"/>
                <a:gd name="T44" fmla="*/ 1335 w 1403"/>
                <a:gd name="T45" fmla="*/ 523 h 1108"/>
                <a:gd name="T46" fmla="*/ 1365 w 1403"/>
                <a:gd name="T47" fmla="*/ 433 h 1108"/>
                <a:gd name="T48" fmla="*/ 1320 w 1403"/>
                <a:gd name="T49" fmla="*/ 103 h 1108"/>
                <a:gd name="T50" fmla="*/ 1200 w 1403"/>
                <a:gd name="T51" fmla="*/ 28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3" h="1108">
                  <a:moveTo>
                    <a:pt x="1200" y="28"/>
                  </a:moveTo>
                  <a:cubicBezTo>
                    <a:pt x="1042" y="5"/>
                    <a:pt x="1054" y="0"/>
                    <a:pt x="840" y="28"/>
                  </a:cubicBezTo>
                  <a:cubicBezTo>
                    <a:pt x="751" y="40"/>
                    <a:pt x="632" y="95"/>
                    <a:pt x="540" y="118"/>
                  </a:cubicBezTo>
                  <a:cubicBezTo>
                    <a:pt x="434" y="188"/>
                    <a:pt x="568" y="107"/>
                    <a:pt x="420" y="163"/>
                  </a:cubicBezTo>
                  <a:cubicBezTo>
                    <a:pt x="403" y="169"/>
                    <a:pt x="391" y="185"/>
                    <a:pt x="375" y="193"/>
                  </a:cubicBezTo>
                  <a:cubicBezTo>
                    <a:pt x="251" y="255"/>
                    <a:pt x="414" y="152"/>
                    <a:pt x="285" y="238"/>
                  </a:cubicBezTo>
                  <a:cubicBezTo>
                    <a:pt x="199" y="367"/>
                    <a:pt x="314" y="215"/>
                    <a:pt x="210" y="298"/>
                  </a:cubicBezTo>
                  <a:cubicBezTo>
                    <a:pt x="196" y="309"/>
                    <a:pt x="192" y="330"/>
                    <a:pt x="180" y="343"/>
                  </a:cubicBezTo>
                  <a:cubicBezTo>
                    <a:pt x="152" y="375"/>
                    <a:pt x="120" y="403"/>
                    <a:pt x="90" y="433"/>
                  </a:cubicBezTo>
                  <a:cubicBezTo>
                    <a:pt x="34" y="489"/>
                    <a:pt x="27" y="585"/>
                    <a:pt x="15" y="658"/>
                  </a:cubicBezTo>
                  <a:cubicBezTo>
                    <a:pt x="10" y="728"/>
                    <a:pt x="0" y="798"/>
                    <a:pt x="0" y="868"/>
                  </a:cubicBezTo>
                  <a:cubicBezTo>
                    <a:pt x="0" y="904"/>
                    <a:pt x="22" y="1010"/>
                    <a:pt x="60" y="1033"/>
                  </a:cubicBezTo>
                  <a:cubicBezTo>
                    <a:pt x="87" y="1050"/>
                    <a:pt x="124" y="1045"/>
                    <a:pt x="150" y="1063"/>
                  </a:cubicBezTo>
                  <a:cubicBezTo>
                    <a:pt x="165" y="1073"/>
                    <a:pt x="177" y="1089"/>
                    <a:pt x="195" y="1093"/>
                  </a:cubicBezTo>
                  <a:cubicBezTo>
                    <a:pt x="254" y="1105"/>
                    <a:pt x="315" y="1103"/>
                    <a:pt x="375" y="1108"/>
                  </a:cubicBezTo>
                  <a:cubicBezTo>
                    <a:pt x="420" y="1103"/>
                    <a:pt x="467" y="1107"/>
                    <a:pt x="510" y="1093"/>
                  </a:cubicBezTo>
                  <a:cubicBezTo>
                    <a:pt x="544" y="1082"/>
                    <a:pt x="600" y="1033"/>
                    <a:pt x="600" y="1033"/>
                  </a:cubicBezTo>
                  <a:cubicBezTo>
                    <a:pt x="626" y="954"/>
                    <a:pt x="606" y="1001"/>
                    <a:pt x="675" y="898"/>
                  </a:cubicBezTo>
                  <a:cubicBezTo>
                    <a:pt x="712" y="842"/>
                    <a:pt x="687" y="756"/>
                    <a:pt x="765" y="733"/>
                  </a:cubicBezTo>
                  <a:cubicBezTo>
                    <a:pt x="799" y="723"/>
                    <a:pt x="835" y="721"/>
                    <a:pt x="870" y="718"/>
                  </a:cubicBezTo>
                  <a:cubicBezTo>
                    <a:pt x="940" y="711"/>
                    <a:pt x="1010" y="708"/>
                    <a:pt x="1080" y="703"/>
                  </a:cubicBezTo>
                  <a:cubicBezTo>
                    <a:pt x="1168" y="674"/>
                    <a:pt x="1244" y="641"/>
                    <a:pt x="1305" y="568"/>
                  </a:cubicBezTo>
                  <a:cubicBezTo>
                    <a:pt x="1317" y="554"/>
                    <a:pt x="1328" y="539"/>
                    <a:pt x="1335" y="523"/>
                  </a:cubicBezTo>
                  <a:cubicBezTo>
                    <a:pt x="1348" y="494"/>
                    <a:pt x="1365" y="433"/>
                    <a:pt x="1365" y="433"/>
                  </a:cubicBezTo>
                  <a:cubicBezTo>
                    <a:pt x="1380" y="331"/>
                    <a:pt x="1403" y="186"/>
                    <a:pt x="1320" y="103"/>
                  </a:cubicBezTo>
                  <a:cubicBezTo>
                    <a:pt x="1272" y="55"/>
                    <a:pt x="1150" y="78"/>
                    <a:pt x="1200" y="28"/>
                  </a:cubicBezTo>
                  <a:close/>
                </a:path>
              </a:pathLst>
            </a:custGeom>
            <a:solidFill>
              <a:schemeClr val="bg2"/>
            </a:solidFill>
            <a:ln w="28575" cmpd="sng">
              <a:solidFill>
                <a:srgbClr val="993300"/>
              </a:solidFill>
              <a:round/>
              <a:headEnd/>
              <a:tailEnd/>
            </a:ln>
          </p:spPr>
          <p:txBody>
            <a:bodyPr/>
            <a:lstStyle/>
            <a:p>
              <a:endParaRPr lang="tr-TR"/>
            </a:p>
          </p:txBody>
        </p:sp>
        <p:sp>
          <p:nvSpPr>
            <p:cNvPr id="89103" name="Freeform 15"/>
            <p:cNvSpPr>
              <a:spLocks noChangeAspect="1"/>
            </p:cNvSpPr>
            <p:nvPr/>
          </p:nvSpPr>
          <p:spPr bwMode="auto">
            <a:xfrm>
              <a:off x="780" y="2773"/>
              <a:ext cx="606" cy="433"/>
            </a:xfrm>
            <a:custGeom>
              <a:avLst/>
              <a:gdLst>
                <a:gd name="T0" fmla="*/ 1261 w 1261"/>
                <a:gd name="T1" fmla="*/ 15 h 900"/>
                <a:gd name="T2" fmla="*/ 1216 w 1261"/>
                <a:gd name="T3" fmla="*/ 0 h 900"/>
                <a:gd name="T4" fmla="*/ 961 w 1261"/>
                <a:gd name="T5" fmla="*/ 15 h 900"/>
                <a:gd name="T6" fmla="*/ 916 w 1261"/>
                <a:gd name="T7" fmla="*/ 30 h 900"/>
                <a:gd name="T8" fmla="*/ 406 w 1261"/>
                <a:gd name="T9" fmla="*/ 45 h 900"/>
                <a:gd name="T10" fmla="*/ 316 w 1261"/>
                <a:gd name="T11" fmla="*/ 60 h 900"/>
                <a:gd name="T12" fmla="*/ 226 w 1261"/>
                <a:gd name="T13" fmla="*/ 90 h 900"/>
                <a:gd name="T14" fmla="*/ 151 w 1261"/>
                <a:gd name="T15" fmla="*/ 180 h 900"/>
                <a:gd name="T16" fmla="*/ 136 w 1261"/>
                <a:gd name="T17" fmla="*/ 225 h 900"/>
                <a:gd name="T18" fmla="*/ 91 w 1261"/>
                <a:gd name="T19" fmla="*/ 240 h 900"/>
                <a:gd name="T20" fmla="*/ 61 w 1261"/>
                <a:gd name="T21" fmla="*/ 330 h 900"/>
                <a:gd name="T22" fmla="*/ 31 w 1261"/>
                <a:gd name="T23" fmla="*/ 375 h 900"/>
                <a:gd name="T24" fmla="*/ 1 w 1261"/>
                <a:gd name="T25" fmla="*/ 465 h 900"/>
                <a:gd name="T26" fmla="*/ 16 w 1261"/>
                <a:gd name="T27" fmla="*/ 630 h 900"/>
                <a:gd name="T28" fmla="*/ 61 w 1261"/>
                <a:gd name="T29" fmla="*/ 660 h 900"/>
                <a:gd name="T30" fmla="*/ 151 w 1261"/>
                <a:gd name="T31" fmla="*/ 735 h 900"/>
                <a:gd name="T32" fmla="*/ 451 w 1261"/>
                <a:gd name="T33"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1" h="900">
                  <a:moveTo>
                    <a:pt x="1261" y="15"/>
                  </a:moveTo>
                  <a:cubicBezTo>
                    <a:pt x="1246" y="10"/>
                    <a:pt x="1232" y="0"/>
                    <a:pt x="1216" y="0"/>
                  </a:cubicBezTo>
                  <a:cubicBezTo>
                    <a:pt x="1131" y="0"/>
                    <a:pt x="1046" y="7"/>
                    <a:pt x="961" y="15"/>
                  </a:cubicBezTo>
                  <a:cubicBezTo>
                    <a:pt x="945" y="17"/>
                    <a:pt x="932" y="29"/>
                    <a:pt x="916" y="30"/>
                  </a:cubicBezTo>
                  <a:cubicBezTo>
                    <a:pt x="746" y="39"/>
                    <a:pt x="576" y="40"/>
                    <a:pt x="406" y="45"/>
                  </a:cubicBezTo>
                  <a:cubicBezTo>
                    <a:pt x="376" y="50"/>
                    <a:pt x="346" y="53"/>
                    <a:pt x="316" y="60"/>
                  </a:cubicBezTo>
                  <a:cubicBezTo>
                    <a:pt x="285" y="68"/>
                    <a:pt x="226" y="90"/>
                    <a:pt x="226" y="90"/>
                  </a:cubicBezTo>
                  <a:cubicBezTo>
                    <a:pt x="193" y="123"/>
                    <a:pt x="172" y="138"/>
                    <a:pt x="151" y="180"/>
                  </a:cubicBezTo>
                  <a:cubicBezTo>
                    <a:pt x="144" y="194"/>
                    <a:pt x="147" y="214"/>
                    <a:pt x="136" y="225"/>
                  </a:cubicBezTo>
                  <a:cubicBezTo>
                    <a:pt x="125" y="236"/>
                    <a:pt x="106" y="235"/>
                    <a:pt x="91" y="240"/>
                  </a:cubicBezTo>
                  <a:cubicBezTo>
                    <a:pt x="81" y="270"/>
                    <a:pt x="79" y="304"/>
                    <a:pt x="61" y="330"/>
                  </a:cubicBezTo>
                  <a:cubicBezTo>
                    <a:pt x="51" y="345"/>
                    <a:pt x="38" y="359"/>
                    <a:pt x="31" y="375"/>
                  </a:cubicBezTo>
                  <a:cubicBezTo>
                    <a:pt x="18" y="404"/>
                    <a:pt x="1" y="465"/>
                    <a:pt x="1" y="465"/>
                  </a:cubicBezTo>
                  <a:cubicBezTo>
                    <a:pt x="6" y="520"/>
                    <a:pt x="0" y="577"/>
                    <a:pt x="16" y="630"/>
                  </a:cubicBezTo>
                  <a:cubicBezTo>
                    <a:pt x="21" y="647"/>
                    <a:pt x="47" y="648"/>
                    <a:pt x="61" y="660"/>
                  </a:cubicBezTo>
                  <a:cubicBezTo>
                    <a:pt x="176" y="756"/>
                    <a:pt x="39" y="661"/>
                    <a:pt x="151" y="735"/>
                  </a:cubicBezTo>
                  <a:cubicBezTo>
                    <a:pt x="221" y="840"/>
                    <a:pt x="345" y="847"/>
                    <a:pt x="451" y="900"/>
                  </a:cubicBezTo>
                </a:path>
              </a:pathLst>
            </a:custGeom>
            <a:solidFill>
              <a:schemeClr val="bg2"/>
            </a:solidFill>
            <a:ln w="9525">
              <a:solidFill>
                <a:srgbClr val="FF6600"/>
              </a:solidFill>
              <a:round/>
              <a:headEnd/>
              <a:tailEnd/>
            </a:ln>
          </p:spPr>
          <p:txBody>
            <a:bodyPr/>
            <a:lstStyle/>
            <a:p>
              <a:endParaRPr lang="tr-TR"/>
            </a:p>
          </p:txBody>
        </p:sp>
        <p:sp>
          <p:nvSpPr>
            <p:cNvPr id="89104" name="Freeform 16"/>
            <p:cNvSpPr>
              <a:spLocks noChangeAspect="1"/>
            </p:cNvSpPr>
            <p:nvPr/>
          </p:nvSpPr>
          <p:spPr bwMode="auto">
            <a:xfrm>
              <a:off x="881" y="2882"/>
              <a:ext cx="563" cy="259"/>
            </a:xfrm>
            <a:custGeom>
              <a:avLst/>
              <a:gdLst>
                <a:gd name="T0" fmla="*/ 1261 w 1261"/>
                <a:gd name="T1" fmla="*/ 15 h 900"/>
                <a:gd name="T2" fmla="*/ 1216 w 1261"/>
                <a:gd name="T3" fmla="*/ 0 h 900"/>
                <a:gd name="T4" fmla="*/ 961 w 1261"/>
                <a:gd name="T5" fmla="*/ 15 h 900"/>
                <a:gd name="T6" fmla="*/ 916 w 1261"/>
                <a:gd name="T7" fmla="*/ 30 h 900"/>
                <a:gd name="T8" fmla="*/ 406 w 1261"/>
                <a:gd name="T9" fmla="*/ 45 h 900"/>
                <a:gd name="T10" fmla="*/ 316 w 1261"/>
                <a:gd name="T11" fmla="*/ 60 h 900"/>
                <a:gd name="T12" fmla="*/ 226 w 1261"/>
                <a:gd name="T13" fmla="*/ 90 h 900"/>
                <a:gd name="T14" fmla="*/ 151 w 1261"/>
                <a:gd name="T15" fmla="*/ 180 h 900"/>
                <a:gd name="T16" fmla="*/ 136 w 1261"/>
                <a:gd name="T17" fmla="*/ 225 h 900"/>
                <a:gd name="T18" fmla="*/ 91 w 1261"/>
                <a:gd name="T19" fmla="*/ 240 h 900"/>
                <a:gd name="T20" fmla="*/ 61 w 1261"/>
                <a:gd name="T21" fmla="*/ 330 h 900"/>
                <a:gd name="T22" fmla="*/ 31 w 1261"/>
                <a:gd name="T23" fmla="*/ 375 h 900"/>
                <a:gd name="T24" fmla="*/ 1 w 1261"/>
                <a:gd name="T25" fmla="*/ 465 h 900"/>
                <a:gd name="T26" fmla="*/ 16 w 1261"/>
                <a:gd name="T27" fmla="*/ 630 h 900"/>
                <a:gd name="T28" fmla="*/ 61 w 1261"/>
                <a:gd name="T29" fmla="*/ 660 h 900"/>
                <a:gd name="T30" fmla="*/ 151 w 1261"/>
                <a:gd name="T31" fmla="*/ 735 h 900"/>
                <a:gd name="T32" fmla="*/ 451 w 1261"/>
                <a:gd name="T33"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1" h="900">
                  <a:moveTo>
                    <a:pt x="1261" y="15"/>
                  </a:moveTo>
                  <a:cubicBezTo>
                    <a:pt x="1246" y="10"/>
                    <a:pt x="1232" y="0"/>
                    <a:pt x="1216" y="0"/>
                  </a:cubicBezTo>
                  <a:cubicBezTo>
                    <a:pt x="1131" y="0"/>
                    <a:pt x="1046" y="7"/>
                    <a:pt x="961" y="15"/>
                  </a:cubicBezTo>
                  <a:cubicBezTo>
                    <a:pt x="945" y="17"/>
                    <a:pt x="932" y="29"/>
                    <a:pt x="916" y="30"/>
                  </a:cubicBezTo>
                  <a:cubicBezTo>
                    <a:pt x="746" y="39"/>
                    <a:pt x="576" y="40"/>
                    <a:pt x="406" y="45"/>
                  </a:cubicBezTo>
                  <a:cubicBezTo>
                    <a:pt x="376" y="50"/>
                    <a:pt x="346" y="53"/>
                    <a:pt x="316" y="60"/>
                  </a:cubicBezTo>
                  <a:cubicBezTo>
                    <a:pt x="285" y="68"/>
                    <a:pt x="226" y="90"/>
                    <a:pt x="226" y="90"/>
                  </a:cubicBezTo>
                  <a:cubicBezTo>
                    <a:pt x="193" y="123"/>
                    <a:pt x="172" y="138"/>
                    <a:pt x="151" y="180"/>
                  </a:cubicBezTo>
                  <a:cubicBezTo>
                    <a:pt x="144" y="194"/>
                    <a:pt x="147" y="214"/>
                    <a:pt x="136" y="225"/>
                  </a:cubicBezTo>
                  <a:cubicBezTo>
                    <a:pt x="125" y="236"/>
                    <a:pt x="106" y="235"/>
                    <a:pt x="91" y="240"/>
                  </a:cubicBezTo>
                  <a:cubicBezTo>
                    <a:pt x="81" y="270"/>
                    <a:pt x="79" y="304"/>
                    <a:pt x="61" y="330"/>
                  </a:cubicBezTo>
                  <a:cubicBezTo>
                    <a:pt x="51" y="345"/>
                    <a:pt x="38" y="359"/>
                    <a:pt x="31" y="375"/>
                  </a:cubicBezTo>
                  <a:cubicBezTo>
                    <a:pt x="18" y="404"/>
                    <a:pt x="1" y="465"/>
                    <a:pt x="1" y="465"/>
                  </a:cubicBezTo>
                  <a:cubicBezTo>
                    <a:pt x="6" y="520"/>
                    <a:pt x="0" y="577"/>
                    <a:pt x="16" y="630"/>
                  </a:cubicBezTo>
                  <a:cubicBezTo>
                    <a:pt x="21" y="647"/>
                    <a:pt x="47" y="648"/>
                    <a:pt x="61" y="660"/>
                  </a:cubicBezTo>
                  <a:cubicBezTo>
                    <a:pt x="176" y="756"/>
                    <a:pt x="39" y="661"/>
                    <a:pt x="151" y="735"/>
                  </a:cubicBezTo>
                  <a:cubicBezTo>
                    <a:pt x="221" y="840"/>
                    <a:pt x="345" y="847"/>
                    <a:pt x="451" y="900"/>
                  </a:cubicBezTo>
                </a:path>
              </a:pathLst>
            </a:custGeom>
            <a:solidFill>
              <a:schemeClr val="bg2"/>
            </a:solidFill>
            <a:ln w="9525">
              <a:solidFill>
                <a:srgbClr val="FF6600"/>
              </a:solidFill>
              <a:round/>
              <a:headEnd/>
              <a:tailEnd/>
            </a:ln>
          </p:spPr>
          <p:txBody>
            <a:bodyPr/>
            <a:lstStyle/>
            <a:p>
              <a:endParaRPr lang="tr-TR"/>
            </a:p>
          </p:txBody>
        </p:sp>
        <p:sp>
          <p:nvSpPr>
            <p:cNvPr id="89105" name="Text Box 17"/>
            <p:cNvSpPr txBox="1">
              <a:spLocks noChangeAspect="1" noChangeArrowheads="1"/>
            </p:cNvSpPr>
            <p:nvPr/>
          </p:nvSpPr>
          <p:spPr bwMode="auto">
            <a:xfrm>
              <a:off x="288" y="3314"/>
              <a:ext cx="1718" cy="8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333399"/>
                  </a:solidFill>
                  <a:latin typeface="Times New Roman" charset="0"/>
                  <a:sym typeface="Wingdings" charset="2"/>
                </a:rPr>
                <a:t></a:t>
              </a:r>
              <a:r>
                <a:rPr lang="en-US" altLang="x-none">
                  <a:latin typeface="Times New Roman" charset="0"/>
                </a:rPr>
                <a:t>   </a:t>
              </a:r>
              <a:r>
                <a:rPr lang="en-US" altLang="x-none">
                  <a:solidFill>
                    <a:srgbClr val="333399"/>
                  </a:solidFill>
                  <a:latin typeface="Times New Roman" charset="0"/>
                </a:rPr>
                <a:t>unconjugated bilirubin</a:t>
              </a:r>
            </a:p>
            <a:p>
              <a:r>
                <a:rPr lang="en-US" altLang="x-none">
                  <a:solidFill>
                    <a:srgbClr val="333399"/>
                  </a:solidFill>
                  <a:latin typeface="Times New Roman" charset="0"/>
                </a:rPr>
                <a:t>       (in blood)</a:t>
              </a:r>
            </a:p>
            <a:p>
              <a:r>
                <a:rPr lang="en-US" altLang="x-none">
                  <a:solidFill>
                    <a:srgbClr val="800080"/>
                  </a:solidFill>
                  <a:latin typeface="Times New Roman" charset="0"/>
                  <a:sym typeface="Wingdings" charset="2"/>
                </a:rPr>
                <a:t></a:t>
              </a:r>
              <a:r>
                <a:rPr lang="en-US" altLang="x-none">
                  <a:solidFill>
                    <a:srgbClr val="800080"/>
                  </a:solidFill>
                  <a:latin typeface="Times New Roman" charset="0"/>
                </a:rPr>
                <a:t>   conjugated bilirubin </a:t>
              </a:r>
            </a:p>
            <a:p>
              <a:r>
                <a:rPr lang="en-US" altLang="x-none">
                  <a:solidFill>
                    <a:srgbClr val="800080"/>
                  </a:solidFill>
                  <a:latin typeface="Times New Roman" charset="0"/>
                </a:rPr>
                <a:t>       (released to bile duct)  </a:t>
              </a:r>
              <a:endParaRPr lang="en-US" altLang="x-none">
                <a:latin typeface="Times New Roman" charset="0"/>
              </a:endParaRPr>
            </a:p>
          </p:txBody>
        </p:sp>
      </p:grpSp>
      <p:grpSp>
        <p:nvGrpSpPr>
          <p:cNvPr id="89106" name="Group 18"/>
          <p:cNvGrpSpPr>
            <a:grpSpLocks/>
          </p:cNvGrpSpPr>
          <p:nvPr/>
        </p:nvGrpSpPr>
        <p:grpSpPr bwMode="auto">
          <a:xfrm>
            <a:off x="3505200" y="762000"/>
            <a:ext cx="2514600" cy="5791200"/>
            <a:chOff x="2208" y="528"/>
            <a:chExt cx="1584" cy="3648"/>
          </a:xfrm>
        </p:grpSpPr>
        <p:sp>
          <p:nvSpPr>
            <p:cNvPr id="89107" name="AutoShape 19"/>
            <p:cNvSpPr>
              <a:spLocks noChangeAspect="1" noChangeArrowheads="1"/>
            </p:cNvSpPr>
            <p:nvPr/>
          </p:nvSpPr>
          <p:spPr bwMode="auto">
            <a:xfrm>
              <a:off x="2256" y="528"/>
              <a:ext cx="994" cy="336"/>
            </a:xfrm>
            <a:prstGeom prst="bevel">
              <a:avLst>
                <a:gd name="adj" fmla="val 12500"/>
              </a:avLst>
            </a:prstGeom>
            <a:solidFill>
              <a:schemeClr val="bg2"/>
            </a:solidFill>
            <a:ln w="25400">
              <a:solidFill>
                <a:srgbClr val="FF99CC"/>
              </a:solidFill>
              <a:miter lim="800000"/>
              <a:headEnd/>
              <a:tailEnd/>
            </a:ln>
          </p:spPr>
          <p:txBody>
            <a:bodyPr lIns="27432" tIns="27432" rIns="27432" bIns="27432"/>
            <a:lstStyle/>
            <a:p>
              <a:pPr algn="ctr"/>
              <a:r>
                <a:rPr lang="en-US" altLang="x-none" b="1">
                  <a:latin typeface="Times New Roman" charset="0"/>
                </a:rPr>
                <a:t>B. Hepatitis</a:t>
              </a:r>
              <a:endParaRPr lang="en-US" altLang="x-none">
                <a:latin typeface="Times New Roman" charset="0"/>
              </a:endParaRPr>
            </a:p>
          </p:txBody>
        </p:sp>
        <p:sp>
          <p:nvSpPr>
            <p:cNvPr id="89108" name="Freeform 20"/>
            <p:cNvSpPr>
              <a:spLocks noChangeAspect="1"/>
            </p:cNvSpPr>
            <p:nvPr/>
          </p:nvSpPr>
          <p:spPr bwMode="auto">
            <a:xfrm>
              <a:off x="2762" y="2652"/>
              <a:ext cx="182" cy="309"/>
            </a:xfrm>
            <a:custGeom>
              <a:avLst/>
              <a:gdLst>
                <a:gd name="T0" fmla="*/ 0 w 377"/>
                <a:gd name="T1" fmla="*/ 0 h 645"/>
                <a:gd name="T2" fmla="*/ 135 w 377"/>
                <a:gd name="T3" fmla="*/ 45 h 645"/>
                <a:gd name="T4" fmla="*/ 225 w 377"/>
                <a:gd name="T5" fmla="*/ 135 h 645"/>
                <a:gd name="T6" fmla="*/ 300 w 377"/>
                <a:gd name="T7" fmla="*/ 285 h 645"/>
                <a:gd name="T8" fmla="*/ 345 w 377"/>
                <a:gd name="T9" fmla="*/ 375 h 645"/>
                <a:gd name="T10" fmla="*/ 360 w 377"/>
                <a:gd name="T11" fmla="*/ 645 h 645"/>
              </a:gdLst>
              <a:ahLst/>
              <a:cxnLst>
                <a:cxn ang="0">
                  <a:pos x="T0" y="T1"/>
                </a:cxn>
                <a:cxn ang="0">
                  <a:pos x="T2" y="T3"/>
                </a:cxn>
                <a:cxn ang="0">
                  <a:pos x="T4" y="T5"/>
                </a:cxn>
                <a:cxn ang="0">
                  <a:pos x="T6" y="T7"/>
                </a:cxn>
                <a:cxn ang="0">
                  <a:pos x="T8" y="T9"/>
                </a:cxn>
                <a:cxn ang="0">
                  <a:pos x="T10" y="T11"/>
                </a:cxn>
              </a:cxnLst>
              <a:rect l="0" t="0" r="r" b="b"/>
              <a:pathLst>
                <a:path w="377" h="645">
                  <a:moveTo>
                    <a:pt x="0" y="0"/>
                  </a:moveTo>
                  <a:cubicBezTo>
                    <a:pt x="71" y="12"/>
                    <a:pt x="86" y="2"/>
                    <a:pt x="135" y="45"/>
                  </a:cubicBezTo>
                  <a:cubicBezTo>
                    <a:pt x="167" y="73"/>
                    <a:pt x="225" y="135"/>
                    <a:pt x="225" y="135"/>
                  </a:cubicBezTo>
                  <a:cubicBezTo>
                    <a:pt x="244" y="191"/>
                    <a:pt x="274" y="234"/>
                    <a:pt x="300" y="285"/>
                  </a:cubicBezTo>
                  <a:cubicBezTo>
                    <a:pt x="362" y="409"/>
                    <a:pt x="259" y="246"/>
                    <a:pt x="345" y="375"/>
                  </a:cubicBezTo>
                  <a:cubicBezTo>
                    <a:pt x="377" y="503"/>
                    <a:pt x="360" y="414"/>
                    <a:pt x="360" y="645"/>
                  </a:cubicBezTo>
                </a:path>
              </a:pathLst>
            </a:custGeom>
            <a:solidFill>
              <a:schemeClr val="bg2"/>
            </a:solidFill>
            <a:ln w="28575" cmpd="sng">
              <a:solidFill>
                <a:srgbClr val="FF6600"/>
              </a:solidFill>
              <a:round/>
              <a:headEnd/>
              <a:tailEnd/>
            </a:ln>
          </p:spPr>
          <p:txBody>
            <a:bodyPr/>
            <a:lstStyle/>
            <a:p>
              <a:endParaRPr lang="tr-TR"/>
            </a:p>
          </p:txBody>
        </p:sp>
        <p:sp>
          <p:nvSpPr>
            <p:cNvPr id="89109" name="Freeform 21"/>
            <p:cNvSpPr>
              <a:spLocks noChangeAspect="1"/>
            </p:cNvSpPr>
            <p:nvPr/>
          </p:nvSpPr>
          <p:spPr bwMode="auto">
            <a:xfrm>
              <a:off x="2777" y="2536"/>
              <a:ext cx="180" cy="137"/>
            </a:xfrm>
            <a:custGeom>
              <a:avLst/>
              <a:gdLst>
                <a:gd name="T0" fmla="*/ 0 w 375"/>
                <a:gd name="T1" fmla="*/ 150 h 285"/>
                <a:gd name="T2" fmla="*/ 135 w 375"/>
                <a:gd name="T3" fmla="*/ 180 h 285"/>
                <a:gd name="T4" fmla="*/ 180 w 375"/>
                <a:gd name="T5" fmla="*/ 270 h 285"/>
                <a:gd name="T6" fmla="*/ 240 w 375"/>
                <a:gd name="T7" fmla="*/ 285 h 285"/>
                <a:gd name="T8" fmla="*/ 300 w 375"/>
                <a:gd name="T9" fmla="*/ 270 h 285"/>
                <a:gd name="T10" fmla="*/ 375 w 375"/>
                <a:gd name="T11" fmla="*/ 45 h 285"/>
                <a:gd name="T12" fmla="*/ 360 w 375"/>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375" h="285">
                  <a:moveTo>
                    <a:pt x="0" y="150"/>
                  </a:moveTo>
                  <a:cubicBezTo>
                    <a:pt x="8" y="151"/>
                    <a:pt x="121" y="166"/>
                    <a:pt x="135" y="180"/>
                  </a:cubicBezTo>
                  <a:cubicBezTo>
                    <a:pt x="195" y="240"/>
                    <a:pt x="97" y="214"/>
                    <a:pt x="180" y="270"/>
                  </a:cubicBezTo>
                  <a:cubicBezTo>
                    <a:pt x="197" y="281"/>
                    <a:pt x="220" y="280"/>
                    <a:pt x="240" y="285"/>
                  </a:cubicBezTo>
                  <a:cubicBezTo>
                    <a:pt x="260" y="280"/>
                    <a:pt x="283" y="281"/>
                    <a:pt x="300" y="270"/>
                  </a:cubicBezTo>
                  <a:cubicBezTo>
                    <a:pt x="351" y="236"/>
                    <a:pt x="366" y="102"/>
                    <a:pt x="375" y="45"/>
                  </a:cubicBezTo>
                  <a:cubicBezTo>
                    <a:pt x="370" y="30"/>
                    <a:pt x="360" y="0"/>
                    <a:pt x="360" y="0"/>
                  </a:cubicBezTo>
                </a:path>
              </a:pathLst>
            </a:custGeom>
            <a:solidFill>
              <a:schemeClr val="bg2"/>
            </a:solidFill>
            <a:ln w="28575" cmpd="sng">
              <a:solidFill>
                <a:srgbClr val="FF6600"/>
              </a:solidFill>
              <a:round/>
              <a:headEnd/>
              <a:tailEnd/>
            </a:ln>
          </p:spPr>
          <p:txBody>
            <a:bodyPr/>
            <a:lstStyle/>
            <a:p>
              <a:endParaRPr lang="tr-TR"/>
            </a:p>
          </p:txBody>
        </p:sp>
        <p:sp>
          <p:nvSpPr>
            <p:cNvPr id="89110" name="Freeform 22"/>
            <p:cNvSpPr>
              <a:spLocks noChangeAspect="1"/>
            </p:cNvSpPr>
            <p:nvPr/>
          </p:nvSpPr>
          <p:spPr bwMode="auto">
            <a:xfrm>
              <a:off x="3000" y="2450"/>
              <a:ext cx="58" cy="518"/>
            </a:xfrm>
            <a:custGeom>
              <a:avLst/>
              <a:gdLst>
                <a:gd name="T0" fmla="*/ 120 w 120"/>
                <a:gd name="T1" fmla="*/ 0 h 930"/>
                <a:gd name="T2" fmla="*/ 0 w 120"/>
                <a:gd name="T3" fmla="*/ 420 h 930"/>
                <a:gd name="T4" fmla="*/ 15 w 120"/>
                <a:gd name="T5" fmla="*/ 735 h 930"/>
                <a:gd name="T6" fmla="*/ 45 w 120"/>
                <a:gd name="T7" fmla="*/ 825 h 930"/>
                <a:gd name="T8" fmla="*/ 45 w 120"/>
                <a:gd name="T9" fmla="*/ 930 h 930"/>
              </a:gdLst>
              <a:ahLst/>
              <a:cxnLst>
                <a:cxn ang="0">
                  <a:pos x="T0" y="T1"/>
                </a:cxn>
                <a:cxn ang="0">
                  <a:pos x="T2" y="T3"/>
                </a:cxn>
                <a:cxn ang="0">
                  <a:pos x="T4" y="T5"/>
                </a:cxn>
                <a:cxn ang="0">
                  <a:pos x="T6" y="T7"/>
                </a:cxn>
                <a:cxn ang="0">
                  <a:pos x="T8" y="T9"/>
                </a:cxn>
              </a:cxnLst>
              <a:rect l="0" t="0" r="r" b="b"/>
              <a:pathLst>
                <a:path w="120" h="930">
                  <a:moveTo>
                    <a:pt x="120" y="0"/>
                  </a:moveTo>
                  <a:cubicBezTo>
                    <a:pt x="100" y="137"/>
                    <a:pt x="79" y="301"/>
                    <a:pt x="0" y="420"/>
                  </a:cubicBezTo>
                  <a:cubicBezTo>
                    <a:pt x="5" y="525"/>
                    <a:pt x="3" y="631"/>
                    <a:pt x="15" y="735"/>
                  </a:cubicBezTo>
                  <a:cubicBezTo>
                    <a:pt x="18" y="766"/>
                    <a:pt x="45" y="793"/>
                    <a:pt x="45" y="825"/>
                  </a:cubicBezTo>
                  <a:cubicBezTo>
                    <a:pt x="45" y="860"/>
                    <a:pt x="45" y="895"/>
                    <a:pt x="45" y="930"/>
                  </a:cubicBezTo>
                </a:path>
              </a:pathLst>
            </a:custGeom>
            <a:solidFill>
              <a:schemeClr val="bg2"/>
            </a:solidFill>
            <a:ln w="28575" cmpd="sng">
              <a:solidFill>
                <a:srgbClr val="FF6600"/>
              </a:solidFill>
              <a:round/>
              <a:headEnd/>
              <a:tailEnd/>
            </a:ln>
          </p:spPr>
          <p:txBody>
            <a:bodyPr/>
            <a:lstStyle/>
            <a:p>
              <a:endParaRPr lang="tr-TR"/>
            </a:p>
          </p:txBody>
        </p:sp>
        <p:sp>
          <p:nvSpPr>
            <p:cNvPr id="89111" name="Freeform 23"/>
            <p:cNvSpPr>
              <a:spLocks noChangeAspect="1"/>
            </p:cNvSpPr>
            <p:nvPr/>
          </p:nvSpPr>
          <p:spPr bwMode="auto">
            <a:xfrm>
              <a:off x="2654" y="2947"/>
              <a:ext cx="605" cy="432"/>
            </a:xfrm>
            <a:custGeom>
              <a:avLst/>
              <a:gdLst>
                <a:gd name="T0" fmla="*/ 1261 w 1261"/>
                <a:gd name="T1" fmla="*/ 15 h 900"/>
                <a:gd name="T2" fmla="*/ 1216 w 1261"/>
                <a:gd name="T3" fmla="*/ 0 h 900"/>
                <a:gd name="T4" fmla="*/ 961 w 1261"/>
                <a:gd name="T5" fmla="*/ 15 h 900"/>
                <a:gd name="T6" fmla="*/ 916 w 1261"/>
                <a:gd name="T7" fmla="*/ 30 h 900"/>
                <a:gd name="T8" fmla="*/ 406 w 1261"/>
                <a:gd name="T9" fmla="*/ 45 h 900"/>
                <a:gd name="T10" fmla="*/ 316 w 1261"/>
                <a:gd name="T11" fmla="*/ 60 h 900"/>
                <a:gd name="T12" fmla="*/ 226 w 1261"/>
                <a:gd name="T13" fmla="*/ 90 h 900"/>
                <a:gd name="T14" fmla="*/ 151 w 1261"/>
                <a:gd name="T15" fmla="*/ 180 h 900"/>
                <a:gd name="T16" fmla="*/ 136 w 1261"/>
                <a:gd name="T17" fmla="*/ 225 h 900"/>
                <a:gd name="T18" fmla="*/ 91 w 1261"/>
                <a:gd name="T19" fmla="*/ 240 h 900"/>
                <a:gd name="T20" fmla="*/ 61 w 1261"/>
                <a:gd name="T21" fmla="*/ 330 h 900"/>
                <a:gd name="T22" fmla="*/ 31 w 1261"/>
                <a:gd name="T23" fmla="*/ 375 h 900"/>
                <a:gd name="T24" fmla="*/ 1 w 1261"/>
                <a:gd name="T25" fmla="*/ 465 h 900"/>
                <a:gd name="T26" fmla="*/ 16 w 1261"/>
                <a:gd name="T27" fmla="*/ 630 h 900"/>
                <a:gd name="T28" fmla="*/ 61 w 1261"/>
                <a:gd name="T29" fmla="*/ 660 h 900"/>
                <a:gd name="T30" fmla="*/ 151 w 1261"/>
                <a:gd name="T31" fmla="*/ 735 h 900"/>
                <a:gd name="T32" fmla="*/ 451 w 1261"/>
                <a:gd name="T33"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1" h="900">
                  <a:moveTo>
                    <a:pt x="1261" y="15"/>
                  </a:moveTo>
                  <a:cubicBezTo>
                    <a:pt x="1246" y="10"/>
                    <a:pt x="1232" y="0"/>
                    <a:pt x="1216" y="0"/>
                  </a:cubicBezTo>
                  <a:cubicBezTo>
                    <a:pt x="1131" y="0"/>
                    <a:pt x="1046" y="7"/>
                    <a:pt x="961" y="15"/>
                  </a:cubicBezTo>
                  <a:cubicBezTo>
                    <a:pt x="945" y="17"/>
                    <a:pt x="932" y="29"/>
                    <a:pt x="916" y="30"/>
                  </a:cubicBezTo>
                  <a:cubicBezTo>
                    <a:pt x="746" y="39"/>
                    <a:pt x="576" y="40"/>
                    <a:pt x="406" y="45"/>
                  </a:cubicBezTo>
                  <a:cubicBezTo>
                    <a:pt x="376" y="50"/>
                    <a:pt x="346" y="53"/>
                    <a:pt x="316" y="60"/>
                  </a:cubicBezTo>
                  <a:cubicBezTo>
                    <a:pt x="285" y="68"/>
                    <a:pt x="226" y="90"/>
                    <a:pt x="226" y="90"/>
                  </a:cubicBezTo>
                  <a:cubicBezTo>
                    <a:pt x="193" y="123"/>
                    <a:pt x="172" y="138"/>
                    <a:pt x="151" y="180"/>
                  </a:cubicBezTo>
                  <a:cubicBezTo>
                    <a:pt x="144" y="194"/>
                    <a:pt x="147" y="214"/>
                    <a:pt x="136" y="225"/>
                  </a:cubicBezTo>
                  <a:cubicBezTo>
                    <a:pt x="125" y="236"/>
                    <a:pt x="106" y="235"/>
                    <a:pt x="91" y="240"/>
                  </a:cubicBezTo>
                  <a:cubicBezTo>
                    <a:pt x="81" y="270"/>
                    <a:pt x="79" y="304"/>
                    <a:pt x="61" y="330"/>
                  </a:cubicBezTo>
                  <a:cubicBezTo>
                    <a:pt x="51" y="345"/>
                    <a:pt x="38" y="359"/>
                    <a:pt x="31" y="375"/>
                  </a:cubicBezTo>
                  <a:cubicBezTo>
                    <a:pt x="18" y="404"/>
                    <a:pt x="1" y="465"/>
                    <a:pt x="1" y="465"/>
                  </a:cubicBezTo>
                  <a:cubicBezTo>
                    <a:pt x="6" y="520"/>
                    <a:pt x="0" y="577"/>
                    <a:pt x="16" y="630"/>
                  </a:cubicBezTo>
                  <a:cubicBezTo>
                    <a:pt x="21" y="647"/>
                    <a:pt x="47" y="648"/>
                    <a:pt x="61" y="660"/>
                  </a:cubicBezTo>
                  <a:cubicBezTo>
                    <a:pt x="176" y="756"/>
                    <a:pt x="39" y="661"/>
                    <a:pt x="151" y="735"/>
                  </a:cubicBezTo>
                  <a:cubicBezTo>
                    <a:pt x="221" y="840"/>
                    <a:pt x="345" y="847"/>
                    <a:pt x="451" y="900"/>
                  </a:cubicBezTo>
                </a:path>
              </a:pathLst>
            </a:custGeom>
            <a:solidFill>
              <a:schemeClr val="bg2"/>
            </a:solidFill>
            <a:ln w="9525">
              <a:solidFill>
                <a:srgbClr val="FF6600"/>
              </a:solidFill>
              <a:round/>
              <a:headEnd/>
              <a:tailEnd/>
            </a:ln>
          </p:spPr>
          <p:txBody>
            <a:bodyPr/>
            <a:lstStyle/>
            <a:p>
              <a:endParaRPr lang="tr-TR"/>
            </a:p>
          </p:txBody>
        </p:sp>
        <p:sp>
          <p:nvSpPr>
            <p:cNvPr id="89112" name="Freeform 24"/>
            <p:cNvSpPr>
              <a:spLocks noChangeAspect="1"/>
            </p:cNvSpPr>
            <p:nvPr/>
          </p:nvSpPr>
          <p:spPr bwMode="auto">
            <a:xfrm>
              <a:off x="2755" y="3055"/>
              <a:ext cx="563" cy="259"/>
            </a:xfrm>
            <a:custGeom>
              <a:avLst/>
              <a:gdLst>
                <a:gd name="T0" fmla="*/ 1261 w 1261"/>
                <a:gd name="T1" fmla="*/ 15 h 900"/>
                <a:gd name="T2" fmla="*/ 1216 w 1261"/>
                <a:gd name="T3" fmla="*/ 0 h 900"/>
                <a:gd name="T4" fmla="*/ 961 w 1261"/>
                <a:gd name="T5" fmla="*/ 15 h 900"/>
                <a:gd name="T6" fmla="*/ 916 w 1261"/>
                <a:gd name="T7" fmla="*/ 30 h 900"/>
                <a:gd name="T8" fmla="*/ 406 w 1261"/>
                <a:gd name="T9" fmla="*/ 45 h 900"/>
                <a:gd name="T10" fmla="*/ 316 w 1261"/>
                <a:gd name="T11" fmla="*/ 60 h 900"/>
                <a:gd name="T12" fmla="*/ 226 w 1261"/>
                <a:gd name="T13" fmla="*/ 90 h 900"/>
                <a:gd name="T14" fmla="*/ 151 w 1261"/>
                <a:gd name="T15" fmla="*/ 180 h 900"/>
                <a:gd name="T16" fmla="*/ 136 w 1261"/>
                <a:gd name="T17" fmla="*/ 225 h 900"/>
                <a:gd name="T18" fmla="*/ 91 w 1261"/>
                <a:gd name="T19" fmla="*/ 240 h 900"/>
                <a:gd name="T20" fmla="*/ 61 w 1261"/>
                <a:gd name="T21" fmla="*/ 330 h 900"/>
                <a:gd name="T22" fmla="*/ 31 w 1261"/>
                <a:gd name="T23" fmla="*/ 375 h 900"/>
                <a:gd name="T24" fmla="*/ 1 w 1261"/>
                <a:gd name="T25" fmla="*/ 465 h 900"/>
                <a:gd name="T26" fmla="*/ 16 w 1261"/>
                <a:gd name="T27" fmla="*/ 630 h 900"/>
                <a:gd name="T28" fmla="*/ 61 w 1261"/>
                <a:gd name="T29" fmla="*/ 660 h 900"/>
                <a:gd name="T30" fmla="*/ 151 w 1261"/>
                <a:gd name="T31" fmla="*/ 735 h 900"/>
                <a:gd name="T32" fmla="*/ 451 w 1261"/>
                <a:gd name="T33"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1" h="900">
                  <a:moveTo>
                    <a:pt x="1261" y="15"/>
                  </a:moveTo>
                  <a:cubicBezTo>
                    <a:pt x="1246" y="10"/>
                    <a:pt x="1232" y="0"/>
                    <a:pt x="1216" y="0"/>
                  </a:cubicBezTo>
                  <a:cubicBezTo>
                    <a:pt x="1131" y="0"/>
                    <a:pt x="1046" y="7"/>
                    <a:pt x="961" y="15"/>
                  </a:cubicBezTo>
                  <a:cubicBezTo>
                    <a:pt x="945" y="17"/>
                    <a:pt x="932" y="29"/>
                    <a:pt x="916" y="30"/>
                  </a:cubicBezTo>
                  <a:cubicBezTo>
                    <a:pt x="746" y="39"/>
                    <a:pt x="576" y="40"/>
                    <a:pt x="406" y="45"/>
                  </a:cubicBezTo>
                  <a:cubicBezTo>
                    <a:pt x="376" y="50"/>
                    <a:pt x="346" y="53"/>
                    <a:pt x="316" y="60"/>
                  </a:cubicBezTo>
                  <a:cubicBezTo>
                    <a:pt x="285" y="68"/>
                    <a:pt x="226" y="90"/>
                    <a:pt x="226" y="90"/>
                  </a:cubicBezTo>
                  <a:cubicBezTo>
                    <a:pt x="193" y="123"/>
                    <a:pt x="172" y="138"/>
                    <a:pt x="151" y="180"/>
                  </a:cubicBezTo>
                  <a:cubicBezTo>
                    <a:pt x="144" y="194"/>
                    <a:pt x="147" y="214"/>
                    <a:pt x="136" y="225"/>
                  </a:cubicBezTo>
                  <a:cubicBezTo>
                    <a:pt x="125" y="236"/>
                    <a:pt x="106" y="235"/>
                    <a:pt x="91" y="240"/>
                  </a:cubicBezTo>
                  <a:cubicBezTo>
                    <a:pt x="81" y="270"/>
                    <a:pt x="79" y="304"/>
                    <a:pt x="61" y="330"/>
                  </a:cubicBezTo>
                  <a:cubicBezTo>
                    <a:pt x="51" y="345"/>
                    <a:pt x="38" y="359"/>
                    <a:pt x="31" y="375"/>
                  </a:cubicBezTo>
                  <a:cubicBezTo>
                    <a:pt x="18" y="404"/>
                    <a:pt x="1" y="465"/>
                    <a:pt x="1" y="465"/>
                  </a:cubicBezTo>
                  <a:cubicBezTo>
                    <a:pt x="6" y="520"/>
                    <a:pt x="0" y="577"/>
                    <a:pt x="16" y="630"/>
                  </a:cubicBezTo>
                  <a:cubicBezTo>
                    <a:pt x="21" y="647"/>
                    <a:pt x="47" y="648"/>
                    <a:pt x="61" y="660"/>
                  </a:cubicBezTo>
                  <a:cubicBezTo>
                    <a:pt x="176" y="756"/>
                    <a:pt x="39" y="661"/>
                    <a:pt x="151" y="735"/>
                  </a:cubicBezTo>
                  <a:cubicBezTo>
                    <a:pt x="221" y="840"/>
                    <a:pt x="345" y="847"/>
                    <a:pt x="451" y="900"/>
                  </a:cubicBezTo>
                </a:path>
              </a:pathLst>
            </a:custGeom>
            <a:solidFill>
              <a:schemeClr val="bg2"/>
            </a:solidFill>
            <a:ln w="9525">
              <a:solidFill>
                <a:srgbClr val="FF6600"/>
              </a:solidFill>
              <a:round/>
              <a:headEnd/>
              <a:tailEnd/>
            </a:ln>
          </p:spPr>
          <p:txBody>
            <a:bodyPr/>
            <a:lstStyle/>
            <a:p>
              <a:endParaRPr lang="tr-TR"/>
            </a:p>
          </p:txBody>
        </p:sp>
        <p:sp>
          <p:nvSpPr>
            <p:cNvPr id="89113" name="Freeform 25"/>
            <p:cNvSpPr>
              <a:spLocks noChangeAspect="1"/>
            </p:cNvSpPr>
            <p:nvPr/>
          </p:nvSpPr>
          <p:spPr bwMode="auto">
            <a:xfrm>
              <a:off x="2482" y="2242"/>
              <a:ext cx="673" cy="532"/>
            </a:xfrm>
            <a:custGeom>
              <a:avLst/>
              <a:gdLst>
                <a:gd name="T0" fmla="*/ 1200 w 1403"/>
                <a:gd name="T1" fmla="*/ 28 h 1108"/>
                <a:gd name="T2" fmla="*/ 840 w 1403"/>
                <a:gd name="T3" fmla="*/ 28 h 1108"/>
                <a:gd name="T4" fmla="*/ 540 w 1403"/>
                <a:gd name="T5" fmla="*/ 118 h 1108"/>
                <a:gd name="T6" fmla="*/ 420 w 1403"/>
                <a:gd name="T7" fmla="*/ 163 h 1108"/>
                <a:gd name="T8" fmla="*/ 375 w 1403"/>
                <a:gd name="T9" fmla="*/ 193 h 1108"/>
                <a:gd name="T10" fmla="*/ 285 w 1403"/>
                <a:gd name="T11" fmla="*/ 238 h 1108"/>
                <a:gd name="T12" fmla="*/ 210 w 1403"/>
                <a:gd name="T13" fmla="*/ 298 h 1108"/>
                <a:gd name="T14" fmla="*/ 180 w 1403"/>
                <a:gd name="T15" fmla="*/ 343 h 1108"/>
                <a:gd name="T16" fmla="*/ 90 w 1403"/>
                <a:gd name="T17" fmla="*/ 433 h 1108"/>
                <a:gd name="T18" fmla="*/ 15 w 1403"/>
                <a:gd name="T19" fmla="*/ 658 h 1108"/>
                <a:gd name="T20" fmla="*/ 0 w 1403"/>
                <a:gd name="T21" fmla="*/ 868 h 1108"/>
                <a:gd name="T22" fmla="*/ 60 w 1403"/>
                <a:gd name="T23" fmla="*/ 1033 h 1108"/>
                <a:gd name="T24" fmla="*/ 150 w 1403"/>
                <a:gd name="T25" fmla="*/ 1063 h 1108"/>
                <a:gd name="T26" fmla="*/ 195 w 1403"/>
                <a:gd name="T27" fmla="*/ 1093 h 1108"/>
                <a:gd name="T28" fmla="*/ 375 w 1403"/>
                <a:gd name="T29" fmla="*/ 1108 h 1108"/>
                <a:gd name="T30" fmla="*/ 510 w 1403"/>
                <a:gd name="T31" fmla="*/ 1093 h 1108"/>
                <a:gd name="T32" fmla="*/ 600 w 1403"/>
                <a:gd name="T33" fmla="*/ 1033 h 1108"/>
                <a:gd name="T34" fmla="*/ 675 w 1403"/>
                <a:gd name="T35" fmla="*/ 898 h 1108"/>
                <a:gd name="T36" fmla="*/ 765 w 1403"/>
                <a:gd name="T37" fmla="*/ 733 h 1108"/>
                <a:gd name="T38" fmla="*/ 870 w 1403"/>
                <a:gd name="T39" fmla="*/ 718 h 1108"/>
                <a:gd name="T40" fmla="*/ 1080 w 1403"/>
                <a:gd name="T41" fmla="*/ 703 h 1108"/>
                <a:gd name="T42" fmla="*/ 1305 w 1403"/>
                <a:gd name="T43" fmla="*/ 568 h 1108"/>
                <a:gd name="T44" fmla="*/ 1335 w 1403"/>
                <a:gd name="T45" fmla="*/ 523 h 1108"/>
                <a:gd name="T46" fmla="*/ 1365 w 1403"/>
                <a:gd name="T47" fmla="*/ 433 h 1108"/>
                <a:gd name="T48" fmla="*/ 1320 w 1403"/>
                <a:gd name="T49" fmla="*/ 103 h 1108"/>
                <a:gd name="T50" fmla="*/ 1200 w 1403"/>
                <a:gd name="T51" fmla="*/ 28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3" h="1108">
                  <a:moveTo>
                    <a:pt x="1200" y="28"/>
                  </a:moveTo>
                  <a:cubicBezTo>
                    <a:pt x="1042" y="5"/>
                    <a:pt x="1054" y="0"/>
                    <a:pt x="840" y="28"/>
                  </a:cubicBezTo>
                  <a:cubicBezTo>
                    <a:pt x="751" y="40"/>
                    <a:pt x="632" y="95"/>
                    <a:pt x="540" y="118"/>
                  </a:cubicBezTo>
                  <a:cubicBezTo>
                    <a:pt x="434" y="188"/>
                    <a:pt x="568" y="107"/>
                    <a:pt x="420" y="163"/>
                  </a:cubicBezTo>
                  <a:cubicBezTo>
                    <a:pt x="403" y="169"/>
                    <a:pt x="391" y="185"/>
                    <a:pt x="375" y="193"/>
                  </a:cubicBezTo>
                  <a:cubicBezTo>
                    <a:pt x="251" y="255"/>
                    <a:pt x="414" y="152"/>
                    <a:pt x="285" y="238"/>
                  </a:cubicBezTo>
                  <a:cubicBezTo>
                    <a:pt x="199" y="367"/>
                    <a:pt x="314" y="215"/>
                    <a:pt x="210" y="298"/>
                  </a:cubicBezTo>
                  <a:cubicBezTo>
                    <a:pt x="196" y="309"/>
                    <a:pt x="192" y="330"/>
                    <a:pt x="180" y="343"/>
                  </a:cubicBezTo>
                  <a:cubicBezTo>
                    <a:pt x="152" y="375"/>
                    <a:pt x="120" y="403"/>
                    <a:pt x="90" y="433"/>
                  </a:cubicBezTo>
                  <a:cubicBezTo>
                    <a:pt x="34" y="489"/>
                    <a:pt x="27" y="585"/>
                    <a:pt x="15" y="658"/>
                  </a:cubicBezTo>
                  <a:cubicBezTo>
                    <a:pt x="10" y="728"/>
                    <a:pt x="0" y="798"/>
                    <a:pt x="0" y="868"/>
                  </a:cubicBezTo>
                  <a:cubicBezTo>
                    <a:pt x="0" y="904"/>
                    <a:pt x="22" y="1010"/>
                    <a:pt x="60" y="1033"/>
                  </a:cubicBezTo>
                  <a:cubicBezTo>
                    <a:pt x="87" y="1050"/>
                    <a:pt x="124" y="1045"/>
                    <a:pt x="150" y="1063"/>
                  </a:cubicBezTo>
                  <a:cubicBezTo>
                    <a:pt x="165" y="1073"/>
                    <a:pt x="177" y="1089"/>
                    <a:pt x="195" y="1093"/>
                  </a:cubicBezTo>
                  <a:cubicBezTo>
                    <a:pt x="254" y="1105"/>
                    <a:pt x="315" y="1103"/>
                    <a:pt x="375" y="1108"/>
                  </a:cubicBezTo>
                  <a:cubicBezTo>
                    <a:pt x="420" y="1103"/>
                    <a:pt x="467" y="1107"/>
                    <a:pt x="510" y="1093"/>
                  </a:cubicBezTo>
                  <a:cubicBezTo>
                    <a:pt x="544" y="1082"/>
                    <a:pt x="600" y="1033"/>
                    <a:pt x="600" y="1033"/>
                  </a:cubicBezTo>
                  <a:cubicBezTo>
                    <a:pt x="626" y="954"/>
                    <a:pt x="606" y="1001"/>
                    <a:pt x="675" y="898"/>
                  </a:cubicBezTo>
                  <a:cubicBezTo>
                    <a:pt x="712" y="842"/>
                    <a:pt x="687" y="756"/>
                    <a:pt x="765" y="733"/>
                  </a:cubicBezTo>
                  <a:cubicBezTo>
                    <a:pt x="799" y="723"/>
                    <a:pt x="835" y="721"/>
                    <a:pt x="870" y="718"/>
                  </a:cubicBezTo>
                  <a:cubicBezTo>
                    <a:pt x="940" y="711"/>
                    <a:pt x="1010" y="708"/>
                    <a:pt x="1080" y="703"/>
                  </a:cubicBezTo>
                  <a:cubicBezTo>
                    <a:pt x="1168" y="674"/>
                    <a:pt x="1244" y="641"/>
                    <a:pt x="1305" y="568"/>
                  </a:cubicBezTo>
                  <a:cubicBezTo>
                    <a:pt x="1317" y="554"/>
                    <a:pt x="1328" y="539"/>
                    <a:pt x="1335" y="523"/>
                  </a:cubicBezTo>
                  <a:cubicBezTo>
                    <a:pt x="1348" y="494"/>
                    <a:pt x="1365" y="433"/>
                    <a:pt x="1365" y="433"/>
                  </a:cubicBezTo>
                  <a:cubicBezTo>
                    <a:pt x="1380" y="331"/>
                    <a:pt x="1403" y="186"/>
                    <a:pt x="1320" y="103"/>
                  </a:cubicBezTo>
                  <a:cubicBezTo>
                    <a:pt x="1272" y="55"/>
                    <a:pt x="1150" y="78"/>
                    <a:pt x="1200" y="28"/>
                  </a:cubicBezTo>
                  <a:close/>
                </a:path>
              </a:pathLst>
            </a:custGeom>
            <a:solidFill>
              <a:schemeClr val="bg2"/>
            </a:solidFill>
            <a:ln w="9525">
              <a:solidFill>
                <a:srgbClr val="000000"/>
              </a:solidFill>
              <a:round/>
              <a:headEnd/>
              <a:tailEnd/>
            </a:ln>
          </p:spPr>
          <p:txBody>
            <a:bodyPr/>
            <a:lstStyle/>
            <a:p>
              <a:endParaRPr lang="tr-TR"/>
            </a:p>
          </p:txBody>
        </p:sp>
        <p:sp>
          <p:nvSpPr>
            <p:cNvPr id="89114" name="AutoShape 26"/>
            <p:cNvSpPr>
              <a:spLocks noChangeAspect="1" noChangeArrowheads="1"/>
            </p:cNvSpPr>
            <p:nvPr/>
          </p:nvSpPr>
          <p:spPr bwMode="auto">
            <a:xfrm>
              <a:off x="2597" y="989"/>
              <a:ext cx="302" cy="17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2"/>
            </a:solidFill>
            <a:ln w="9525">
              <a:solidFill>
                <a:srgbClr val="000000"/>
              </a:solidFill>
              <a:round/>
              <a:headEnd/>
              <a:tailEnd/>
            </a:ln>
          </p:spPr>
          <p:txBody>
            <a:bodyPr/>
            <a:lstStyle/>
            <a:p>
              <a:endParaRPr lang="tr-TR"/>
            </a:p>
          </p:txBody>
        </p:sp>
        <p:sp>
          <p:nvSpPr>
            <p:cNvPr id="89115" name="AutoShape 27"/>
            <p:cNvSpPr>
              <a:spLocks noChangeAspect="1" noChangeArrowheads="1"/>
            </p:cNvSpPr>
            <p:nvPr/>
          </p:nvSpPr>
          <p:spPr bwMode="auto">
            <a:xfrm>
              <a:off x="2784" y="1046"/>
              <a:ext cx="302" cy="17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2"/>
            </a:solidFill>
            <a:ln w="9525">
              <a:solidFill>
                <a:srgbClr val="000000"/>
              </a:solidFill>
              <a:round/>
              <a:headEnd/>
              <a:tailEnd/>
            </a:ln>
          </p:spPr>
          <p:txBody>
            <a:bodyPr/>
            <a:lstStyle/>
            <a:p>
              <a:endParaRPr lang="tr-TR"/>
            </a:p>
          </p:txBody>
        </p:sp>
        <p:sp>
          <p:nvSpPr>
            <p:cNvPr id="89116" name="AutoShape 28"/>
            <p:cNvSpPr>
              <a:spLocks noChangeAspect="1" noChangeArrowheads="1"/>
            </p:cNvSpPr>
            <p:nvPr/>
          </p:nvSpPr>
          <p:spPr bwMode="auto">
            <a:xfrm>
              <a:off x="2698" y="1133"/>
              <a:ext cx="302" cy="17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2"/>
            </a:solidFill>
            <a:ln w="9525">
              <a:solidFill>
                <a:srgbClr val="000000"/>
              </a:solidFill>
              <a:round/>
              <a:headEnd/>
              <a:tailEnd/>
            </a:ln>
          </p:spPr>
          <p:txBody>
            <a:bodyPr/>
            <a:lstStyle/>
            <a:p>
              <a:endParaRPr lang="tr-TR"/>
            </a:p>
          </p:txBody>
        </p:sp>
        <p:sp>
          <p:nvSpPr>
            <p:cNvPr id="89117" name="Line 29"/>
            <p:cNvSpPr>
              <a:spLocks noChangeAspect="1" noChangeShapeType="1"/>
            </p:cNvSpPr>
            <p:nvPr/>
          </p:nvSpPr>
          <p:spPr bwMode="auto">
            <a:xfrm>
              <a:off x="2870" y="1392"/>
              <a:ext cx="0" cy="691"/>
            </a:xfrm>
            <a:prstGeom prst="line">
              <a:avLst/>
            </a:prstGeom>
            <a:noFill/>
            <a:ln w="1905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89118" name="Text Box 30"/>
            <p:cNvSpPr txBox="1">
              <a:spLocks noChangeAspect="1" noChangeArrowheads="1"/>
            </p:cNvSpPr>
            <p:nvPr/>
          </p:nvSpPr>
          <p:spPr bwMode="auto">
            <a:xfrm>
              <a:off x="2208" y="3456"/>
              <a:ext cx="1584" cy="7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333399"/>
                  </a:solidFill>
                  <a:latin typeface="Times New Roman" charset="0"/>
                  <a:sym typeface="Wingdings" charset="2"/>
                </a:rPr>
                <a:t></a:t>
              </a:r>
              <a:r>
                <a:rPr lang="en-US" altLang="x-none">
                  <a:solidFill>
                    <a:srgbClr val="333399"/>
                  </a:solidFill>
                  <a:latin typeface="Times New Roman" charset="0"/>
                </a:rPr>
                <a:t> unconjugated bilirubin</a:t>
              </a:r>
            </a:p>
            <a:p>
              <a:r>
                <a:rPr lang="en-US" altLang="x-none">
                  <a:solidFill>
                    <a:srgbClr val="333399"/>
                  </a:solidFill>
                  <a:latin typeface="Times New Roman" charset="0"/>
                </a:rPr>
                <a:t>     (in blood)</a:t>
              </a:r>
            </a:p>
            <a:p>
              <a:r>
                <a:rPr lang="en-US" altLang="x-none">
                  <a:solidFill>
                    <a:srgbClr val="800080"/>
                  </a:solidFill>
                  <a:latin typeface="Times New Roman" charset="0"/>
                  <a:sym typeface="Wingdings" charset="2"/>
                </a:rPr>
                <a:t></a:t>
              </a:r>
              <a:r>
                <a:rPr lang="en-US" altLang="x-none">
                  <a:solidFill>
                    <a:srgbClr val="800080"/>
                  </a:solidFill>
                  <a:latin typeface="Times New Roman" charset="0"/>
                </a:rPr>
                <a:t> conjugated bilirubin </a:t>
              </a:r>
            </a:p>
            <a:p>
              <a:r>
                <a:rPr lang="en-US" altLang="x-none">
                  <a:solidFill>
                    <a:srgbClr val="800080"/>
                  </a:solidFill>
                  <a:latin typeface="Times New Roman" charset="0"/>
                </a:rPr>
                <a:t>     (in blood)  </a:t>
              </a:r>
              <a:endParaRPr lang="en-US" altLang="x-none">
                <a:latin typeface="Times New Roman" charset="0"/>
              </a:endParaRPr>
            </a:p>
          </p:txBody>
        </p:sp>
      </p:grpSp>
      <p:grpSp>
        <p:nvGrpSpPr>
          <p:cNvPr id="89119" name="Group 31"/>
          <p:cNvGrpSpPr>
            <a:grpSpLocks/>
          </p:cNvGrpSpPr>
          <p:nvPr/>
        </p:nvGrpSpPr>
        <p:grpSpPr bwMode="auto">
          <a:xfrm>
            <a:off x="6172200" y="762000"/>
            <a:ext cx="2743200" cy="5868988"/>
            <a:chOff x="3888" y="480"/>
            <a:chExt cx="1728" cy="3697"/>
          </a:xfrm>
        </p:grpSpPr>
        <p:sp>
          <p:nvSpPr>
            <p:cNvPr id="89120" name="AutoShape 32"/>
            <p:cNvSpPr>
              <a:spLocks noChangeAspect="1" noChangeArrowheads="1"/>
            </p:cNvSpPr>
            <p:nvPr/>
          </p:nvSpPr>
          <p:spPr bwMode="auto">
            <a:xfrm>
              <a:off x="3888" y="480"/>
              <a:ext cx="1488" cy="336"/>
            </a:xfrm>
            <a:prstGeom prst="bevel">
              <a:avLst>
                <a:gd name="adj" fmla="val 12500"/>
              </a:avLst>
            </a:prstGeom>
            <a:solidFill>
              <a:schemeClr val="bg2"/>
            </a:solidFill>
            <a:ln w="25400">
              <a:solidFill>
                <a:srgbClr val="FF00FF"/>
              </a:solidFill>
              <a:miter lim="800000"/>
              <a:headEnd/>
              <a:tailEnd/>
            </a:ln>
          </p:spPr>
          <p:txBody>
            <a:bodyPr lIns="27432" tIns="27432" rIns="27432" bIns="27432"/>
            <a:lstStyle/>
            <a:p>
              <a:pPr algn="ctr"/>
              <a:r>
                <a:rPr lang="en-US" altLang="x-none" b="1">
                  <a:latin typeface="Times New Roman" charset="0"/>
                </a:rPr>
                <a:t>C. Biliary duct stone</a:t>
              </a:r>
              <a:endParaRPr lang="en-US" altLang="x-none">
                <a:latin typeface="Times New Roman" charset="0"/>
              </a:endParaRPr>
            </a:p>
          </p:txBody>
        </p:sp>
        <p:sp>
          <p:nvSpPr>
            <p:cNvPr id="89121" name="Freeform 33"/>
            <p:cNvSpPr>
              <a:spLocks noChangeAspect="1"/>
            </p:cNvSpPr>
            <p:nvPr/>
          </p:nvSpPr>
          <p:spPr bwMode="auto">
            <a:xfrm>
              <a:off x="4668" y="2604"/>
              <a:ext cx="181" cy="309"/>
            </a:xfrm>
            <a:custGeom>
              <a:avLst/>
              <a:gdLst>
                <a:gd name="T0" fmla="*/ 0 w 377"/>
                <a:gd name="T1" fmla="*/ 0 h 645"/>
                <a:gd name="T2" fmla="*/ 135 w 377"/>
                <a:gd name="T3" fmla="*/ 45 h 645"/>
                <a:gd name="T4" fmla="*/ 225 w 377"/>
                <a:gd name="T5" fmla="*/ 135 h 645"/>
                <a:gd name="T6" fmla="*/ 300 w 377"/>
                <a:gd name="T7" fmla="*/ 285 h 645"/>
                <a:gd name="T8" fmla="*/ 345 w 377"/>
                <a:gd name="T9" fmla="*/ 375 h 645"/>
                <a:gd name="T10" fmla="*/ 360 w 377"/>
                <a:gd name="T11" fmla="*/ 645 h 645"/>
              </a:gdLst>
              <a:ahLst/>
              <a:cxnLst>
                <a:cxn ang="0">
                  <a:pos x="T0" y="T1"/>
                </a:cxn>
                <a:cxn ang="0">
                  <a:pos x="T2" y="T3"/>
                </a:cxn>
                <a:cxn ang="0">
                  <a:pos x="T4" y="T5"/>
                </a:cxn>
                <a:cxn ang="0">
                  <a:pos x="T6" y="T7"/>
                </a:cxn>
                <a:cxn ang="0">
                  <a:pos x="T8" y="T9"/>
                </a:cxn>
                <a:cxn ang="0">
                  <a:pos x="T10" y="T11"/>
                </a:cxn>
              </a:cxnLst>
              <a:rect l="0" t="0" r="r" b="b"/>
              <a:pathLst>
                <a:path w="377" h="645">
                  <a:moveTo>
                    <a:pt x="0" y="0"/>
                  </a:moveTo>
                  <a:cubicBezTo>
                    <a:pt x="71" y="12"/>
                    <a:pt x="86" y="2"/>
                    <a:pt x="135" y="45"/>
                  </a:cubicBezTo>
                  <a:cubicBezTo>
                    <a:pt x="167" y="73"/>
                    <a:pt x="225" y="135"/>
                    <a:pt x="225" y="135"/>
                  </a:cubicBezTo>
                  <a:cubicBezTo>
                    <a:pt x="244" y="191"/>
                    <a:pt x="274" y="234"/>
                    <a:pt x="300" y="285"/>
                  </a:cubicBezTo>
                  <a:cubicBezTo>
                    <a:pt x="362" y="409"/>
                    <a:pt x="259" y="246"/>
                    <a:pt x="345" y="375"/>
                  </a:cubicBezTo>
                  <a:cubicBezTo>
                    <a:pt x="377" y="503"/>
                    <a:pt x="360" y="414"/>
                    <a:pt x="360" y="645"/>
                  </a:cubicBezTo>
                </a:path>
              </a:pathLst>
            </a:custGeom>
            <a:noFill/>
            <a:ln w="28575" cmpd="sng">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9122" name="Freeform 34"/>
            <p:cNvSpPr>
              <a:spLocks noChangeAspect="1"/>
            </p:cNvSpPr>
            <p:nvPr/>
          </p:nvSpPr>
          <p:spPr bwMode="auto">
            <a:xfrm>
              <a:off x="4682" y="2488"/>
              <a:ext cx="180" cy="137"/>
            </a:xfrm>
            <a:custGeom>
              <a:avLst/>
              <a:gdLst>
                <a:gd name="T0" fmla="*/ 0 w 375"/>
                <a:gd name="T1" fmla="*/ 150 h 285"/>
                <a:gd name="T2" fmla="*/ 135 w 375"/>
                <a:gd name="T3" fmla="*/ 180 h 285"/>
                <a:gd name="T4" fmla="*/ 180 w 375"/>
                <a:gd name="T5" fmla="*/ 270 h 285"/>
                <a:gd name="T6" fmla="*/ 240 w 375"/>
                <a:gd name="T7" fmla="*/ 285 h 285"/>
                <a:gd name="T8" fmla="*/ 300 w 375"/>
                <a:gd name="T9" fmla="*/ 270 h 285"/>
                <a:gd name="T10" fmla="*/ 375 w 375"/>
                <a:gd name="T11" fmla="*/ 45 h 285"/>
                <a:gd name="T12" fmla="*/ 360 w 375"/>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375" h="285">
                  <a:moveTo>
                    <a:pt x="0" y="150"/>
                  </a:moveTo>
                  <a:cubicBezTo>
                    <a:pt x="8" y="151"/>
                    <a:pt x="121" y="166"/>
                    <a:pt x="135" y="180"/>
                  </a:cubicBezTo>
                  <a:cubicBezTo>
                    <a:pt x="195" y="240"/>
                    <a:pt x="97" y="214"/>
                    <a:pt x="180" y="270"/>
                  </a:cubicBezTo>
                  <a:cubicBezTo>
                    <a:pt x="197" y="281"/>
                    <a:pt x="220" y="280"/>
                    <a:pt x="240" y="285"/>
                  </a:cubicBezTo>
                  <a:cubicBezTo>
                    <a:pt x="260" y="280"/>
                    <a:pt x="283" y="281"/>
                    <a:pt x="300" y="270"/>
                  </a:cubicBezTo>
                  <a:cubicBezTo>
                    <a:pt x="351" y="236"/>
                    <a:pt x="366" y="102"/>
                    <a:pt x="375" y="45"/>
                  </a:cubicBezTo>
                  <a:cubicBezTo>
                    <a:pt x="370" y="30"/>
                    <a:pt x="360" y="0"/>
                    <a:pt x="360" y="0"/>
                  </a:cubicBezTo>
                </a:path>
              </a:pathLst>
            </a:custGeom>
            <a:noFill/>
            <a:ln w="28575" cmpd="sng">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9123" name="Freeform 35"/>
            <p:cNvSpPr>
              <a:spLocks noChangeAspect="1"/>
            </p:cNvSpPr>
            <p:nvPr/>
          </p:nvSpPr>
          <p:spPr bwMode="auto">
            <a:xfrm>
              <a:off x="4905" y="2402"/>
              <a:ext cx="58" cy="518"/>
            </a:xfrm>
            <a:custGeom>
              <a:avLst/>
              <a:gdLst>
                <a:gd name="T0" fmla="*/ 120 w 120"/>
                <a:gd name="T1" fmla="*/ 0 h 930"/>
                <a:gd name="T2" fmla="*/ 0 w 120"/>
                <a:gd name="T3" fmla="*/ 420 h 930"/>
                <a:gd name="T4" fmla="*/ 15 w 120"/>
                <a:gd name="T5" fmla="*/ 735 h 930"/>
                <a:gd name="T6" fmla="*/ 45 w 120"/>
                <a:gd name="T7" fmla="*/ 825 h 930"/>
                <a:gd name="T8" fmla="*/ 45 w 120"/>
                <a:gd name="T9" fmla="*/ 930 h 930"/>
              </a:gdLst>
              <a:ahLst/>
              <a:cxnLst>
                <a:cxn ang="0">
                  <a:pos x="T0" y="T1"/>
                </a:cxn>
                <a:cxn ang="0">
                  <a:pos x="T2" y="T3"/>
                </a:cxn>
                <a:cxn ang="0">
                  <a:pos x="T4" y="T5"/>
                </a:cxn>
                <a:cxn ang="0">
                  <a:pos x="T6" y="T7"/>
                </a:cxn>
                <a:cxn ang="0">
                  <a:pos x="T8" y="T9"/>
                </a:cxn>
              </a:cxnLst>
              <a:rect l="0" t="0" r="r" b="b"/>
              <a:pathLst>
                <a:path w="120" h="930">
                  <a:moveTo>
                    <a:pt x="120" y="0"/>
                  </a:moveTo>
                  <a:cubicBezTo>
                    <a:pt x="100" y="137"/>
                    <a:pt x="79" y="301"/>
                    <a:pt x="0" y="420"/>
                  </a:cubicBezTo>
                  <a:cubicBezTo>
                    <a:pt x="5" y="525"/>
                    <a:pt x="3" y="631"/>
                    <a:pt x="15" y="735"/>
                  </a:cubicBezTo>
                  <a:cubicBezTo>
                    <a:pt x="18" y="766"/>
                    <a:pt x="45" y="793"/>
                    <a:pt x="45" y="825"/>
                  </a:cubicBezTo>
                  <a:cubicBezTo>
                    <a:pt x="45" y="860"/>
                    <a:pt x="45" y="895"/>
                    <a:pt x="45" y="930"/>
                  </a:cubicBezTo>
                </a:path>
              </a:pathLst>
            </a:custGeom>
            <a:noFill/>
            <a:ln w="28575" cmpd="sng">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9124" name="Freeform 36"/>
            <p:cNvSpPr>
              <a:spLocks noChangeAspect="1"/>
            </p:cNvSpPr>
            <p:nvPr/>
          </p:nvSpPr>
          <p:spPr bwMode="auto">
            <a:xfrm>
              <a:off x="4560" y="2899"/>
              <a:ext cx="605" cy="432"/>
            </a:xfrm>
            <a:custGeom>
              <a:avLst/>
              <a:gdLst>
                <a:gd name="T0" fmla="*/ 1261 w 1261"/>
                <a:gd name="T1" fmla="*/ 15 h 900"/>
                <a:gd name="T2" fmla="*/ 1216 w 1261"/>
                <a:gd name="T3" fmla="*/ 0 h 900"/>
                <a:gd name="T4" fmla="*/ 961 w 1261"/>
                <a:gd name="T5" fmla="*/ 15 h 900"/>
                <a:gd name="T6" fmla="*/ 916 w 1261"/>
                <a:gd name="T7" fmla="*/ 30 h 900"/>
                <a:gd name="T8" fmla="*/ 406 w 1261"/>
                <a:gd name="T9" fmla="*/ 45 h 900"/>
                <a:gd name="T10" fmla="*/ 316 w 1261"/>
                <a:gd name="T11" fmla="*/ 60 h 900"/>
                <a:gd name="T12" fmla="*/ 226 w 1261"/>
                <a:gd name="T13" fmla="*/ 90 h 900"/>
                <a:gd name="T14" fmla="*/ 151 w 1261"/>
                <a:gd name="T15" fmla="*/ 180 h 900"/>
                <a:gd name="T16" fmla="*/ 136 w 1261"/>
                <a:gd name="T17" fmla="*/ 225 h 900"/>
                <a:gd name="T18" fmla="*/ 91 w 1261"/>
                <a:gd name="T19" fmla="*/ 240 h 900"/>
                <a:gd name="T20" fmla="*/ 61 w 1261"/>
                <a:gd name="T21" fmla="*/ 330 h 900"/>
                <a:gd name="T22" fmla="*/ 31 w 1261"/>
                <a:gd name="T23" fmla="*/ 375 h 900"/>
                <a:gd name="T24" fmla="*/ 1 w 1261"/>
                <a:gd name="T25" fmla="*/ 465 h 900"/>
                <a:gd name="T26" fmla="*/ 16 w 1261"/>
                <a:gd name="T27" fmla="*/ 630 h 900"/>
                <a:gd name="T28" fmla="*/ 61 w 1261"/>
                <a:gd name="T29" fmla="*/ 660 h 900"/>
                <a:gd name="T30" fmla="*/ 151 w 1261"/>
                <a:gd name="T31" fmla="*/ 735 h 900"/>
                <a:gd name="T32" fmla="*/ 451 w 1261"/>
                <a:gd name="T33"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1" h="900">
                  <a:moveTo>
                    <a:pt x="1261" y="15"/>
                  </a:moveTo>
                  <a:cubicBezTo>
                    <a:pt x="1246" y="10"/>
                    <a:pt x="1232" y="0"/>
                    <a:pt x="1216" y="0"/>
                  </a:cubicBezTo>
                  <a:cubicBezTo>
                    <a:pt x="1131" y="0"/>
                    <a:pt x="1046" y="7"/>
                    <a:pt x="961" y="15"/>
                  </a:cubicBezTo>
                  <a:cubicBezTo>
                    <a:pt x="945" y="17"/>
                    <a:pt x="932" y="29"/>
                    <a:pt x="916" y="30"/>
                  </a:cubicBezTo>
                  <a:cubicBezTo>
                    <a:pt x="746" y="39"/>
                    <a:pt x="576" y="40"/>
                    <a:pt x="406" y="45"/>
                  </a:cubicBezTo>
                  <a:cubicBezTo>
                    <a:pt x="376" y="50"/>
                    <a:pt x="346" y="53"/>
                    <a:pt x="316" y="60"/>
                  </a:cubicBezTo>
                  <a:cubicBezTo>
                    <a:pt x="285" y="68"/>
                    <a:pt x="226" y="90"/>
                    <a:pt x="226" y="90"/>
                  </a:cubicBezTo>
                  <a:cubicBezTo>
                    <a:pt x="193" y="123"/>
                    <a:pt x="172" y="138"/>
                    <a:pt x="151" y="180"/>
                  </a:cubicBezTo>
                  <a:cubicBezTo>
                    <a:pt x="144" y="194"/>
                    <a:pt x="147" y="214"/>
                    <a:pt x="136" y="225"/>
                  </a:cubicBezTo>
                  <a:cubicBezTo>
                    <a:pt x="125" y="236"/>
                    <a:pt x="106" y="235"/>
                    <a:pt x="91" y="240"/>
                  </a:cubicBezTo>
                  <a:cubicBezTo>
                    <a:pt x="81" y="270"/>
                    <a:pt x="79" y="304"/>
                    <a:pt x="61" y="330"/>
                  </a:cubicBezTo>
                  <a:cubicBezTo>
                    <a:pt x="51" y="345"/>
                    <a:pt x="38" y="359"/>
                    <a:pt x="31" y="375"/>
                  </a:cubicBezTo>
                  <a:cubicBezTo>
                    <a:pt x="18" y="404"/>
                    <a:pt x="1" y="465"/>
                    <a:pt x="1" y="465"/>
                  </a:cubicBezTo>
                  <a:cubicBezTo>
                    <a:pt x="6" y="520"/>
                    <a:pt x="0" y="577"/>
                    <a:pt x="16" y="630"/>
                  </a:cubicBezTo>
                  <a:cubicBezTo>
                    <a:pt x="21" y="647"/>
                    <a:pt x="47" y="648"/>
                    <a:pt x="61" y="660"/>
                  </a:cubicBezTo>
                  <a:cubicBezTo>
                    <a:pt x="176" y="756"/>
                    <a:pt x="39" y="661"/>
                    <a:pt x="151" y="735"/>
                  </a:cubicBezTo>
                  <a:cubicBezTo>
                    <a:pt x="221" y="840"/>
                    <a:pt x="345" y="847"/>
                    <a:pt x="451" y="900"/>
                  </a:cubicBezTo>
                </a:path>
              </a:pathLst>
            </a:cu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9125" name="Freeform 37"/>
            <p:cNvSpPr>
              <a:spLocks noChangeAspect="1"/>
            </p:cNvSpPr>
            <p:nvPr/>
          </p:nvSpPr>
          <p:spPr bwMode="auto">
            <a:xfrm>
              <a:off x="4661" y="3007"/>
              <a:ext cx="562" cy="259"/>
            </a:xfrm>
            <a:custGeom>
              <a:avLst/>
              <a:gdLst>
                <a:gd name="T0" fmla="*/ 1261 w 1261"/>
                <a:gd name="T1" fmla="*/ 15 h 900"/>
                <a:gd name="T2" fmla="*/ 1216 w 1261"/>
                <a:gd name="T3" fmla="*/ 0 h 900"/>
                <a:gd name="T4" fmla="*/ 961 w 1261"/>
                <a:gd name="T5" fmla="*/ 15 h 900"/>
                <a:gd name="T6" fmla="*/ 916 w 1261"/>
                <a:gd name="T7" fmla="*/ 30 h 900"/>
                <a:gd name="T8" fmla="*/ 406 w 1261"/>
                <a:gd name="T9" fmla="*/ 45 h 900"/>
                <a:gd name="T10" fmla="*/ 316 w 1261"/>
                <a:gd name="T11" fmla="*/ 60 h 900"/>
                <a:gd name="T12" fmla="*/ 226 w 1261"/>
                <a:gd name="T13" fmla="*/ 90 h 900"/>
                <a:gd name="T14" fmla="*/ 151 w 1261"/>
                <a:gd name="T15" fmla="*/ 180 h 900"/>
                <a:gd name="T16" fmla="*/ 136 w 1261"/>
                <a:gd name="T17" fmla="*/ 225 h 900"/>
                <a:gd name="T18" fmla="*/ 91 w 1261"/>
                <a:gd name="T19" fmla="*/ 240 h 900"/>
                <a:gd name="T20" fmla="*/ 61 w 1261"/>
                <a:gd name="T21" fmla="*/ 330 h 900"/>
                <a:gd name="T22" fmla="*/ 31 w 1261"/>
                <a:gd name="T23" fmla="*/ 375 h 900"/>
                <a:gd name="T24" fmla="*/ 1 w 1261"/>
                <a:gd name="T25" fmla="*/ 465 h 900"/>
                <a:gd name="T26" fmla="*/ 16 w 1261"/>
                <a:gd name="T27" fmla="*/ 630 h 900"/>
                <a:gd name="T28" fmla="*/ 61 w 1261"/>
                <a:gd name="T29" fmla="*/ 660 h 900"/>
                <a:gd name="T30" fmla="*/ 151 w 1261"/>
                <a:gd name="T31" fmla="*/ 735 h 900"/>
                <a:gd name="T32" fmla="*/ 451 w 1261"/>
                <a:gd name="T33"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1" h="900">
                  <a:moveTo>
                    <a:pt x="1261" y="15"/>
                  </a:moveTo>
                  <a:cubicBezTo>
                    <a:pt x="1246" y="10"/>
                    <a:pt x="1232" y="0"/>
                    <a:pt x="1216" y="0"/>
                  </a:cubicBezTo>
                  <a:cubicBezTo>
                    <a:pt x="1131" y="0"/>
                    <a:pt x="1046" y="7"/>
                    <a:pt x="961" y="15"/>
                  </a:cubicBezTo>
                  <a:cubicBezTo>
                    <a:pt x="945" y="17"/>
                    <a:pt x="932" y="29"/>
                    <a:pt x="916" y="30"/>
                  </a:cubicBezTo>
                  <a:cubicBezTo>
                    <a:pt x="746" y="39"/>
                    <a:pt x="576" y="40"/>
                    <a:pt x="406" y="45"/>
                  </a:cubicBezTo>
                  <a:cubicBezTo>
                    <a:pt x="376" y="50"/>
                    <a:pt x="346" y="53"/>
                    <a:pt x="316" y="60"/>
                  </a:cubicBezTo>
                  <a:cubicBezTo>
                    <a:pt x="285" y="68"/>
                    <a:pt x="226" y="90"/>
                    <a:pt x="226" y="90"/>
                  </a:cubicBezTo>
                  <a:cubicBezTo>
                    <a:pt x="193" y="123"/>
                    <a:pt x="172" y="138"/>
                    <a:pt x="151" y="180"/>
                  </a:cubicBezTo>
                  <a:cubicBezTo>
                    <a:pt x="144" y="194"/>
                    <a:pt x="147" y="214"/>
                    <a:pt x="136" y="225"/>
                  </a:cubicBezTo>
                  <a:cubicBezTo>
                    <a:pt x="125" y="236"/>
                    <a:pt x="106" y="235"/>
                    <a:pt x="91" y="240"/>
                  </a:cubicBezTo>
                  <a:cubicBezTo>
                    <a:pt x="81" y="270"/>
                    <a:pt x="79" y="304"/>
                    <a:pt x="61" y="330"/>
                  </a:cubicBezTo>
                  <a:cubicBezTo>
                    <a:pt x="51" y="345"/>
                    <a:pt x="38" y="359"/>
                    <a:pt x="31" y="375"/>
                  </a:cubicBezTo>
                  <a:cubicBezTo>
                    <a:pt x="18" y="404"/>
                    <a:pt x="1" y="465"/>
                    <a:pt x="1" y="465"/>
                  </a:cubicBezTo>
                  <a:cubicBezTo>
                    <a:pt x="6" y="520"/>
                    <a:pt x="0" y="577"/>
                    <a:pt x="16" y="630"/>
                  </a:cubicBezTo>
                  <a:cubicBezTo>
                    <a:pt x="21" y="647"/>
                    <a:pt x="47" y="648"/>
                    <a:pt x="61" y="660"/>
                  </a:cubicBezTo>
                  <a:cubicBezTo>
                    <a:pt x="176" y="756"/>
                    <a:pt x="39" y="661"/>
                    <a:pt x="151" y="735"/>
                  </a:cubicBezTo>
                  <a:cubicBezTo>
                    <a:pt x="221" y="840"/>
                    <a:pt x="345" y="847"/>
                    <a:pt x="451" y="900"/>
                  </a:cubicBezTo>
                </a:path>
              </a:pathLst>
            </a:cu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9126" name="Freeform 38"/>
            <p:cNvSpPr>
              <a:spLocks noChangeAspect="1"/>
            </p:cNvSpPr>
            <p:nvPr/>
          </p:nvSpPr>
          <p:spPr bwMode="auto">
            <a:xfrm>
              <a:off x="4387" y="2194"/>
              <a:ext cx="673" cy="532"/>
            </a:xfrm>
            <a:custGeom>
              <a:avLst/>
              <a:gdLst>
                <a:gd name="T0" fmla="*/ 1200 w 1403"/>
                <a:gd name="T1" fmla="*/ 28 h 1108"/>
                <a:gd name="T2" fmla="*/ 840 w 1403"/>
                <a:gd name="T3" fmla="*/ 28 h 1108"/>
                <a:gd name="T4" fmla="*/ 540 w 1403"/>
                <a:gd name="T5" fmla="*/ 118 h 1108"/>
                <a:gd name="T6" fmla="*/ 420 w 1403"/>
                <a:gd name="T7" fmla="*/ 163 h 1108"/>
                <a:gd name="T8" fmla="*/ 375 w 1403"/>
                <a:gd name="T9" fmla="*/ 193 h 1108"/>
                <a:gd name="T10" fmla="*/ 285 w 1403"/>
                <a:gd name="T11" fmla="*/ 238 h 1108"/>
                <a:gd name="T12" fmla="*/ 210 w 1403"/>
                <a:gd name="T13" fmla="*/ 298 h 1108"/>
                <a:gd name="T14" fmla="*/ 180 w 1403"/>
                <a:gd name="T15" fmla="*/ 343 h 1108"/>
                <a:gd name="T16" fmla="*/ 90 w 1403"/>
                <a:gd name="T17" fmla="*/ 433 h 1108"/>
                <a:gd name="T18" fmla="*/ 15 w 1403"/>
                <a:gd name="T19" fmla="*/ 658 h 1108"/>
                <a:gd name="T20" fmla="*/ 0 w 1403"/>
                <a:gd name="T21" fmla="*/ 868 h 1108"/>
                <a:gd name="T22" fmla="*/ 60 w 1403"/>
                <a:gd name="T23" fmla="*/ 1033 h 1108"/>
                <a:gd name="T24" fmla="*/ 150 w 1403"/>
                <a:gd name="T25" fmla="*/ 1063 h 1108"/>
                <a:gd name="T26" fmla="*/ 195 w 1403"/>
                <a:gd name="T27" fmla="*/ 1093 h 1108"/>
                <a:gd name="T28" fmla="*/ 375 w 1403"/>
                <a:gd name="T29" fmla="*/ 1108 h 1108"/>
                <a:gd name="T30" fmla="*/ 510 w 1403"/>
                <a:gd name="T31" fmla="*/ 1093 h 1108"/>
                <a:gd name="T32" fmla="*/ 600 w 1403"/>
                <a:gd name="T33" fmla="*/ 1033 h 1108"/>
                <a:gd name="T34" fmla="*/ 675 w 1403"/>
                <a:gd name="T35" fmla="*/ 898 h 1108"/>
                <a:gd name="T36" fmla="*/ 765 w 1403"/>
                <a:gd name="T37" fmla="*/ 733 h 1108"/>
                <a:gd name="T38" fmla="*/ 870 w 1403"/>
                <a:gd name="T39" fmla="*/ 718 h 1108"/>
                <a:gd name="T40" fmla="*/ 1080 w 1403"/>
                <a:gd name="T41" fmla="*/ 703 h 1108"/>
                <a:gd name="T42" fmla="*/ 1305 w 1403"/>
                <a:gd name="T43" fmla="*/ 568 h 1108"/>
                <a:gd name="T44" fmla="*/ 1335 w 1403"/>
                <a:gd name="T45" fmla="*/ 523 h 1108"/>
                <a:gd name="T46" fmla="*/ 1365 w 1403"/>
                <a:gd name="T47" fmla="*/ 433 h 1108"/>
                <a:gd name="T48" fmla="*/ 1320 w 1403"/>
                <a:gd name="T49" fmla="*/ 103 h 1108"/>
                <a:gd name="T50" fmla="*/ 1200 w 1403"/>
                <a:gd name="T51" fmla="*/ 28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3" h="1108">
                  <a:moveTo>
                    <a:pt x="1200" y="28"/>
                  </a:moveTo>
                  <a:cubicBezTo>
                    <a:pt x="1042" y="5"/>
                    <a:pt x="1054" y="0"/>
                    <a:pt x="840" y="28"/>
                  </a:cubicBezTo>
                  <a:cubicBezTo>
                    <a:pt x="751" y="40"/>
                    <a:pt x="632" y="95"/>
                    <a:pt x="540" y="118"/>
                  </a:cubicBezTo>
                  <a:cubicBezTo>
                    <a:pt x="434" y="188"/>
                    <a:pt x="568" y="107"/>
                    <a:pt x="420" y="163"/>
                  </a:cubicBezTo>
                  <a:cubicBezTo>
                    <a:pt x="403" y="169"/>
                    <a:pt x="391" y="185"/>
                    <a:pt x="375" y="193"/>
                  </a:cubicBezTo>
                  <a:cubicBezTo>
                    <a:pt x="251" y="255"/>
                    <a:pt x="414" y="152"/>
                    <a:pt x="285" y="238"/>
                  </a:cubicBezTo>
                  <a:cubicBezTo>
                    <a:pt x="199" y="367"/>
                    <a:pt x="314" y="215"/>
                    <a:pt x="210" y="298"/>
                  </a:cubicBezTo>
                  <a:cubicBezTo>
                    <a:pt x="196" y="309"/>
                    <a:pt x="192" y="330"/>
                    <a:pt x="180" y="343"/>
                  </a:cubicBezTo>
                  <a:cubicBezTo>
                    <a:pt x="152" y="375"/>
                    <a:pt x="120" y="403"/>
                    <a:pt x="90" y="433"/>
                  </a:cubicBezTo>
                  <a:cubicBezTo>
                    <a:pt x="34" y="489"/>
                    <a:pt x="27" y="585"/>
                    <a:pt x="15" y="658"/>
                  </a:cubicBezTo>
                  <a:cubicBezTo>
                    <a:pt x="10" y="728"/>
                    <a:pt x="0" y="798"/>
                    <a:pt x="0" y="868"/>
                  </a:cubicBezTo>
                  <a:cubicBezTo>
                    <a:pt x="0" y="904"/>
                    <a:pt x="22" y="1010"/>
                    <a:pt x="60" y="1033"/>
                  </a:cubicBezTo>
                  <a:cubicBezTo>
                    <a:pt x="87" y="1050"/>
                    <a:pt x="124" y="1045"/>
                    <a:pt x="150" y="1063"/>
                  </a:cubicBezTo>
                  <a:cubicBezTo>
                    <a:pt x="165" y="1073"/>
                    <a:pt x="177" y="1089"/>
                    <a:pt x="195" y="1093"/>
                  </a:cubicBezTo>
                  <a:cubicBezTo>
                    <a:pt x="254" y="1105"/>
                    <a:pt x="315" y="1103"/>
                    <a:pt x="375" y="1108"/>
                  </a:cubicBezTo>
                  <a:cubicBezTo>
                    <a:pt x="420" y="1103"/>
                    <a:pt x="467" y="1107"/>
                    <a:pt x="510" y="1093"/>
                  </a:cubicBezTo>
                  <a:cubicBezTo>
                    <a:pt x="544" y="1082"/>
                    <a:pt x="600" y="1033"/>
                    <a:pt x="600" y="1033"/>
                  </a:cubicBezTo>
                  <a:cubicBezTo>
                    <a:pt x="626" y="954"/>
                    <a:pt x="606" y="1001"/>
                    <a:pt x="675" y="898"/>
                  </a:cubicBezTo>
                  <a:cubicBezTo>
                    <a:pt x="712" y="842"/>
                    <a:pt x="687" y="756"/>
                    <a:pt x="765" y="733"/>
                  </a:cubicBezTo>
                  <a:cubicBezTo>
                    <a:pt x="799" y="723"/>
                    <a:pt x="835" y="721"/>
                    <a:pt x="870" y="718"/>
                  </a:cubicBezTo>
                  <a:cubicBezTo>
                    <a:pt x="940" y="711"/>
                    <a:pt x="1010" y="708"/>
                    <a:pt x="1080" y="703"/>
                  </a:cubicBezTo>
                  <a:cubicBezTo>
                    <a:pt x="1168" y="674"/>
                    <a:pt x="1244" y="641"/>
                    <a:pt x="1305" y="568"/>
                  </a:cubicBezTo>
                  <a:cubicBezTo>
                    <a:pt x="1317" y="554"/>
                    <a:pt x="1328" y="539"/>
                    <a:pt x="1335" y="523"/>
                  </a:cubicBezTo>
                  <a:cubicBezTo>
                    <a:pt x="1348" y="494"/>
                    <a:pt x="1365" y="433"/>
                    <a:pt x="1365" y="433"/>
                  </a:cubicBezTo>
                  <a:cubicBezTo>
                    <a:pt x="1380" y="331"/>
                    <a:pt x="1403" y="186"/>
                    <a:pt x="1320" y="103"/>
                  </a:cubicBezTo>
                  <a:cubicBezTo>
                    <a:pt x="1272" y="55"/>
                    <a:pt x="1150" y="78"/>
                    <a:pt x="1200" y="28"/>
                  </a:cubicBezTo>
                  <a:close/>
                </a:path>
              </a:pathLst>
            </a:custGeom>
            <a:solidFill>
              <a:srgbClr val="C64200"/>
            </a:solidFill>
            <a:ln w="28575" cmpd="sng">
              <a:solidFill>
                <a:srgbClr val="993300"/>
              </a:solidFill>
              <a:round/>
              <a:headEnd/>
              <a:tailEnd/>
            </a:ln>
          </p:spPr>
          <p:txBody>
            <a:bodyPr/>
            <a:lstStyle/>
            <a:p>
              <a:endParaRPr lang="tr-TR"/>
            </a:p>
          </p:txBody>
        </p:sp>
        <p:sp>
          <p:nvSpPr>
            <p:cNvPr id="89127" name="AutoShape 39"/>
            <p:cNvSpPr>
              <a:spLocks noChangeAspect="1" noChangeArrowheads="1"/>
            </p:cNvSpPr>
            <p:nvPr/>
          </p:nvSpPr>
          <p:spPr bwMode="auto">
            <a:xfrm>
              <a:off x="4330" y="912"/>
              <a:ext cx="302" cy="17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headEnd/>
              <a:tailEnd/>
            </a:ln>
          </p:spPr>
          <p:txBody>
            <a:bodyPr/>
            <a:lstStyle/>
            <a:p>
              <a:endParaRPr lang="tr-TR"/>
            </a:p>
          </p:txBody>
        </p:sp>
        <p:sp>
          <p:nvSpPr>
            <p:cNvPr id="89128" name="AutoShape 40"/>
            <p:cNvSpPr>
              <a:spLocks noChangeAspect="1" noChangeArrowheads="1"/>
            </p:cNvSpPr>
            <p:nvPr/>
          </p:nvSpPr>
          <p:spPr bwMode="auto">
            <a:xfrm>
              <a:off x="4517" y="969"/>
              <a:ext cx="302" cy="17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headEnd/>
              <a:tailEnd/>
            </a:ln>
          </p:spPr>
          <p:txBody>
            <a:bodyPr/>
            <a:lstStyle/>
            <a:p>
              <a:endParaRPr lang="tr-TR"/>
            </a:p>
          </p:txBody>
        </p:sp>
        <p:sp>
          <p:nvSpPr>
            <p:cNvPr id="89129" name="AutoShape 41"/>
            <p:cNvSpPr>
              <a:spLocks noChangeAspect="1" noChangeArrowheads="1"/>
            </p:cNvSpPr>
            <p:nvPr/>
          </p:nvSpPr>
          <p:spPr bwMode="auto">
            <a:xfrm>
              <a:off x="4430" y="1056"/>
              <a:ext cx="303" cy="17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000000"/>
              </a:solidFill>
              <a:round/>
              <a:headEnd/>
              <a:tailEnd/>
            </a:ln>
          </p:spPr>
          <p:txBody>
            <a:bodyPr/>
            <a:lstStyle/>
            <a:p>
              <a:endParaRPr lang="tr-TR"/>
            </a:p>
          </p:txBody>
        </p:sp>
        <p:sp>
          <p:nvSpPr>
            <p:cNvPr id="89130" name="Line 42"/>
            <p:cNvSpPr>
              <a:spLocks noChangeAspect="1" noChangeShapeType="1"/>
            </p:cNvSpPr>
            <p:nvPr/>
          </p:nvSpPr>
          <p:spPr bwMode="auto">
            <a:xfrm>
              <a:off x="4646" y="1344"/>
              <a:ext cx="0" cy="691"/>
            </a:xfrm>
            <a:prstGeom prst="line">
              <a:avLst/>
            </a:prstGeom>
            <a:noFill/>
            <a:ln w="1905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89131" name="Text Box 43"/>
            <p:cNvSpPr txBox="1">
              <a:spLocks noChangeAspect="1" noChangeArrowheads="1"/>
            </p:cNvSpPr>
            <p:nvPr/>
          </p:nvSpPr>
          <p:spPr bwMode="auto">
            <a:xfrm>
              <a:off x="3936" y="3456"/>
              <a:ext cx="1680" cy="7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x-none">
                  <a:solidFill>
                    <a:srgbClr val="333399"/>
                  </a:solidFill>
                  <a:latin typeface="Times New Roman" charset="0"/>
                  <a:sym typeface="Wingdings" charset="2"/>
                </a:rPr>
                <a:t></a:t>
              </a:r>
              <a:r>
                <a:rPr lang="en-US" altLang="x-none">
                  <a:solidFill>
                    <a:srgbClr val="333399"/>
                  </a:solidFill>
                  <a:latin typeface="Times New Roman" charset="0"/>
                </a:rPr>
                <a:t>  unconjugated bilirubin</a:t>
              </a:r>
            </a:p>
            <a:p>
              <a:r>
                <a:rPr lang="en-US" altLang="x-none">
                  <a:solidFill>
                    <a:srgbClr val="333399"/>
                  </a:solidFill>
                  <a:latin typeface="Times New Roman" charset="0"/>
                </a:rPr>
                <a:t>      (in blood)</a:t>
              </a:r>
            </a:p>
            <a:p>
              <a:r>
                <a:rPr lang="en-US" altLang="x-none">
                  <a:solidFill>
                    <a:srgbClr val="800080"/>
                  </a:solidFill>
                  <a:latin typeface="Times New Roman" charset="0"/>
                  <a:sym typeface="Wingdings" charset="2"/>
                </a:rPr>
                <a:t>  </a:t>
              </a:r>
              <a:r>
                <a:rPr lang="en-US" altLang="x-none">
                  <a:solidFill>
                    <a:srgbClr val="800080"/>
                  </a:solidFill>
                  <a:latin typeface="Times New Roman" charset="0"/>
                </a:rPr>
                <a:t>conjugated bilirubin </a:t>
              </a:r>
            </a:p>
            <a:p>
              <a:r>
                <a:rPr lang="en-US" altLang="x-none">
                  <a:solidFill>
                    <a:srgbClr val="800080"/>
                  </a:solidFill>
                  <a:latin typeface="Times New Roman" charset="0"/>
                </a:rPr>
                <a:t>      (in blood)  </a:t>
              </a:r>
              <a:endParaRPr lang="en-US" altLang="x-none">
                <a:latin typeface="Times New Roman" charset="0"/>
              </a:endParaRPr>
            </a:p>
          </p:txBody>
        </p:sp>
        <p:sp>
          <p:nvSpPr>
            <p:cNvPr id="89132" name="Oval 44"/>
            <p:cNvSpPr>
              <a:spLocks noChangeAspect="1" noChangeArrowheads="1"/>
            </p:cNvSpPr>
            <p:nvPr/>
          </p:nvSpPr>
          <p:spPr bwMode="auto">
            <a:xfrm>
              <a:off x="4819" y="2726"/>
              <a:ext cx="86" cy="86"/>
            </a:xfrm>
            <a:prstGeom prst="ellipse">
              <a:avLst/>
            </a:prstGeom>
            <a:solidFill>
              <a:srgbClr val="FFFF00"/>
            </a:solidFill>
            <a:ln w="9525">
              <a:solidFill>
                <a:srgbClr val="000000"/>
              </a:solidFill>
              <a:round/>
              <a:headEnd/>
              <a:tailEnd/>
            </a:ln>
          </p:spPr>
          <p:txBody>
            <a:bodyPr/>
            <a:lstStyle/>
            <a:p>
              <a:endParaRPr lang="tr-TR"/>
            </a:p>
          </p:txBody>
        </p:sp>
      </p:grpSp>
      <p:sp>
        <p:nvSpPr>
          <p:cNvPr id="89133" name="Text Box 45"/>
          <p:cNvSpPr txBox="1">
            <a:spLocks noChangeArrowheads="1"/>
          </p:cNvSpPr>
          <p:nvPr/>
        </p:nvSpPr>
        <p:spPr bwMode="auto">
          <a:xfrm>
            <a:off x="2133600" y="0"/>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000" b="1">
                <a:latin typeface="Times New Roman" charset="0"/>
              </a:rPr>
              <a:t>Şekil</a:t>
            </a:r>
            <a:r>
              <a:rPr lang="en-US" altLang="x-none" sz="2000" b="1">
                <a:latin typeface="Times New Roman" charset="0"/>
              </a:rPr>
              <a:t> 3.</a:t>
            </a:r>
            <a:r>
              <a:rPr lang="en-US" altLang="x-none" sz="2000">
                <a:latin typeface="Times New Roman" charset="0"/>
              </a:rPr>
              <a:t>  hyperbilirubinemia </a:t>
            </a:r>
            <a:r>
              <a:rPr lang="tr-TR" altLang="x-none" sz="2000">
                <a:latin typeface="Times New Roman" charset="0"/>
              </a:rPr>
              <a:t>örnekleri</a:t>
            </a:r>
            <a:endParaRPr lang="en-US" altLang="x-none" sz="2000">
              <a:latin typeface="Times New Roman" charset="0"/>
            </a:endParaRPr>
          </a:p>
        </p:txBody>
      </p:sp>
    </p:spTree>
    <p:extLst>
      <p:ext uri="{BB962C8B-B14F-4D97-AF65-F5344CB8AC3E}">
        <p14:creationId xmlns:p14="http://schemas.microsoft.com/office/powerpoint/2010/main" val="110142450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slide(fromTop)">
                                      <p:cBhvr>
                                        <p:cTn id="7" dur="500"/>
                                        <p:tgtEl>
                                          <p:spTgt spid="89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nodeType="clickEffect">
                                  <p:stCondLst>
                                    <p:cond delay="0"/>
                                  </p:stCondLst>
                                  <p:childTnLst>
                                    <p:set>
                                      <p:cBhvr>
                                        <p:cTn id="11" dur="1" fill="hold">
                                          <p:stCondLst>
                                            <p:cond delay="0"/>
                                          </p:stCondLst>
                                        </p:cTn>
                                        <p:tgtEl>
                                          <p:spTgt spid="89106"/>
                                        </p:tgtEl>
                                        <p:attrNameLst>
                                          <p:attrName>style.visibility</p:attrName>
                                        </p:attrNameLst>
                                      </p:cBhvr>
                                      <p:to>
                                        <p:strVal val="visible"/>
                                      </p:to>
                                    </p:set>
                                    <p:animEffect transition="in" filter="slide(fromTop)">
                                      <p:cBhvr>
                                        <p:cTn id="12" dur="500"/>
                                        <p:tgtEl>
                                          <p:spTgt spid="891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nodeType="clickEffect">
                                  <p:stCondLst>
                                    <p:cond delay="0"/>
                                  </p:stCondLst>
                                  <p:childTnLst>
                                    <p:set>
                                      <p:cBhvr>
                                        <p:cTn id="16" dur="1" fill="hold">
                                          <p:stCondLst>
                                            <p:cond delay="0"/>
                                          </p:stCondLst>
                                        </p:cTn>
                                        <p:tgtEl>
                                          <p:spTgt spid="89119"/>
                                        </p:tgtEl>
                                        <p:attrNameLst>
                                          <p:attrName>style.visibility</p:attrName>
                                        </p:attrNameLst>
                                      </p:cBhvr>
                                      <p:to>
                                        <p:strVal val="visible"/>
                                      </p:to>
                                    </p:set>
                                    <p:animEffect transition="in" filter="slide(fromTop)">
                                      <p:cBhvr>
                                        <p:cTn id="17" dur="500"/>
                                        <p:tgtEl>
                                          <p:spTgt spid="89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noChangeAspect="1"/>
          </p:cNvGraphicFramePr>
          <p:nvPr/>
        </p:nvGraphicFramePr>
        <p:xfrm>
          <a:off x="1981200" y="1066800"/>
          <a:ext cx="4648200" cy="5484813"/>
        </p:xfrm>
        <a:graphic>
          <a:graphicData uri="http://schemas.openxmlformats.org/presentationml/2006/ole">
            <mc:AlternateContent xmlns:mc="http://schemas.openxmlformats.org/markup-compatibility/2006">
              <mc:Choice xmlns:v="urn:schemas-microsoft-com:vml" Requires="v">
                <p:oleObj spid="_x0000_s186382" name="Bitmap Image" r:id="rId3" imgW="1991003" imgH="3677163" progId="Paint.Picture">
                  <p:embed/>
                </p:oleObj>
              </mc:Choice>
              <mc:Fallback>
                <p:oleObj name="Bitmap Image" r:id="rId3" imgW="1991003" imgH="367716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066800"/>
                        <a:ext cx="4648200"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0115" name="Rectangle 3"/>
          <p:cNvSpPr>
            <a:spLocks noChangeArrowheads="1"/>
          </p:cNvSpPr>
          <p:nvPr/>
        </p:nvSpPr>
        <p:spPr bwMode="auto">
          <a:xfrm>
            <a:off x="1447800" y="228600"/>
            <a:ext cx="6934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altLang="x-none" sz="2000" b="1">
                <a:solidFill>
                  <a:schemeClr val="accent2"/>
                </a:solidFill>
              </a:rPr>
              <a:t>65</a:t>
            </a:r>
            <a:r>
              <a:rPr lang="tr-TR" altLang="x-none" sz="2000" b="1">
                <a:solidFill>
                  <a:schemeClr val="accent2"/>
                </a:solidFill>
              </a:rPr>
              <a:t> yaşında tıkanma sarılığı olan bir bayanda görülen safra taşları.</a:t>
            </a:r>
            <a:r>
              <a:rPr lang="en-US" altLang="x-none" sz="2000" b="1">
                <a:solidFill>
                  <a:schemeClr val="accent2"/>
                </a:solidFill>
              </a:rPr>
              <a:t> </a:t>
            </a:r>
          </a:p>
        </p:txBody>
      </p:sp>
      <p:sp>
        <p:nvSpPr>
          <p:cNvPr id="90116" name="Text Box 4"/>
          <p:cNvSpPr txBox="1">
            <a:spLocks noChangeArrowheads="1"/>
          </p:cNvSpPr>
          <p:nvPr/>
        </p:nvSpPr>
        <p:spPr bwMode="auto">
          <a:xfrm>
            <a:off x="5257800" y="40386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b="1"/>
              <a:t>Biliary stones</a:t>
            </a:r>
          </a:p>
        </p:txBody>
      </p:sp>
      <p:sp>
        <p:nvSpPr>
          <p:cNvPr id="90117" name="Line 5"/>
          <p:cNvSpPr>
            <a:spLocks noChangeShapeType="1"/>
          </p:cNvSpPr>
          <p:nvPr/>
        </p:nvSpPr>
        <p:spPr bwMode="auto">
          <a:xfrm flipH="1">
            <a:off x="2438400" y="4267200"/>
            <a:ext cx="2895600" cy="762000"/>
          </a:xfrm>
          <a:prstGeom prst="line">
            <a:avLst/>
          </a:prstGeom>
          <a:noFill/>
          <a:ln w="76200">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Tree>
    <p:extLst>
      <p:ext uri="{BB962C8B-B14F-4D97-AF65-F5344CB8AC3E}">
        <p14:creationId xmlns:p14="http://schemas.microsoft.com/office/powerpoint/2010/main" val="332567974"/>
      </p:ext>
    </p:extLst>
  </p:cSld>
  <p:clrMapOvr>
    <a:masterClrMapping/>
  </p:clrMapOvr>
  <p:transition>
    <p:wipe dir="u"/>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tr-TR" altLang="x-none" sz="3200" b="1"/>
              <a:t>SAFRA ASİTLERİ ve METABOLİZMASI</a:t>
            </a:r>
          </a:p>
        </p:txBody>
      </p:sp>
      <p:sp>
        <p:nvSpPr>
          <p:cNvPr id="111619" name="Rectangle 3"/>
          <p:cNvSpPr>
            <a:spLocks noGrp="1" noChangeArrowheads="1"/>
          </p:cNvSpPr>
          <p:nvPr>
            <p:ph type="body" idx="1"/>
          </p:nvPr>
        </p:nvSpPr>
        <p:spPr/>
        <p:txBody>
          <a:bodyPr/>
          <a:lstStyle/>
          <a:p>
            <a:pPr>
              <a:lnSpc>
                <a:spcPct val="90000"/>
              </a:lnSpc>
            </a:pPr>
            <a:r>
              <a:rPr lang="tr-TR" altLang="x-none" b="1"/>
              <a:t>Safra, </a:t>
            </a:r>
            <a:r>
              <a:rPr lang="tr-TR" altLang="x-none"/>
              <a:t>glutatyon,fosfolipidler,kolesterol,organik anyonlar, proteinler, metaller, iyonlar, ksenobiotikler,bilirübin ve safra tuzlarından oluşur. </a:t>
            </a:r>
            <a:endParaRPr lang="en-US" altLang="x-none"/>
          </a:p>
          <a:p>
            <a:pPr>
              <a:lnSpc>
                <a:spcPct val="90000"/>
              </a:lnSpc>
            </a:pPr>
            <a:r>
              <a:rPr lang="tr-TR" altLang="x-none"/>
              <a:t>Safra oluşumunda temel gereksinim:</a:t>
            </a:r>
            <a:endParaRPr lang="en-US" altLang="x-none"/>
          </a:p>
          <a:p>
            <a:pPr lvl="1">
              <a:lnSpc>
                <a:spcPct val="90000"/>
              </a:lnSpc>
            </a:pPr>
            <a:r>
              <a:rPr lang="tr-TR" altLang="x-none"/>
              <a:t>İnce barsaktan lipid alımı</a:t>
            </a:r>
            <a:endParaRPr lang="en-US" altLang="x-none"/>
          </a:p>
          <a:p>
            <a:pPr lvl="1">
              <a:lnSpc>
                <a:spcPct val="90000"/>
              </a:lnSpc>
            </a:pPr>
            <a:r>
              <a:rPr lang="tr-TR" altLang="x-none"/>
              <a:t>İnce barsağın oksidatif hasardan korunması</a:t>
            </a:r>
            <a:endParaRPr lang="en-US" altLang="x-none"/>
          </a:p>
          <a:p>
            <a:pPr lvl="1">
              <a:lnSpc>
                <a:spcPct val="90000"/>
              </a:lnSpc>
            </a:pPr>
            <a:r>
              <a:rPr lang="tr-TR" altLang="x-none"/>
              <a:t>Endojenik ve ksenobiotik bileşiklerin atılımı</a:t>
            </a:r>
            <a:endParaRPr lang="en-CA" altLang="x-none"/>
          </a:p>
          <a:p>
            <a:pPr>
              <a:lnSpc>
                <a:spcPct val="90000"/>
              </a:lnSpc>
            </a:pPr>
            <a:endParaRPr lang="tr-TR" altLang="x-none"/>
          </a:p>
        </p:txBody>
      </p:sp>
    </p:spTree>
    <p:extLst>
      <p:ext uri="{BB962C8B-B14F-4D97-AF65-F5344CB8AC3E}">
        <p14:creationId xmlns:p14="http://schemas.microsoft.com/office/powerpoint/2010/main" val="171748952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2000"/>
                                        <p:tgtEl>
                                          <p:spTgt spid="111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2000"/>
                                        <p:tgtEl>
                                          <p:spTgt spid="111619">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1619">
                                            <p:txEl>
                                              <p:pRg st="2" end="2"/>
                                            </p:txEl>
                                          </p:spTgt>
                                        </p:tgtEl>
                                        <p:attrNameLst>
                                          <p:attrName>style.visibility</p:attrName>
                                        </p:attrNameLst>
                                      </p:cBhvr>
                                      <p:to>
                                        <p:strVal val="visible"/>
                                      </p:to>
                                    </p:set>
                                    <p:animEffect transition="in" filter="wipe(left)">
                                      <p:cBhvr>
                                        <p:cTn id="15" dur="2000"/>
                                        <p:tgtEl>
                                          <p:spTgt spid="111619">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1619">
                                            <p:txEl>
                                              <p:pRg st="3" end="3"/>
                                            </p:txEl>
                                          </p:spTgt>
                                        </p:tgtEl>
                                        <p:attrNameLst>
                                          <p:attrName>style.visibility</p:attrName>
                                        </p:attrNameLst>
                                      </p:cBhvr>
                                      <p:to>
                                        <p:strVal val="visible"/>
                                      </p:to>
                                    </p:set>
                                    <p:animEffect transition="in" filter="wipe(left)">
                                      <p:cBhvr>
                                        <p:cTn id="18" dur="2000"/>
                                        <p:tgtEl>
                                          <p:spTgt spid="11161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1619">
                                            <p:txEl>
                                              <p:pRg st="4" end="4"/>
                                            </p:txEl>
                                          </p:spTgt>
                                        </p:tgtEl>
                                        <p:attrNameLst>
                                          <p:attrName>style.visibility</p:attrName>
                                        </p:attrNameLst>
                                      </p:cBhvr>
                                      <p:to>
                                        <p:strVal val="visible"/>
                                      </p:to>
                                    </p:set>
                                    <p:animEffect transition="in" filter="wipe(left)">
                                      <p:cBhvr>
                                        <p:cTn id="21" dur="2000"/>
                                        <p:tgtEl>
                                          <p:spTgt spid="1116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a:xfrm>
            <a:off x="457200" y="1143000"/>
            <a:ext cx="7808913" cy="4306888"/>
          </a:xfrm>
        </p:spPr>
        <p:txBody>
          <a:bodyPr/>
          <a:lstStyle/>
          <a:p>
            <a:pPr>
              <a:lnSpc>
                <a:spcPct val="90000"/>
              </a:lnSpc>
            </a:pPr>
            <a:r>
              <a:rPr lang="tr-TR" altLang="en-US" sz="2400"/>
              <a:t>Karaciğer 250-1500 ml/gün safra üretir ve salgılar.</a:t>
            </a:r>
            <a:endParaRPr lang="en-US" altLang="en-US" sz="2400"/>
          </a:p>
          <a:p>
            <a:pPr>
              <a:lnSpc>
                <a:spcPct val="90000"/>
              </a:lnSpc>
            </a:pPr>
            <a:r>
              <a:rPr lang="tr-TR" altLang="en-US" sz="2400"/>
              <a:t>Safra pigmenti</a:t>
            </a:r>
            <a:r>
              <a:rPr lang="en-US" altLang="en-US" sz="2400"/>
              <a:t> (bilir</a:t>
            </a:r>
            <a:r>
              <a:rPr lang="tr-TR" altLang="en-US" sz="2400"/>
              <a:t>ü</a:t>
            </a:r>
            <a:r>
              <a:rPr lang="en-US" altLang="en-US" sz="2400"/>
              <a:t>bin) </a:t>
            </a:r>
            <a:r>
              <a:rPr lang="tr-TR" altLang="en-US" sz="2400"/>
              <a:t>dalak,kemik iliği ve karaciğerde oluşur.</a:t>
            </a:r>
            <a:endParaRPr lang="en-US" altLang="en-US" sz="2400"/>
          </a:p>
          <a:p>
            <a:pPr lvl="1">
              <a:lnSpc>
                <a:spcPct val="90000"/>
              </a:lnSpc>
            </a:pPr>
            <a:r>
              <a:rPr lang="tr-TR" altLang="en-US" sz="2000"/>
              <a:t>Hemoglobinden türeyen demir içermeyen hem grupları</a:t>
            </a:r>
            <a:endParaRPr lang="en-US" altLang="en-US" sz="2000"/>
          </a:p>
          <a:p>
            <a:pPr>
              <a:lnSpc>
                <a:spcPct val="90000"/>
              </a:lnSpc>
            </a:pPr>
            <a:r>
              <a:rPr lang="en-US" altLang="en-US" sz="2400"/>
              <a:t>S</a:t>
            </a:r>
            <a:r>
              <a:rPr lang="tr-TR" altLang="en-US" sz="2400"/>
              <a:t>erbest bilirübin glukuronik asit ile birleşerek konjuge bilirübin’ü oluşturur.</a:t>
            </a:r>
            <a:r>
              <a:rPr lang="en-US" altLang="en-US" sz="2400"/>
              <a:t> </a:t>
            </a:r>
          </a:p>
          <a:p>
            <a:pPr lvl="1">
              <a:lnSpc>
                <a:spcPct val="90000"/>
              </a:lnSpc>
            </a:pPr>
            <a:r>
              <a:rPr lang="tr-TR" altLang="en-US" sz="2000"/>
              <a:t>Safra içerisine salınır</a:t>
            </a:r>
            <a:endParaRPr lang="en-US" altLang="en-US" sz="2000"/>
          </a:p>
          <a:p>
            <a:pPr>
              <a:lnSpc>
                <a:spcPct val="90000"/>
              </a:lnSpc>
            </a:pPr>
            <a:r>
              <a:rPr lang="tr-TR" altLang="en-US" sz="2400"/>
              <a:t>İnce barsakta bakteriler tarafından urobilino</a:t>
            </a:r>
            <a:r>
              <a:rPr lang="en-US" altLang="en-US" sz="2400"/>
              <a:t>j</a:t>
            </a:r>
            <a:r>
              <a:rPr lang="tr-TR" altLang="en-US" sz="2400"/>
              <a:t>ene dönüştürülür.</a:t>
            </a:r>
            <a:endParaRPr lang="en-US" altLang="en-US" sz="2400"/>
          </a:p>
          <a:p>
            <a:pPr lvl="1">
              <a:lnSpc>
                <a:spcPct val="90000"/>
              </a:lnSpc>
            </a:pPr>
            <a:r>
              <a:rPr lang="tr-TR" altLang="en-US" sz="2000"/>
              <a:t>Urobilinojen ince barsaktan absorbe edilir ve hepatik vene girer.</a:t>
            </a:r>
            <a:endParaRPr lang="en-US" altLang="en-US" sz="2000"/>
          </a:p>
          <a:p>
            <a:pPr lvl="2">
              <a:lnSpc>
                <a:spcPct val="90000"/>
              </a:lnSpc>
            </a:pPr>
            <a:r>
              <a:rPr lang="tr-TR" altLang="en-US" sz="1800"/>
              <a:t>Tekrar ya böbrekler tarafından filtre edilir ya da idrarla atılır.</a:t>
            </a:r>
            <a:endParaRPr lang="en-US" altLang="en-US" sz="1800"/>
          </a:p>
        </p:txBody>
      </p:sp>
      <p:sp>
        <p:nvSpPr>
          <p:cNvPr id="112643" name="Rectangle 3"/>
          <p:cNvSpPr>
            <a:spLocks noGrp="1" noChangeArrowheads="1"/>
          </p:cNvSpPr>
          <p:nvPr>
            <p:ph type="title"/>
          </p:nvPr>
        </p:nvSpPr>
        <p:spPr>
          <a:xfrm>
            <a:off x="457200" y="274638"/>
            <a:ext cx="8229600" cy="715962"/>
          </a:xfrm>
        </p:spPr>
        <p:txBody>
          <a:bodyPr/>
          <a:lstStyle/>
          <a:p>
            <a:r>
              <a:rPr lang="tr-TR" altLang="en-US" sz="2800" b="1"/>
              <a:t>Safra Oluşumu ve sekresyonu:</a:t>
            </a:r>
            <a:endParaRPr lang="en-US" altLang="en-US" sz="2800" b="1"/>
          </a:p>
        </p:txBody>
      </p:sp>
    </p:spTree>
    <p:extLst>
      <p:ext uri="{BB962C8B-B14F-4D97-AF65-F5344CB8AC3E}">
        <p14:creationId xmlns:p14="http://schemas.microsoft.com/office/powerpoint/2010/main" val="151873054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 calcmode="lin" valueType="num">
                                      <p:cBhvr>
                                        <p:cTn id="7" dur="500" fill="hold"/>
                                        <p:tgtEl>
                                          <p:spTgt spid="112643"/>
                                        </p:tgtEl>
                                        <p:attrNameLst>
                                          <p:attrName>ppt_w</p:attrName>
                                        </p:attrNameLst>
                                      </p:cBhvr>
                                      <p:tavLst>
                                        <p:tav tm="0">
                                          <p:val>
                                            <p:fltVal val="0"/>
                                          </p:val>
                                        </p:tav>
                                        <p:tav tm="100000">
                                          <p:val>
                                            <p:strVal val="#ppt_w"/>
                                          </p:val>
                                        </p:tav>
                                      </p:tavLst>
                                    </p:anim>
                                    <p:anim calcmode="lin" valueType="num">
                                      <p:cBhvr>
                                        <p:cTn id="8" dur="500" fill="hold"/>
                                        <p:tgtEl>
                                          <p:spTgt spid="112643"/>
                                        </p:tgtEl>
                                        <p:attrNameLst>
                                          <p:attrName>ppt_h</p:attrName>
                                        </p:attrNameLst>
                                      </p:cBhvr>
                                      <p:tavLst>
                                        <p:tav tm="0">
                                          <p:val>
                                            <p:fltVal val="0"/>
                                          </p:val>
                                        </p:tav>
                                        <p:tav tm="100000">
                                          <p:val>
                                            <p:strVal val="#ppt_h"/>
                                          </p:val>
                                        </p:tav>
                                      </p:tavLst>
                                    </p:anim>
                                    <p:animEffect transition="in" filter="fade">
                                      <p:cBhvr>
                                        <p:cTn id="9" dur="500"/>
                                        <p:tgtEl>
                                          <p:spTgt spid="11264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2642">
                                            <p:txEl>
                                              <p:pRg st="0" end="0"/>
                                            </p:txEl>
                                          </p:spTgt>
                                        </p:tgtEl>
                                        <p:attrNameLst>
                                          <p:attrName>style.visibility</p:attrName>
                                        </p:attrNameLst>
                                      </p:cBhvr>
                                      <p:to>
                                        <p:strVal val="visible"/>
                                      </p:to>
                                    </p:set>
                                    <p:animEffect transition="in" filter="dissolve">
                                      <p:cBhvr>
                                        <p:cTn id="14" dur="500"/>
                                        <p:tgtEl>
                                          <p:spTgt spid="11264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12642">
                                            <p:txEl>
                                              <p:pRg st="1" end="1"/>
                                            </p:txEl>
                                          </p:spTgt>
                                        </p:tgtEl>
                                        <p:attrNameLst>
                                          <p:attrName>style.visibility</p:attrName>
                                        </p:attrNameLst>
                                      </p:cBhvr>
                                      <p:to>
                                        <p:strVal val="visible"/>
                                      </p:to>
                                    </p:set>
                                    <p:animEffect transition="in" filter="dissolve">
                                      <p:cBhvr>
                                        <p:cTn id="19" dur="500"/>
                                        <p:tgtEl>
                                          <p:spTgt spid="112642">
                                            <p:txEl>
                                              <p:pRg st="1" end="1"/>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2642">
                                            <p:txEl>
                                              <p:pRg st="2" end="2"/>
                                            </p:txEl>
                                          </p:spTgt>
                                        </p:tgtEl>
                                        <p:attrNameLst>
                                          <p:attrName>style.visibility</p:attrName>
                                        </p:attrNameLst>
                                      </p:cBhvr>
                                      <p:to>
                                        <p:strVal val="visible"/>
                                      </p:to>
                                    </p:set>
                                    <p:animEffect transition="in" filter="dissolve">
                                      <p:cBhvr>
                                        <p:cTn id="22" dur="500"/>
                                        <p:tgtEl>
                                          <p:spTgt spid="11264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642">
                                            <p:txEl>
                                              <p:pRg st="3" end="3"/>
                                            </p:txEl>
                                          </p:spTgt>
                                        </p:tgtEl>
                                        <p:attrNameLst>
                                          <p:attrName>style.visibility</p:attrName>
                                        </p:attrNameLst>
                                      </p:cBhvr>
                                      <p:to>
                                        <p:strVal val="visible"/>
                                      </p:to>
                                    </p:set>
                                    <p:animEffect transition="in" filter="dissolve">
                                      <p:cBhvr>
                                        <p:cTn id="27" dur="500"/>
                                        <p:tgtEl>
                                          <p:spTgt spid="112642">
                                            <p:txEl>
                                              <p:pRg st="3" end="3"/>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2642">
                                            <p:txEl>
                                              <p:pRg st="4" end="4"/>
                                            </p:txEl>
                                          </p:spTgt>
                                        </p:tgtEl>
                                        <p:attrNameLst>
                                          <p:attrName>style.visibility</p:attrName>
                                        </p:attrNameLst>
                                      </p:cBhvr>
                                      <p:to>
                                        <p:strVal val="visible"/>
                                      </p:to>
                                    </p:set>
                                    <p:animEffect transition="in" filter="dissolve">
                                      <p:cBhvr>
                                        <p:cTn id="30" dur="500"/>
                                        <p:tgtEl>
                                          <p:spTgt spid="112642">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2642">
                                            <p:txEl>
                                              <p:pRg st="5" end="5"/>
                                            </p:txEl>
                                          </p:spTgt>
                                        </p:tgtEl>
                                        <p:attrNameLst>
                                          <p:attrName>style.visibility</p:attrName>
                                        </p:attrNameLst>
                                      </p:cBhvr>
                                      <p:to>
                                        <p:strVal val="visible"/>
                                      </p:to>
                                    </p:set>
                                    <p:animEffect transition="in" filter="dissolve">
                                      <p:cBhvr>
                                        <p:cTn id="35" dur="500"/>
                                        <p:tgtEl>
                                          <p:spTgt spid="112642">
                                            <p:txEl>
                                              <p:pRg st="5" end="5"/>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12642">
                                            <p:txEl>
                                              <p:pRg st="6" end="6"/>
                                            </p:txEl>
                                          </p:spTgt>
                                        </p:tgtEl>
                                        <p:attrNameLst>
                                          <p:attrName>style.visibility</p:attrName>
                                        </p:attrNameLst>
                                      </p:cBhvr>
                                      <p:to>
                                        <p:strVal val="visible"/>
                                      </p:to>
                                    </p:set>
                                    <p:animEffect transition="in" filter="dissolve">
                                      <p:cBhvr>
                                        <p:cTn id="38" dur="500"/>
                                        <p:tgtEl>
                                          <p:spTgt spid="112642">
                                            <p:txEl>
                                              <p:pRg st="6" end="6"/>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2642">
                                            <p:txEl>
                                              <p:pRg st="7" end="7"/>
                                            </p:txEl>
                                          </p:spTgt>
                                        </p:tgtEl>
                                        <p:attrNameLst>
                                          <p:attrName>style.visibility</p:attrName>
                                        </p:attrNameLst>
                                      </p:cBhvr>
                                      <p:to>
                                        <p:strVal val="visible"/>
                                      </p:to>
                                    </p:set>
                                    <p:animEffect transition="in" filter="dissolve">
                                      <p:cBhvr>
                                        <p:cTn id="41" dur="500"/>
                                        <p:tgtEl>
                                          <p:spTgt spid="1126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build="p"/>
      <p:bldP spid="112643"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5800" y="228600"/>
            <a:ext cx="7772400" cy="838200"/>
          </a:xfrm>
        </p:spPr>
        <p:txBody>
          <a:bodyPr/>
          <a:lstStyle/>
          <a:p>
            <a:r>
              <a:rPr lang="tr-TR" altLang="x-none"/>
              <a:t>Safra Oluşumu</a:t>
            </a:r>
            <a:endParaRPr lang="en-CA" altLang="x-none"/>
          </a:p>
        </p:txBody>
      </p:sp>
      <p:sp>
        <p:nvSpPr>
          <p:cNvPr id="113667" name="AutoShape 3"/>
          <p:cNvSpPr>
            <a:spLocks noChangeArrowheads="1"/>
          </p:cNvSpPr>
          <p:nvPr/>
        </p:nvSpPr>
        <p:spPr bwMode="auto">
          <a:xfrm>
            <a:off x="0" y="2895600"/>
            <a:ext cx="4572000" cy="3962400"/>
          </a:xfrm>
          <a:prstGeom prst="roundRect">
            <a:avLst>
              <a:gd name="adj" fmla="val 16667"/>
            </a:avLst>
          </a:prstGeom>
          <a:solidFill>
            <a:srgbClr val="EAEAEA"/>
          </a:solidFill>
          <a:ln w="571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3668" name="AutoShape 4"/>
          <p:cNvSpPr>
            <a:spLocks noChangeArrowheads="1"/>
          </p:cNvSpPr>
          <p:nvPr/>
        </p:nvSpPr>
        <p:spPr bwMode="auto">
          <a:xfrm>
            <a:off x="4572000" y="2895600"/>
            <a:ext cx="4572000" cy="3962400"/>
          </a:xfrm>
          <a:prstGeom prst="roundRect">
            <a:avLst>
              <a:gd name="adj" fmla="val 16667"/>
            </a:avLst>
          </a:prstGeom>
          <a:solidFill>
            <a:srgbClr val="EAEAEA"/>
          </a:solidFill>
          <a:ln w="571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3669" name="Oval 5"/>
          <p:cNvSpPr>
            <a:spLocks noChangeArrowheads="1"/>
          </p:cNvSpPr>
          <p:nvPr/>
        </p:nvSpPr>
        <p:spPr bwMode="auto">
          <a:xfrm>
            <a:off x="3581400" y="3733800"/>
            <a:ext cx="1981200" cy="2362200"/>
          </a:xfrm>
          <a:prstGeom prst="ellipse">
            <a:avLst/>
          </a:prstGeom>
          <a:solidFill>
            <a:srgbClr val="FFCC66"/>
          </a:solidFill>
          <a:ln w="381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3670" name="Rectangle 6"/>
          <p:cNvSpPr>
            <a:spLocks noChangeArrowheads="1"/>
          </p:cNvSpPr>
          <p:nvPr/>
        </p:nvSpPr>
        <p:spPr bwMode="auto">
          <a:xfrm>
            <a:off x="0" y="1447800"/>
            <a:ext cx="9144000" cy="13716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x-none" altLang="x-none" sz="2400">
              <a:solidFill>
                <a:srgbClr val="FF3300"/>
              </a:solidFill>
              <a:latin typeface="Times New Roman" charset="0"/>
            </a:endParaRPr>
          </a:p>
        </p:txBody>
      </p:sp>
      <p:sp>
        <p:nvSpPr>
          <p:cNvPr id="113671" name="Text Box 7"/>
          <p:cNvSpPr txBox="1">
            <a:spLocks noChangeArrowheads="1"/>
          </p:cNvSpPr>
          <p:nvPr/>
        </p:nvSpPr>
        <p:spPr bwMode="auto">
          <a:xfrm>
            <a:off x="76200" y="5562600"/>
            <a:ext cx="3657600"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400">
                <a:latin typeface="Times New Roman" charset="0"/>
              </a:rPr>
              <a:t>glutathione, glucuronide,</a:t>
            </a:r>
            <a:r>
              <a:rPr lang="tr-TR" altLang="x-none" sz="2400">
                <a:latin typeface="Times New Roman" charset="0"/>
              </a:rPr>
              <a:t>ve</a:t>
            </a:r>
            <a:r>
              <a:rPr lang="en-US" altLang="x-none" sz="2400">
                <a:latin typeface="Times New Roman" charset="0"/>
              </a:rPr>
              <a:t> sulfate</a:t>
            </a:r>
            <a:r>
              <a:rPr lang="tr-TR" altLang="x-none" sz="2400">
                <a:latin typeface="Times New Roman" charset="0"/>
              </a:rPr>
              <a:t> konjugasyonu</a:t>
            </a:r>
            <a:endParaRPr lang="en-CA" altLang="x-none" sz="2400">
              <a:latin typeface="Times New Roman" charset="0"/>
            </a:endParaRPr>
          </a:p>
        </p:txBody>
      </p:sp>
      <p:sp>
        <p:nvSpPr>
          <p:cNvPr id="113672" name="AutoShape 8"/>
          <p:cNvSpPr>
            <a:spLocks noChangeArrowheads="1"/>
          </p:cNvSpPr>
          <p:nvPr/>
        </p:nvSpPr>
        <p:spPr bwMode="auto">
          <a:xfrm>
            <a:off x="1143000" y="2590800"/>
            <a:ext cx="685800" cy="609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x-none" altLang="x-none" sz="2400">
              <a:solidFill>
                <a:srgbClr val="0000CC"/>
              </a:solidFill>
              <a:latin typeface="Times New Roman" charset="0"/>
            </a:endParaRPr>
          </a:p>
        </p:txBody>
      </p:sp>
      <p:sp>
        <p:nvSpPr>
          <p:cNvPr id="113673" name="AutoShape 9"/>
          <p:cNvSpPr>
            <a:spLocks noChangeArrowheads="1"/>
          </p:cNvSpPr>
          <p:nvPr/>
        </p:nvSpPr>
        <p:spPr bwMode="auto">
          <a:xfrm>
            <a:off x="2362200" y="2590800"/>
            <a:ext cx="685800" cy="609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x-none" altLang="x-none" sz="2400">
              <a:solidFill>
                <a:srgbClr val="0000CC"/>
              </a:solidFill>
              <a:latin typeface="Times New Roman" charset="0"/>
            </a:endParaRPr>
          </a:p>
        </p:txBody>
      </p:sp>
      <p:sp>
        <p:nvSpPr>
          <p:cNvPr id="113674" name="AutoShape 10"/>
          <p:cNvSpPr>
            <a:spLocks noChangeArrowheads="1"/>
          </p:cNvSpPr>
          <p:nvPr/>
        </p:nvSpPr>
        <p:spPr bwMode="auto">
          <a:xfrm>
            <a:off x="3581400" y="3962400"/>
            <a:ext cx="381000" cy="304800"/>
          </a:xfrm>
          <a:prstGeom prst="pentagon">
            <a:avLst/>
          </a:pr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3675" name="AutoShape 11"/>
          <p:cNvSpPr>
            <a:spLocks noChangeArrowheads="1"/>
          </p:cNvSpPr>
          <p:nvPr/>
        </p:nvSpPr>
        <p:spPr bwMode="auto">
          <a:xfrm>
            <a:off x="3352800" y="4343400"/>
            <a:ext cx="381000" cy="304800"/>
          </a:xfrm>
          <a:prstGeom prst="pentagon">
            <a:avLst/>
          </a:pr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3676" name="Text Box 12"/>
          <p:cNvSpPr txBox="1">
            <a:spLocks noChangeArrowheads="1"/>
          </p:cNvSpPr>
          <p:nvPr/>
        </p:nvSpPr>
        <p:spPr bwMode="auto">
          <a:xfrm>
            <a:off x="2057400" y="21336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400">
                <a:latin typeface="Times New Roman" charset="0"/>
              </a:rPr>
              <a:t>Bilir</a:t>
            </a:r>
            <a:r>
              <a:rPr lang="tr-TR" altLang="x-none" sz="2400">
                <a:latin typeface="Times New Roman" charset="0"/>
              </a:rPr>
              <a:t>ü</a:t>
            </a:r>
            <a:r>
              <a:rPr lang="en-US" altLang="x-none" sz="2400">
                <a:latin typeface="Times New Roman" charset="0"/>
              </a:rPr>
              <a:t>bin</a:t>
            </a:r>
            <a:endParaRPr lang="en-CA" altLang="x-none" sz="2400">
              <a:latin typeface="Times New Roman" charset="0"/>
            </a:endParaRPr>
          </a:p>
        </p:txBody>
      </p:sp>
      <p:sp>
        <p:nvSpPr>
          <p:cNvPr id="113677" name="Text Box 13"/>
          <p:cNvSpPr txBox="1">
            <a:spLocks noChangeArrowheads="1"/>
          </p:cNvSpPr>
          <p:nvPr/>
        </p:nvSpPr>
        <p:spPr bwMode="auto">
          <a:xfrm>
            <a:off x="304800" y="2133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x-none" sz="2400">
                <a:latin typeface="Times New Roman" charset="0"/>
              </a:rPr>
              <a:t>Safra tuzları</a:t>
            </a:r>
            <a:endParaRPr lang="en-CA" altLang="x-none" sz="2400">
              <a:latin typeface="Times New Roman" charset="0"/>
            </a:endParaRPr>
          </a:p>
        </p:txBody>
      </p:sp>
      <p:sp>
        <p:nvSpPr>
          <p:cNvPr id="113678" name="Freeform 14"/>
          <p:cNvSpPr>
            <a:spLocks/>
          </p:cNvSpPr>
          <p:nvPr/>
        </p:nvSpPr>
        <p:spPr bwMode="auto">
          <a:xfrm>
            <a:off x="2590800" y="2514600"/>
            <a:ext cx="1600200" cy="1752600"/>
          </a:xfrm>
          <a:custGeom>
            <a:avLst/>
            <a:gdLst>
              <a:gd name="T0" fmla="*/ 0 w 912"/>
              <a:gd name="T1" fmla="*/ 0 h 624"/>
              <a:gd name="T2" fmla="*/ 192 w 912"/>
              <a:gd name="T3" fmla="*/ 384 h 624"/>
              <a:gd name="T4" fmla="*/ 912 w 912"/>
              <a:gd name="T5" fmla="*/ 624 h 624"/>
            </a:gdLst>
            <a:ahLst/>
            <a:cxnLst>
              <a:cxn ang="0">
                <a:pos x="T0" y="T1"/>
              </a:cxn>
              <a:cxn ang="0">
                <a:pos x="T2" y="T3"/>
              </a:cxn>
              <a:cxn ang="0">
                <a:pos x="T4" y="T5"/>
              </a:cxn>
            </a:cxnLst>
            <a:rect l="0" t="0" r="r" b="b"/>
            <a:pathLst>
              <a:path w="912" h="624">
                <a:moveTo>
                  <a:pt x="0" y="0"/>
                </a:moveTo>
                <a:cubicBezTo>
                  <a:pt x="20" y="140"/>
                  <a:pt x="40" y="280"/>
                  <a:pt x="192" y="384"/>
                </a:cubicBezTo>
                <a:cubicBezTo>
                  <a:pt x="344" y="488"/>
                  <a:pt x="628" y="556"/>
                  <a:pt x="912" y="624"/>
                </a:cubicBezTo>
              </a:path>
            </a:pathLst>
          </a:custGeom>
          <a:noFill/>
          <a:ln w="3810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113679" name="Freeform 15"/>
          <p:cNvSpPr>
            <a:spLocks/>
          </p:cNvSpPr>
          <p:nvPr/>
        </p:nvSpPr>
        <p:spPr bwMode="auto">
          <a:xfrm>
            <a:off x="1295400" y="2514600"/>
            <a:ext cx="2667000" cy="2133600"/>
          </a:xfrm>
          <a:custGeom>
            <a:avLst/>
            <a:gdLst>
              <a:gd name="T0" fmla="*/ 0 w 1536"/>
              <a:gd name="T1" fmla="*/ 0 h 912"/>
              <a:gd name="T2" fmla="*/ 432 w 1536"/>
              <a:gd name="T3" fmla="*/ 528 h 912"/>
              <a:gd name="T4" fmla="*/ 1536 w 1536"/>
              <a:gd name="T5" fmla="*/ 912 h 912"/>
            </a:gdLst>
            <a:ahLst/>
            <a:cxnLst>
              <a:cxn ang="0">
                <a:pos x="T0" y="T1"/>
              </a:cxn>
              <a:cxn ang="0">
                <a:pos x="T2" y="T3"/>
              </a:cxn>
              <a:cxn ang="0">
                <a:pos x="T4" y="T5"/>
              </a:cxn>
            </a:cxnLst>
            <a:rect l="0" t="0" r="r" b="b"/>
            <a:pathLst>
              <a:path w="1536" h="912">
                <a:moveTo>
                  <a:pt x="0" y="0"/>
                </a:moveTo>
                <a:cubicBezTo>
                  <a:pt x="88" y="188"/>
                  <a:pt x="176" y="376"/>
                  <a:pt x="432" y="528"/>
                </a:cubicBezTo>
                <a:cubicBezTo>
                  <a:pt x="688" y="680"/>
                  <a:pt x="1112" y="796"/>
                  <a:pt x="1536" y="912"/>
                </a:cubicBezTo>
              </a:path>
            </a:pathLst>
          </a:custGeom>
          <a:noFill/>
          <a:ln w="3810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113680" name="Text Box 16"/>
          <p:cNvSpPr txBox="1">
            <a:spLocks noChangeArrowheads="1"/>
          </p:cNvSpPr>
          <p:nvPr/>
        </p:nvSpPr>
        <p:spPr bwMode="auto">
          <a:xfrm>
            <a:off x="3810000" y="4724400"/>
            <a:ext cx="1676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50000"/>
              </a:spcBef>
            </a:pPr>
            <a:r>
              <a:rPr lang="tr-TR" altLang="x-none" sz="2000" b="1">
                <a:latin typeface="Times New Roman" charset="0"/>
              </a:rPr>
              <a:t>Safra</a:t>
            </a:r>
            <a:endParaRPr lang="en-US" altLang="x-none" sz="2000" b="1">
              <a:latin typeface="Times New Roman" charset="0"/>
            </a:endParaRPr>
          </a:p>
          <a:p>
            <a:pPr algn="ctr">
              <a:lnSpc>
                <a:spcPct val="50000"/>
              </a:lnSpc>
              <a:spcBef>
                <a:spcPct val="50000"/>
              </a:spcBef>
            </a:pPr>
            <a:r>
              <a:rPr lang="en-US" altLang="x-none" sz="2000" b="1">
                <a:latin typeface="Times New Roman" charset="0"/>
              </a:rPr>
              <a:t>Canaliculi</a:t>
            </a:r>
            <a:endParaRPr lang="en-CA" altLang="x-none" sz="2000" b="1">
              <a:latin typeface="Times New Roman" charset="0"/>
            </a:endParaRPr>
          </a:p>
        </p:txBody>
      </p:sp>
      <p:sp>
        <p:nvSpPr>
          <p:cNvPr id="113681" name="AutoShape 17"/>
          <p:cNvSpPr>
            <a:spLocks noChangeArrowheads="1"/>
          </p:cNvSpPr>
          <p:nvPr/>
        </p:nvSpPr>
        <p:spPr bwMode="auto">
          <a:xfrm>
            <a:off x="3581400" y="5486400"/>
            <a:ext cx="609600" cy="533400"/>
          </a:xfrm>
          <a:prstGeom prst="diamond">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3682" name="AutoShape 18"/>
          <p:cNvSpPr>
            <a:spLocks noChangeArrowheads="1"/>
          </p:cNvSpPr>
          <p:nvPr/>
        </p:nvSpPr>
        <p:spPr bwMode="auto">
          <a:xfrm>
            <a:off x="5105400" y="4191000"/>
            <a:ext cx="609600" cy="533400"/>
          </a:xfrm>
          <a:prstGeom prst="diamond">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3683" name="Freeform 19"/>
          <p:cNvSpPr>
            <a:spLocks/>
          </p:cNvSpPr>
          <p:nvPr/>
        </p:nvSpPr>
        <p:spPr bwMode="auto">
          <a:xfrm>
            <a:off x="2590800" y="5486400"/>
            <a:ext cx="1600200" cy="863600"/>
          </a:xfrm>
          <a:custGeom>
            <a:avLst/>
            <a:gdLst>
              <a:gd name="T0" fmla="*/ 0 w 1008"/>
              <a:gd name="T1" fmla="*/ 384 h 544"/>
              <a:gd name="T2" fmla="*/ 480 w 1008"/>
              <a:gd name="T3" fmla="*/ 480 h 544"/>
              <a:gd name="T4" fmla="*/ 1008 w 1008"/>
              <a:gd name="T5" fmla="*/ 0 h 544"/>
            </a:gdLst>
            <a:ahLst/>
            <a:cxnLst>
              <a:cxn ang="0">
                <a:pos x="T0" y="T1"/>
              </a:cxn>
              <a:cxn ang="0">
                <a:pos x="T2" y="T3"/>
              </a:cxn>
              <a:cxn ang="0">
                <a:pos x="T4" y="T5"/>
              </a:cxn>
            </a:cxnLst>
            <a:rect l="0" t="0" r="r" b="b"/>
            <a:pathLst>
              <a:path w="1008" h="544">
                <a:moveTo>
                  <a:pt x="0" y="384"/>
                </a:moveTo>
                <a:cubicBezTo>
                  <a:pt x="156" y="464"/>
                  <a:pt x="312" y="544"/>
                  <a:pt x="480" y="480"/>
                </a:cubicBezTo>
                <a:cubicBezTo>
                  <a:pt x="648" y="416"/>
                  <a:pt x="828" y="208"/>
                  <a:pt x="1008" y="0"/>
                </a:cubicBezTo>
              </a:path>
            </a:pathLst>
          </a:custGeom>
          <a:noFill/>
          <a:ln w="3810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113684" name="Text Box 20"/>
          <p:cNvSpPr txBox="1">
            <a:spLocks noChangeArrowheads="1"/>
          </p:cNvSpPr>
          <p:nvPr/>
        </p:nvSpPr>
        <p:spPr bwMode="auto">
          <a:xfrm>
            <a:off x="6096000" y="5334000"/>
            <a:ext cx="2743200"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400">
                <a:latin typeface="Times New Roman" charset="0"/>
              </a:rPr>
              <a:t>Organi</a:t>
            </a:r>
            <a:r>
              <a:rPr lang="tr-TR" altLang="x-none" sz="2400">
                <a:latin typeface="Times New Roman" charset="0"/>
              </a:rPr>
              <a:t>k katyonlar</a:t>
            </a:r>
            <a:r>
              <a:rPr lang="en-US" altLang="x-none" sz="2400">
                <a:latin typeface="Times New Roman" charset="0"/>
              </a:rPr>
              <a:t>, </a:t>
            </a:r>
            <a:r>
              <a:rPr lang="tr-TR" altLang="x-none" sz="2400">
                <a:latin typeface="Times New Roman" charset="0"/>
              </a:rPr>
              <a:t>ilaçlar</a:t>
            </a:r>
            <a:r>
              <a:rPr lang="en-US" altLang="x-none" sz="2400">
                <a:latin typeface="Times New Roman" charset="0"/>
              </a:rPr>
              <a:t>, </a:t>
            </a:r>
            <a:r>
              <a:rPr lang="tr-TR" altLang="x-none" sz="2400">
                <a:latin typeface="Times New Roman" charset="0"/>
              </a:rPr>
              <a:t>f</a:t>
            </a:r>
            <a:r>
              <a:rPr lang="en-US" altLang="x-none" sz="2400">
                <a:latin typeface="Times New Roman" charset="0"/>
              </a:rPr>
              <a:t>os</a:t>
            </a:r>
            <a:r>
              <a:rPr lang="tr-TR" altLang="x-none" sz="2400">
                <a:latin typeface="Times New Roman" charset="0"/>
              </a:rPr>
              <a:t>f</a:t>
            </a:r>
            <a:r>
              <a:rPr lang="en-US" altLang="x-none" sz="2400">
                <a:latin typeface="Times New Roman" charset="0"/>
              </a:rPr>
              <a:t>olipid</a:t>
            </a:r>
            <a:r>
              <a:rPr lang="tr-TR" altLang="x-none" sz="2400">
                <a:latin typeface="Times New Roman" charset="0"/>
              </a:rPr>
              <a:t>ler</a:t>
            </a:r>
            <a:endParaRPr lang="en-CA" altLang="x-none" sz="2400">
              <a:latin typeface="Times New Roman" charset="0"/>
            </a:endParaRPr>
          </a:p>
        </p:txBody>
      </p:sp>
      <p:sp>
        <p:nvSpPr>
          <p:cNvPr id="113685" name="Freeform 21"/>
          <p:cNvSpPr>
            <a:spLocks/>
          </p:cNvSpPr>
          <p:nvPr/>
        </p:nvSpPr>
        <p:spPr bwMode="auto">
          <a:xfrm>
            <a:off x="4953000" y="4356100"/>
            <a:ext cx="2286000" cy="977900"/>
          </a:xfrm>
          <a:custGeom>
            <a:avLst/>
            <a:gdLst>
              <a:gd name="T0" fmla="*/ 1440 w 1440"/>
              <a:gd name="T1" fmla="*/ 616 h 616"/>
              <a:gd name="T2" fmla="*/ 1104 w 1440"/>
              <a:gd name="T3" fmla="*/ 88 h 616"/>
              <a:gd name="T4" fmla="*/ 0 w 1440"/>
              <a:gd name="T5" fmla="*/ 88 h 616"/>
            </a:gdLst>
            <a:ahLst/>
            <a:cxnLst>
              <a:cxn ang="0">
                <a:pos x="T0" y="T1"/>
              </a:cxn>
              <a:cxn ang="0">
                <a:pos x="T2" y="T3"/>
              </a:cxn>
              <a:cxn ang="0">
                <a:pos x="T4" y="T5"/>
              </a:cxn>
            </a:cxnLst>
            <a:rect l="0" t="0" r="r" b="b"/>
            <a:pathLst>
              <a:path w="1440" h="616">
                <a:moveTo>
                  <a:pt x="1440" y="616"/>
                </a:moveTo>
                <a:cubicBezTo>
                  <a:pt x="1392" y="396"/>
                  <a:pt x="1344" y="176"/>
                  <a:pt x="1104" y="88"/>
                </a:cubicBezTo>
                <a:cubicBezTo>
                  <a:pt x="864" y="0"/>
                  <a:pt x="432" y="44"/>
                  <a:pt x="0" y="88"/>
                </a:cubicBezTo>
              </a:path>
            </a:pathLst>
          </a:custGeom>
          <a:noFill/>
          <a:ln w="3810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113686" name="Text Box 22"/>
          <p:cNvSpPr txBox="1">
            <a:spLocks noChangeArrowheads="1"/>
          </p:cNvSpPr>
          <p:nvPr/>
        </p:nvSpPr>
        <p:spPr bwMode="auto">
          <a:xfrm>
            <a:off x="2819400" y="5105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400" b="1">
                <a:solidFill>
                  <a:srgbClr val="FF0000"/>
                </a:solidFill>
                <a:latin typeface="Times New Roman" charset="0"/>
              </a:rPr>
              <a:t>cMOAT</a:t>
            </a:r>
            <a:endParaRPr lang="en-CA" altLang="x-none" sz="2400" b="1">
              <a:solidFill>
                <a:srgbClr val="FF0000"/>
              </a:solidFill>
              <a:latin typeface="Times New Roman" charset="0"/>
            </a:endParaRPr>
          </a:p>
        </p:txBody>
      </p:sp>
      <p:sp>
        <p:nvSpPr>
          <p:cNvPr id="113687" name="Text Box 23"/>
          <p:cNvSpPr txBox="1">
            <a:spLocks noChangeArrowheads="1"/>
          </p:cNvSpPr>
          <p:nvPr/>
        </p:nvSpPr>
        <p:spPr bwMode="auto">
          <a:xfrm>
            <a:off x="5486400" y="45720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400" b="1">
                <a:solidFill>
                  <a:srgbClr val="FF0000"/>
                </a:solidFill>
                <a:latin typeface="Times New Roman" charset="0"/>
              </a:rPr>
              <a:t>MDR</a:t>
            </a:r>
            <a:endParaRPr lang="en-CA" altLang="x-none" sz="2400" b="1">
              <a:solidFill>
                <a:srgbClr val="FF0000"/>
              </a:solidFill>
              <a:latin typeface="Times New Roman" charset="0"/>
            </a:endParaRPr>
          </a:p>
        </p:txBody>
      </p:sp>
      <p:sp>
        <p:nvSpPr>
          <p:cNvPr id="113688" name="Text Box 24"/>
          <p:cNvSpPr txBox="1">
            <a:spLocks noChangeArrowheads="1"/>
          </p:cNvSpPr>
          <p:nvPr/>
        </p:nvSpPr>
        <p:spPr bwMode="auto">
          <a:xfrm>
            <a:off x="5715000" y="20574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400">
                <a:latin typeface="Times New Roman" charset="0"/>
              </a:rPr>
              <a:t>Metal</a:t>
            </a:r>
            <a:r>
              <a:rPr lang="tr-TR" altLang="x-none" sz="2400">
                <a:latin typeface="Times New Roman" charset="0"/>
              </a:rPr>
              <a:t>ler</a:t>
            </a:r>
            <a:endParaRPr lang="en-CA" altLang="x-none" sz="2400">
              <a:latin typeface="Times New Roman" charset="0"/>
            </a:endParaRPr>
          </a:p>
        </p:txBody>
      </p:sp>
      <p:sp>
        <p:nvSpPr>
          <p:cNvPr id="113689" name="Rectangle 25"/>
          <p:cNvSpPr>
            <a:spLocks noChangeArrowheads="1"/>
          </p:cNvSpPr>
          <p:nvPr/>
        </p:nvSpPr>
        <p:spPr bwMode="auto">
          <a:xfrm>
            <a:off x="5791200" y="2590800"/>
            <a:ext cx="457200" cy="533400"/>
          </a:xfrm>
          <a:prstGeom prst="rect">
            <a:avLst/>
          </a:pr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3690" name="Freeform 26"/>
          <p:cNvSpPr>
            <a:spLocks/>
          </p:cNvSpPr>
          <p:nvPr/>
        </p:nvSpPr>
        <p:spPr bwMode="auto">
          <a:xfrm>
            <a:off x="4953000" y="2438400"/>
            <a:ext cx="1066800" cy="1600200"/>
          </a:xfrm>
          <a:custGeom>
            <a:avLst/>
            <a:gdLst>
              <a:gd name="T0" fmla="*/ 672 w 672"/>
              <a:gd name="T1" fmla="*/ 0 h 1008"/>
              <a:gd name="T2" fmla="*/ 528 w 672"/>
              <a:gd name="T3" fmla="*/ 576 h 1008"/>
              <a:gd name="T4" fmla="*/ 0 w 672"/>
              <a:gd name="T5" fmla="*/ 1008 h 1008"/>
            </a:gdLst>
            <a:ahLst/>
            <a:cxnLst>
              <a:cxn ang="0">
                <a:pos x="T0" y="T1"/>
              </a:cxn>
              <a:cxn ang="0">
                <a:pos x="T2" y="T3"/>
              </a:cxn>
              <a:cxn ang="0">
                <a:pos x="T4" y="T5"/>
              </a:cxn>
            </a:cxnLst>
            <a:rect l="0" t="0" r="r" b="b"/>
            <a:pathLst>
              <a:path w="672" h="1008">
                <a:moveTo>
                  <a:pt x="672" y="0"/>
                </a:moveTo>
                <a:cubicBezTo>
                  <a:pt x="656" y="204"/>
                  <a:pt x="640" y="408"/>
                  <a:pt x="528" y="576"/>
                </a:cubicBezTo>
                <a:cubicBezTo>
                  <a:pt x="416" y="744"/>
                  <a:pt x="208" y="876"/>
                  <a:pt x="0" y="1008"/>
                </a:cubicBezTo>
              </a:path>
            </a:pathLst>
          </a:custGeom>
          <a:noFill/>
          <a:ln w="3810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113691" name="Text Box 27"/>
          <p:cNvSpPr txBox="1">
            <a:spLocks noChangeArrowheads="1"/>
          </p:cNvSpPr>
          <p:nvPr/>
        </p:nvSpPr>
        <p:spPr bwMode="auto">
          <a:xfrm>
            <a:off x="7010400" y="1447800"/>
            <a:ext cx="2057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tr-TR" altLang="x-none" sz="2400">
                <a:latin typeface="Times New Roman" charset="0"/>
              </a:rPr>
              <a:t>İlaçlar</a:t>
            </a:r>
            <a:r>
              <a:rPr lang="en-US" altLang="x-none" sz="2400">
                <a:latin typeface="Times New Roman" charset="0"/>
              </a:rPr>
              <a:t>, hormon</a:t>
            </a:r>
            <a:r>
              <a:rPr lang="tr-TR" altLang="x-none" sz="2400">
                <a:latin typeface="Times New Roman" charset="0"/>
              </a:rPr>
              <a:t>lar</a:t>
            </a:r>
            <a:r>
              <a:rPr lang="en-US" altLang="x-none" sz="2400">
                <a:latin typeface="Times New Roman" charset="0"/>
              </a:rPr>
              <a:t>, xenobioti</a:t>
            </a:r>
            <a:r>
              <a:rPr lang="tr-TR" altLang="x-none" sz="2400">
                <a:latin typeface="Times New Roman" charset="0"/>
              </a:rPr>
              <a:t>kler</a:t>
            </a:r>
            <a:endParaRPr lang="en-CA" altLang="x-none" sz="2400">
              <a:latin typeface="Times New Roman" charset="0"/>
            </a:endParaRPr>
          </a:p>
        </p:txBody>
      </p:sp>
      <p:sp>
        <p:nvSpPr>
          <p:cNvPr id="113692" name="Freeform 28"/>
          <p:cNvSpPr>
            <a:spLocks/>
          </p:cNvSpPr>
          <p:nvPr/>
        </p:nvSpPr>
        <p:spPr bwMode="auto">
          <a:xfrm>
            <a:off x="7924800" y="2590800"/>
            <a:ext cx="393700" cy="2667000"/>
          </a:xfrm>
          <a:custGeom>
            <a:avLst/>
            <a:gdLst>
              <a:gd name="T0" fmla="*/ 0 w 248"/>
              <a:gd name="T1" fmla="*/ 0 h 1680"/>
              <a:gd name="T2" fmla="*/ 240 w 248"/>
              <a:gd name="T3" fmla="*/ 912 h 1680"/>
              <a:gd name="T4" fmla="*/ 48 w 248"/>
              <a:gd name="T5" fmla="*/ 1680 h 1680"/>
            </a:gdLst>
            <a:ahLst/>
            <a:cxnLst>
              <a:cxn ang="0">
                <a:pos x="T0" y="T1"/>
              </a:cxn>
              <a:cxn ang="0">
                <a:pos x="T2" y="T3"/>
              </a:cxn>
              <a:cxn ang="0">
                <a:pos x="T4" y="T5"/>
              </a:cxn>
            </a:cxnLst>
            <a:rect l="0" t="0" r="r" b="b"/>
            <a:pathLst>
              <a:path w="248" h="1680">
                <a:moveTo>
                  <a:pt x="0" y="0"/>
                </a:moveTo>
                <a:cubicBezTo>
                  <a:pt x="116" y="316"/>
                  <a:pt x="232" y="632"/>
                  <a:pt x="240" y="912"/>
                </a:cubicBezTo>
                <a:cubicBezTo>
                  <a:pt x="248" y="1192"/>
                  <a:pt x="148" y="1436"/>
                  <a:pt x="48" y="1680"/>
                </a:cubicBezTo>
              </a:path>
            </a:pathLst>
          </a:custGeom>
          <a:noFill/>
          <a:ln w="3810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Tree>
    <p:extLst>
      <p:ext uri="{BB962C8B-B14F-4D97-AF65-F5344CB8AC3E}">
        <p14:creationId xmlns:p14="http://schemas.microsoft.com/office/powerpoint/2010/main" val="31357434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3677"/>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113679"/>
                                        </p:tgtEl>
                                        <p:attrNameLst>
                                          <p:attrName>style.visibility</p:attrName>
                                        </p:attrNameLst>
                                      </p:cBhvr>
                                      <p:to>
                                        <p:strVal val="visible"/>
                                      </p:to>
                                    </p:set>
                                    <p:animEffect transition="in" filter="wipe(left)">
                                      <p:cBhvr>
                                        <p:cTn id="10" dur="500"/>
                                        <p:tgtEl>
                                          <p:spTgt spid="113679"/>
                                        </p:tgtEl>
                                      </p:cBhvr>
                                    </p:animEffec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113676"/>
                                        </p:tgtEl>
                                        <p:attrNameLst>
                                          <p:attrName>style.visibility</p:attrName>
                                        </p:attrNameLst>
                                      </p:cBhvr>
                                      <p:to>
                                        <p:strVal val="visible"/>
                                      </p:to>
                                    </p:set>
                                  </p:childTnLst>
                                </p:cTn>
                              </p:par>
                            </p:childTnLst>
                          </p:cTn>
                        </p:par>
                        <p:par>
                          <p:cTn id="14" fill="hold" nodeType="afterGroup">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13678"/>
                                        </p:tgtEl>
                                        <p:attrNameLst>
                                          <p:attrName>style.visibility</p:attrName>
                                        </p:attrNameLst>
                                      </p:cBhvr>
                                      <p:to>
                                        <p:strVal val="visible"/>
                                      </p:to>
                                    </p:set>
                                    <p:animEffect transition="in" filter="wipe(left)">
                                      <p:cBhvr>
                                        <p:cTn id="17" dur="500"/>
                                        <p:tgtEl>
                                          <p:spTgt spid="1136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13688"/>
                                        </p:tgtEl>
                                        <p:attrNameLst>
                                          <p:attrName>style.visibility</p:attrName>
                                        </p:attrNameLst>
                                      </p:cBhvr>
                                      <p:to>
                                        <p:strVal val="visible"/>
                                      </p:to>
                                    </p:set>
                                  </p:childTnLst>
                                </p:cTn>
                              </p:par>
                            </p:childTnLst>
                          </p:cTn>
                        </p:par>
                        <p:par>
                          <p:cTn id="22" fill="hold" nodeType="afterGroup">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13690"/>
                                        </p:tgtEl>
                                        <p:attrNameLst>
                                          <p:attrName>style.visibility</p:attrName>
                                        </p:attrNameLst>
                                      </p:cBhvr>
                                      <p:to>
                                        <p:strVal val="visible"/>
                                      </p:to>
                                    </p:set>
                                    <p:animEffect transition="in" filter="wipe(up)">
                                      <p:cBhvr>
                                        <p:cTn id="25" dur="500"/>
                                        <p:tgtEl>
                                          <p:spTgt spid="11369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13691"/>
                                        </p:tgtEl>
                                        <p:attrNameLst>
                                          <p:attrName>style.visibility</p:attrName>
                                        </p:attrNameLst>
                                      </p:cBhvr>
                                      <p:to>
                                        <p:strVal val="visible"/>
                                      </p:to>
                                    </p:set>
                                  </p:childTnLst>
                                </p:cTn>
                              </p:par>
                            </p:childTnLst>
                          </p:cTn>
                        </p:par>
                        <p:par>
                          <p:cTn id="30" fill="hold" nodeType="afterGroup">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13692"/>
                                        </p:tgtEl>
                                        <p:attrNameLst>
                                          <p:attrName>style.visibility</p:attrName>
                                        </p:attrNameLst>
                                      </p:cBhvr>
                                      <p:to>
                                        <p:strVal val="visible"/>
                                      </p:to>
                                    </p:set>
                                    <p:animEffect transition="in" filter="wipe(up)">
                                      <p:cBhvr>
                                        <p:cTn id="33" dur="500"/>
                                        <p:tgtEl>
                                          <p:spTgt spid="11369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113671"/>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11368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499"/>
                                          </p:stCondLst>
                                        </p:cTn>
                                        <p:tgtEl>
                                          <p:spTgt spid="113686"/>
                                        </p:tgtEl>
                                        <p:attrNameLst>
                                          <p:attrName>style.visibility</p:attrName>
                                        </p:attrNameLst>
                                      </p:cBhvr>
                                      <p:to>
                                        <p:strVal val="visible"/>
                                      </p:to>
                                    </p:set>
                                  </p:childTnLst>
                                </p:cTn>
                              </p:par>
                            </p:childTnLst>
                          </p:cTn>
                        </p:par>
                        <p:par>
                          <p:cTn id="45" fill="hold" nodeType="afterGroup">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13683"/>
                                        </p:tgtEl>
                                        <p:attrNameLst>
                                          <p:attrName>style.visibility</p:attrName>
                                        </p:attrNameLst>
                                      </p:cBhvr>
                                      <p:to>
                                        <p:strVal val="visible"/>
                                      </p:to>
                                    </p:set>
                                    <p:animEffect transition="in" filter="wipe(left)">
                                      <p:cBhvr>
                                        <p:cTn id="48" dur="500"/>
                                        <p:tgtEl>
                                          <p:spTgt spid="11368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13684"/>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499"/>
                                          </p:stCondLst>
                                        </p:cTn>
                                        <p:tgtEl>
                                          <p:spTgt spid="113682"/>
                                        </p:tgtEl>
                                        <p:attrNameLst>
                                          <p:attrName>style.visibility</p:attrName>
                                        </p:attrNameLst>
                                      </p:cBhvr>
                                      <p:to>
                                        <p:strVal val="visible"/>
                                      </p:to>
                                    </p:set>
                                  </p:childTnLst>
                                </p:cTn>
                              </p:par>
                            </p:childTnLst>
                          </p:cTn>
                        </p:par>
                        <p:par>
                          <p:cTn id="57" fill="hold" nodeType="afterGroup">
                            <p:stCondLst>
                              <p:cond delay="500"/>
                            </p:stCondLst>
                            <p:childTnLst>
                              <p:par>
                                <p:cTn id="58" presetID="1" presetClass="entr" presetSubtype="0" fill="hold" grpId="0" nodeType="afterEffect">
                                  <p:stCondLst>
                                    <p:cond delay="0"/>
                                  </p:stCondLst>
                                  <p:childTnLst>
                                    <p:set>
                                      <p:cBhvr>
                                        <p:cTn id="59" dur="1" fill="hold">
                                          <p:stCondLst>
                                            <p:cond delay="499"/>
                                          </p:stCondLst>
                                        </p:cTn>
                                        <p:tgtEl>
                                          <p:spTgt spid="113687"/>
                                        </p:tgtEl>
                                        <p:attrNameLst>
                                          <p:attrName>style.visibility</p:attrName>
                                        </p:attrNameLst>
                                      </p:cBhvr>
                                      <p:to>
                                        <p:strVal val="visible"/>
                                      </p:to>
                                    </p:set>
                                  </p:childTnLst>
                                </p:cTn>
                              </p:par>
                            </p:childTnLst>
                          </p:cTn>
                        </p:par>
                        <p:par>
                          <p:cTn id="60" fill="hold" nodeType="afterGroup">
                            <p:stCondLst>
                              <p:cond delay="1000"/>
                            </p:stCondLst>
                            <p:childTnLst>
                              <p:par>
                                <p:cTn id="61" presetID="22" presetClass="entr" presetSubtype="2" fill="hold" grpId="0" nodeType="afterEffect">
                                  <p:stCondLst>
                                    <p:cond delay="0"/>
                                  </p:stCondLst>
                                  <p:childTnLst>
                                    <p:set>
                                      <p:cBhvr>
                                        <p:cTn id="62" dur="1" fill="hold">
                                          <p:stCondLst>
                                            <p:cond delay="0"/>
                                          </p:stCondLst>
                                        </p:cTn>
                                        <p:tgtEl>
                                          <p:spTgt spid="113685"/>
                                        </p:tgtEl>
                                        <p:attrNameLst>
                                          <p:attrName>style.visibility</p:attrName>
                                        </p:attrNameLst>
                                      </p:cBhvr>
                                      <p:to>
                                        <p:strVal val="visible"/>
                                      </p:to>
                                    </p:set>
                                    <p:animEffect transition="in" filter="wipe(right)">
                                      <p:cBhvr>
                                        <p:cTn id="63" dur="500"/>
                                        <p:tgtEl>
                                          <p:spTgt spid="113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1" grpId="0" animBg="1" autoUpdateAnimBg="0"/>
      <p:bldP spid="113676" grpId="0" autoUpdateAnimBg="0"/>
      <p:bldP spid="113677" grpId="0" autoUpdateAnimBg="0"/>
      <p:bldP spid="113678" grpId="0" animBg="1"/>
      <p:bldP spid="113679" grpId="0" animBg="1"/>
      <p:bldP spid="113681" grpId="0" animBg="1"/>
      <p:bldP spid="113682" grpId="0" animBg="1"/>
      <p:bldP spid="113683" grpId="0" animBg="1"/>
      <p:bldP spid="113684" grpId="0" animBg="1" autoUpdateAnimBg="0"/>
      <p:bldP spid="113685" grpId="0" animBg="1"/>
      <p:bldP spid="113686" grpId="0" autoUpdateAnimBg="0"/>
      <p:bldP spid="113687" grpId="0" autoUpdateAnimBg="0"/>
      <p:bldP spid="113688" grpId="0" autoUpdateAnimBg="0"/>
      <p:bldP spid="113690" grpId="0" animBg="1"/>
      <p:bldP spid="113691" grpId="0" autoUpdateAnimBg="0"/>
      <p:bldP spid="113692"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274638"/>
            <a:ext cx="8229600" cy="942975"/>
          </a:xfrm>
        </p:spPr>
        <p:txBody>
          <a:bodyPr/>
          <a:lstStyle/>
          <a:p>
            <a:r>
              <a:rPr lang="tr-TR" altLang="x-none" sz="2800" b="1"/>
              <a:t>Safra atılımı</a:t>
            </a:r>
          </a:p>
        </p:txBody>
      </p:sp>
      <p:sp>
        <p:nvSpPr>
          <p:cNvPr id="114691" name="Rectangle 3"/>
          <p:cNvSpPr>
            <a:spLocks noGrp="1" noChangeArrowheads="1"/>
          </p:cNvSpPr>
          <p:nvPr>
            <p:ph type="body" idx="1"/>
          </p:nvPr>
        </p:nvSpPr>
        <p:spPr>
          <a:noFill/>
          <a:ln/>
        </p:spPr>
        <p:txBody>
          <a:bodyPr/>
          <a:lstStyle/>
          <a:p>
            <a:r>
              <a:rPr lang="en-US" altLang="x-none"/>
              <a:t>Metal</a:t>
            </a:r>
            <a:r>
              <a:rPr lang="tr-TR" altLang="x-none"/>
              <a:t>ler</a:t>
            </a:r>
            <a:endParaRPr lang="en-US" altLang="x-none"/>
          </a:p>
          <a:p>
            <a:pPr lvl="2"/>
            <a:r>
              <a:rPr lang="tr-TR" altLang="x-none"/>
              <a:t>Cu, Mn, cd, se, Au, Ag ve arsenik</a:t>
            </a:r>
            <a:endParaRPr lang="en-US" altLang="x-none"/>
          </a:p>
          <a:p>
            <a:r>
              <a:rPr lang="en-US" altLang="x-none"/>
              <a:t>ATP-</a:t>
            </a:r>
            <a:r>
              <a:rPr lang="tr-TR" altLang="x-none"/>
              <a:t>bağımlı</a:t>
            </a:r>
            <a:r>
              <a:rPr lang="en-US" altLang="x-none"/>
              <a:t> </a:t>
            </a:r>
            <a:r>
              <a:rPr lang="tr-TR" altLang="x-none"/>
              <a:t>eksporter</a:t>
            </a:r>
            <a:endParaRPr lang="en-US" altLang="x-none"/>
          </a:p>
          <a:p>
            <a:pPr lvl="2"/>
            <a:r>
              <a:rPr lang="en-US" altLang="x-none">
                <a:solidFill>
                  <a:srgbClr val="FF0000"/>
                </a:solidFill>
              </a:rPr>
              <a:t>MDR</a:t>
            </a:r>
            <a:r>
              <a:rPr lang="en-US" altLang="x-none"/>
              <a:t> (multiple-drug resistance)</a:t>
            </a:r>
          </a:p>
          <a:p>
            <a:pPr lvl="2"/>
            <a:r>
              <a:rPr lang="en-US" altLang="x-none">
                <a:solidFill>
                  <a:schemeClr val="accent2"/>
                </a:solidFill>
              </a:rPr>
              <a:t>cMOAT </a:t>
            </a:r>
            <a:r>
              <a:rPr lang="en-US" altLang="x-none"/>
              <a:t>(canalicular multiple organic ion transporter)</a:t>
            </a:r>
            <a:endParaRPr lang="en-CA" altLang="x-none"/>
          </a:p>
        </p:txBody>
      </p:sp>
    </p:spTree>
    <p:extLst>
      <p:ext uri="{BB962C8B-B14F-4D97-AF65-F5344CB8AC3E}">
        <p14:creationId xmlns:p14="http://schemas.microsoft.com/office/powerpoint/2010/main" val="319146677"/>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4690"/>
                                        </p:tgtEl>
                                        <p:attrNameLst>
                                          <p:attrName>style.visibility</p:attrName>
                                        </p:attrNameLst>
                                      </p:cBhvr>
                                      <p:to>
                                        <p:strVal val="visible"/>
                                      </p:to>
                                    </p:set>
                                    <p:anim calcmode="lin" valueType="num">
                                      <p:cBhvr>
                                        <p:cTn id="7" dur="500" fill="hold"/>
                                        <p:tgtEl>
                                          <p:spTgt spid="114690"/>
                                        </p:tgtEl>
                                        <p:attrNameLst>
                                          <p:attrName>ppt_w</p:attrName>
                                        </p:attrNameLst>
                                      </p:cBhvr>
                                      <p:tavLst>
                                        <p:tav tm="0">
                                          <p:val>
                                            <p:fltVal val="0"/>
                                          </p:val>
                                        </p:tav>
                                        <p:tav tm="100000">
                                          <p:val>
                                            <p:strVal val="#ppt_w"/>
                                          </p:val>
                                        </p:tav>
                                      </p:tavLst>
                                    </p:anim>
                                    <p:anim calcmode="lin" valueType="num">
                                      <p:cBhvr>
                                        <p:cTn id="8" dur="500" fill="hold"/>
                                        <p:tgtEl>
                                          <p:spTgt spid="114690"/>
                                        </p:tgtEl>
                                        <p:attrNameLst>
                                          <p:attrName>ppt_h</p:attrName>
                                        </p:attrNameLst>
                                      </p:cBhvr>
                                      <p:tavLst>
                                        <p:tav tm="0">
                                          <p:val>
                                            <p:fltVal val="0"/>
                                          </p:val>
                                        </p:tav>
                                        <p:tav tm="100000">
                                          <p:val>
                                            <p:strVal val="#ppt_h"/>
                                          </p:val>
                                        </p:tav>
                                      </p:tavLst>
                                    </p:anim>
                                    <p:animEffect transition="in" filter="fade">
                                      <p:cBhvr>
                                        <p:cTn id="9" dur="500"/>
                                        <p:tgtEl>
                                          <p:spTgt spid="1146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4691">
                                            <p:txEl>
                                              <p:pRg st="0" end="0"/>
                                            </p:txEl>
                                          </p:spTgt>
                                        </p:tgtEl>
                                        <p:attrNameLst>
                                          <p:attrName>style.visibility</p:attrName>
                                        </p:attrNameLst>
                                      </p:cBhvr>
                                      <p:to>
                                        <p:strVal val="visible"/>
                                      </p:to>
                                    </p:set>
                                    <p:animEffect transition="in" filter="wipe(left)">
                                      <p:cBhvr>
                                        <p:cTn id="14" dur="1000"/>
                                        <p:tgtEl>
                                          <p:spTgt spid="114691">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4691">
                                            <p:txEl>
                                              <p:pRg st="1" end="1"/>
                                            </p:txEl>
                                          </p:spTgt>
                                        </p:tgtEl>
                                        <p:attrNameLst>
                                          <p:attrName>style.visibility</p:attrName>
                                        </p:attrNameLst>
                                      </p:cBhvr>
                                      <p:to>
                                        <p:strVal val="visible"/>
                                      </p:to>
                                    </p:set>
                                    <p:animEffect transition="in" filter="wipe(left)">
                                      <p:cBhvr>
                                        <p:cTn id="17" dur="1000"/>
                                        <p:tgtEl>
                                          <p:spTgt spid="11469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4691">
                                            <p:txEl>
                                              <p:pRg st="2" end="2"/>
                                            </p:txEl>
                                          </p:spTgt>
                                        </p:tgtEl>
                                        <p:attrNameLst>
                                          <p:attrName>style.visibility</p:attrName>
                                        </p:attrNameLst>
                                      </p:cBhvr>
                                      <p:to>
                                        <p:strVal val="visible"/>
                                      </p:to>
                                    </p:set>
                                    <p:animEffect transition="in" filter="wipe(left)">
                                      <p:cBhvr>
                                        <p:cTn id="22" dur="1000"/>
                                        <p:tgtEl>
                                          <p:spTgt spid="114691">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4691">
                                            <p:txEl>
                                              <p:pRg st="3" end="3"/>
                                            </p:txEl>
                                          </p:spTgt>
                                        </p:tgtEl>
                                        <p:attrNameLst>
                                          <p:attrName>style.visibility</p:attrName>
                                        </p:attrNameLst>
                                      </p:cBhvr>
                                      <p:to>
                                        <p:strVal val="visible"/>
                                      </p:to>
                                    </p:set>
                                    <p:animEffect transition="in" filter="wipe(left)">
                                      <p:cBhvr>
                                        <p:cTn id="25" dur="1000"/>
                                        <p:tgtEl>
                                          <p:spTgt spid="114691">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4691">
                                            <p:txEl>
                                              <p:pRg st="4" end="4"/>
                                            </p:txEl>
                                          </p:spTgt>
                                        </p:tgtEl>
                                        <p:attrNameLst>
                                          <p:attrName>style.visibility</p:attrName>
                                        </p:attrNameLst>
                                      </p:cBhvr>
                                      <p:to>
                                        <p:strVal val="visible"/>
                                      </p:to>
                                    </p:set>
                                    <p:animEffect transition="in" filter="wipe(left)">
                                      <p:cBhvr>
                                        <p:cTn id="28" dur="1000"/>
                                        <p:tgtEl>
                                          <p:spTgt spid="114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P spid="114691" grpId="0" build="p"/>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81000" y="0"/>
            <a:ext cx="8229600" cy="990600"/>
          </a:xfrm>
        </p:spPr>
        <p:txBody>
          <a:bodyPr/>
          <a:lstStyle/>
          <a:p>
            <a:r>
              <a:rPr lang="tr-TR" altLang="x-none" sz="2800" b="1"/>
              <a:t>Safra atılımı</a:t>
            </a:r>
            <a:endParaRPr lang="en-CA" altLang="x-none" sz="2800" b="1"/>
          </a:p>
        </p:txBody>
      </p:sp>
      <p:sp>
        <p:nvSpPr>
          <p:cNvPr id="115715" name="Rectangle 3"/>
          <p:cNvSpPr>
            <a:spLocks noGrp="1" noChangeArrowheads="1"/>
          </p:cNvSpPr>
          <p:nvPr>
            <p:ph type="body" idx="1"/>
          </p:nvPr>
        </p:nvSpPr>
        <p:spPr>
          <a:xfrm>
            <a:off x="0" y="1143000"/>
            <a:ext cx="8610600" cy="4953000"/>
          </a:xfrm>
        </p:spPr>
        <p:txBody>
          <a:bodyPr/>
          <a:lstStyle/>
          <a:p>
            <a:pPr>
              <a:lnSpc>
                <a:spcPct val="175000"/>
              </a:lnSpc>
              <a:buFont typeface="Wingdings" charset="2"/>
              <a:buNone/>
            </a:pPr>
            <a:r>
              <a:rPr lang="en-US" altLang="x-none" sz="2800"/>
              <a:t>Canaliculi</a:t>
            </a:r>
          </a:p>
          <a:p>
            <a:pPr>
              <a:lnSpc>
                <a:spcPct val="175000"/>
              </a:lnSpc>
              <a:buFont typeface="Wingdings" charset="2"/>
              <a:buNone/>
            </a:pPr>
            <a:r>
              <a:rPr lang="en-US" altLang="x-none" sz="2800"/>
              <a:t>		     Channels</a:t>
            </a:r>
          </a:p>
          <a:p>
            <a:pPr>
              <a:lnSpc>
                <a:spcPct val="175000"/>
              </a:lnSpc>
              <a:buFont typeface="Wingdings" charset="2"/>
              <a:buNone/>
            </a:pPr>
            <a:r>
              <a:rPr lang="en-US" altLang="x-none" sz="2800"/>
              <a:t>				Bile Ducts</a:t>
            </a:r>
          </a:p>
          <a:p>
            <a:pPr>
              <a:lnSpc>
                <a:spcPct val="175000"/>
              </a:lnSpc>
              <a:buFont typeface="Wingdings" charset="2"/>
              <a:buNone/>
            </a:pPr>
            <a:r>
              <a:rPr lang="en-US" altLang="x-none" sz="2800"/>
              <a:t>					    Common Bile Duct</a:t>
            </a:r>
          </a:p>
          <a:p>
            <a:pPr>
              <a:lnSpc>
                <a:spcPct val="175000"/>
              </a:lnSpc>
              <a:buFont typeface="Wingdings" charset="2"/>
              <a:buNone/>
            </a:pPr>
            <a:r>
              <a:rPr lang="en-US" altLang="x-none" sz="2800"/>
              <a:t>							    Small</a:t>
            </a:r>
            <a:r>
              <a:rPr lang="en-US" altLang="x-none"/>
              <a:t> </a:t>
            </a:r>
            <a:r>
              <a:rPr lang="en-US" altLang="x-none" sz="2800"/>
              <a:t>Intestine</a:t>
            </a:r>
            <a:endParaRPr lang="en-CA" altLang="x-none" sz="2800"/>
          </a:p>
        </p:txBody>
      </p:sp>
      <p:sp>
        <p:nvSpPr>
          <p:cNvPr id="115716" name="Freeform 4"/>
          <p:cNvSpPr>
            <a:spLocks/>
          </p:cNvSpPr>
          <p:nvPr/>
        </p:nvSpPr>
        <p:spPr bwMode="auto">
          <a:xfrm>
            <a:off x="990600" y="1828800"/>
            <a:ext cx="635000" cy="609600"/>
          </a:xfrm>
          <a:custGeom>
            <a:avLst/>
            <a:gdLst>
              <a:gd name="T0" fmla="*/ 16 w 400"/>
              <a:gd name="T1" fmla="*/ 0 h 384"/>
              <a:gd name="T2" fmla="*/ 64 w 400"/>
              <a:gd name="T3" fmla="*/ 288 h 384"/>
              <a:gd name="T4" fmla="*/ 400 w 400"/>
              <a:gd name="T5" fmla="*/ 384 h 384"/>
            </a:gdLst>
            <a:ahLst/>
            <a:cxnLst>
              <a:cxn ang="0">
                <a:pos x="T0" y="T1"/>
              </a:cxn>
              <a:cxn ang="0">
                <a:pos x="T2" y="T3"/>
              </a:cxn>
              <a:cxn ang="0">
                <a:pos x="T4" y="T5"/>
              </a:cxn>
            </a:cxnLst>
            <a:rect l="0" t="0" r="r" b="b"/>
            <a:pathLst>
              <a:path w="400" h="384">
                <a:moveTo>
                  <a:pt x="16" y="0"/>
                </a:moveTo>
                <a:cubicBezTo>
                  <a:pt x="8" y="112"/>
                  <a:pt x="0" y="224"/>
                  <a:pt x="64" y="288"/>
                </a:cubicBezTo>
                <a:cubicBezTo>
                  <a:pt x="128" y="352"/>
                  <a:pt x="264" y="368"/>
                  <a:pt x="400" y="384"/>
                </a:cubicBezTo>
              </a:path>
            </a:pathLst>
          </a:custGeom>
          <a:noFill/>
          <a:ln w="3810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115717" name="Freeform 5"/>
          <p:cNvSpPr>
            <a:spLocks/>
          </p:cNvSpPr>
          <p:nvPr/>
        </p:nvSpPr>
        <p:spPr bwMode="auto">
          <a:xfrm>
            <a:off x="2133600" y="2667000"/>
            <a:ext cx="635000" cy="609600"/>
          </a:xfrm>
          <a:custGeom>
            <a:avLst/>
            <a:gdLst>
              <a:gd name="T0" fmla="*/ 16 w 400"/>
              <a:gd name="T1" fmla="*/ 0 h 384"/>
              <a:gd name="T2" fmla="*/ 64 w 400"/>
              <a:gd name="T3" fmla="*/ 288 h 384"/>
              <a:gd name="T4" fmla="*/ 400 w 400"/>
              <a:gd name="T5" fmla="*/ 384 h 384"/>
            </a:gdLst>
            <a:ahLst/>
            <a:cxnLst>
              <a:cxn ang="0">
                <a:pos x="T0" y="T1"/>
              </a:cxn>
              <a:cxn ang="0">
                <a:pos x="T2" y="T3"/>
              </a:cxn>
              <a:cxn ang="0">
                <a:pos x="T4" y="T5"/>
              </a:cxn>
            </a:cxnLst>
            <a:rect l="0" t="0" r="r" b="b"/>
            <a:pathLst>
              <a:path w="400" h="384">
                <a:moveTo>
                  <a:pt x="16" y="0"/>
                </a:moveTo>
                <a:cubicBezTo>
                  <a:pt x="8" y="112"/>
                  <a:pt x="0" y="224"/>
                  <a:pt x="64" y="288"/>
                </a:cubicBezTo>
                <a:cubicBezTo>
                  <a:pt x="128" y="352"/>
                  <a:pt x="264" y="368"/>
                  <a:pt x="400" y="384"/>
                </a:cubicBezTo>
              </a:path>
            </a:pathLst>
          </a:custGeom>
          <a:noFill/>
          <a:ln w="3810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115718" name="Freeform 6"/>
          <p:cNvSpPr>
            <a:spLocks/>
          </p:cNvSpPr>
          <p:nvPr/>
        </p:nvSpPr>
        <p:spPr bwMode="auto">
          <a:xfrm>
            <a:off x="3352800" y="3505200"/>
            <a:ext cx="635000" cy="609600"/>
          </a:xfrm>
          <a:custGeom>
            <a:avLst/>
            <a:gdLst>
              <a:gd name="T0" fmla="*/ 16 w 400"/>
              <a:gd name="T1" fmla="*/ 0 h 384"/>
              <a:gd name="T2" fmla="*/ 64 w 400"/>
              <a:gd name="T3" fmla="*/ 288 h 384"/>
              <a:gd name="T4" fmla="*/ 400 w 400"/>
              <a:gd name="T5" fmla="*/ 384 h 384"/>
            </a:gdLst>
            <a:ahLst/>
            <a:cxnLst>
              <a:cxn ang="0">
                <a:pos x="T0" y="T1"/>
              </a:cxn>
              <a:cxn ang="0">
                <a:pos x="T2" y="T3"/>
              </a:cxn>
              <a:cxn ang="0">
                <a:pos x="T4" y="T5"/>
              </a:cxn>
            </a:cxnLst>
            <a:rect l="0" t="0" r="r" b="b"/>
            <a:pathLst>
              <a:path w="400" h="384">
                <a:moveTo>
                  <a:pt x="16" y="0"/>
                </a:moveTo>
                <a:cubicBezTo>
                  <a:pt x="8" y="112"/>
                  <a:pt x="0" y="224"/>
                  <a:pt x="64" y="288"/>
                </a:cubicBezTo>
                <a:cubicBezTo>
                  <a:pt x="128" y="352"/>
                  <a:pt x="264" y="368"/>
                  <a:pt x="400" y="384"/>
                </a:cubicBezTo>
              </a:path>
            </a:pathLst>
          </a:custGeom>
          <a:noFill/>
          <a:ln w="3810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115719" name="Freeform 7"/>
          <p:cNvSpPr>
            <a:spLocks/>
          </p:cNvSpPr>
          <p:nvPr/>
        </p:nvSpPr>
        <p:spPr bwMode="auto">
          <a:xfrm>
            <a:off x="5105400" y="4419600"/>
            <a:ext cx="635000" cy="609600"/>
          </a:xfrm>
          <a:custGeom>
            <a:avLst/>
            <a:gdLst>
              <a:gd name="T0" fmla="*/ 16 w 400"/>
              <a:gd name="T1" fmla="*/ 0 h 384"/>
              <a:gd name="T2" fmla="*/ 64 w 400"/>
              <a:gd name="T3" fmla="*/ 288 h 384"/>
              <a:gd name="T4" fmla="*/ 400 w 400"/>
              <a:gd name="T5" fmla="*/ 384 h 384"/>
            </a:gdLst>
            <a:ahLst/>
            <a:cxnLst>
              <a:cxn ang="0">
                <a:pos x="T0" y="T1"/>
              </a:cxn>
              <a:cxn ang="0">
                <a:pos x="T2" y="T3"/>
              </a:cxn>
              <a:cxn ang="0">
                <a:pos x="T4" y="T5"/>
              </a:cxn>
            </a:cxnLst>
            <a:rect l="0" t="0" r="r" b="b"/>
            <a:pathLst>
              <a:path w="400" h="384">
                <a:moveTo>
                  <a:pt x="16" y="0"/>
                </a:moveTo>
                <a:cubicBezTo>
                  <a:pt x="8" y="112"/>
                  <a:pt x="0" y="224"/>
                  <a:pt x="64" y="288"/>
                </a:cubicBezTo>
                <a:cubicBezTo>
                  <a:pt x="128" y="352"/>
                  <a:pt x="264" y="368"/>
                  <a:pt x="400" y="384"/>
                </a:cubicBezTo>
              </a:path>
            </a:pathLst>
          </a:custGeom>
          <a:noFill/>
          <a:ln w="3810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115720" name="Freeform 8"/>
          <p:cNvSpPr>
            <a:spLocks/>
          </p:cNvSpPr>
          <p:nvPr/>
        </p:nvSpPr>
        <p:spPr bwMode="auto">
          <a:xfrm>
            <a:off x="2057400" y="1600200"/>
            <a:ext cx="5943600" cy="3581400"/>
          </a:xfrm>
          <a:custGeom>
            <a:avLst/>
            <a:gdLst>
              <a:gd name="T0" fmla="*/ 3744 w 3744"/>
              <a:gd name="T1" fmla="*/ 2256 h 2256"/>
              <a:gd name="T2" fmla="*/ 2592 w 3744"/>
              <a:gd name="T3" fmla="*/ 432 h 2256"/>
              <a:gd name="T4" fmla="*/ 0 w 3744"/>
              <a:gd name="T5" fmla="*/ 0 h 2256"/>
            </a:gdLst>
            <a:ahLst/>
            <a:cxnLst>
              <a:cxn ang="0">
                <a:pos x="T0" y="T1"/>
              </a:cxn>
              <a:cxn ang="0">
                <a:pos x="T2" y="T3"/>
              </a:cxn>
              <a:cxn ang="0">
                <a:pos x="T4" y="T5"/>
              </a:cxn>
            </a:cxnLst>
            <a:rect l="0" t="0" r="r" b="b"/>
            <a:pathLst>
              <a:path w="3744" h="2256">
                <a:moveTo>
                  <a:pt x="3744" y="2256"/>
                </a:moveTo>
                <a:cubicBezTo>
                  <a:pt x="3480" y="1532"/>
                  <a:pt x="3216" y="808"/>
                  <a:pt x="2592" y="432"/>
                </a:cubicBezTo>
                <a:cubicBezTo>
                  <a:pt x="1968" y="56"/>
                  <a:pt x="984" y="28"/>
                  <a:pt x="0" y="0"/>
                </a:cubicBezTo>
              </a:path>
            </a:pathLst>
          </a:custGeom>
          <a:noFill/>
          <a:ln w="38100" cmpd="sng">
            <a:solidFill>
              <a:srgbClr val="FF3300"/>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115721" name="Text Box 9"/>
          <p:cNvSpPr txBox="1">
            <a:spLocks noChangeArrowheads="1"/>
          </p:cNvSpPr>
          <p:nvPr/>
        </p:nvSpPr>
        <p:spPr bwMode="auto">
          <a:xfrm>
            <a:off x="5638800" y="1371600"/>
            <a:ext cx="2362200"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60000"/>
              </a:lnSpc>
              <a:spcBef>
                <a:spcPct val="50000"/>
              </a:spcBef>
            </a:pPr>
            <a:r>
              <a:rPr lang="en-US" altLang="x-none" sz="2800">
                <a:solidFill>
                  <a:srgbClr val="FF3300"/>
                </a:solidFill>
                <a:latin typeface="Times New Roman" charset="0"/>
              </a:rPr>
              <a:t>Enterohepatic</a:t>
            </a:r>
          </a:p>
          <a:p>
            <a:pPr algn="ctr">
              <a:lnSpc>
                <a:spcPct val="60000"/>
              </a:lnSpc>
              <a:spcBef>
                <a:spcPct val="50000"/>
              </a:spcBef>
            </a:pPr>
            <a:r>
              <a:rPr lang="tr-TR" altLang="x-none" sz="2800">
                <a:solidFill>
                  <a:srgbClr val="FF3300"/>
                </a:solidFill>
                <a:latin typeface="Times New Roman" charset="0"/>
              </a:rPr>
              <a:t>Sürkülasyon</a:t>
            </a:r>
            <a:endParaRPr lang="en-CA" altLang="x-none" sz="2800">
              <a:solidFill>
                <a:srgbClr val="FF3300"/>
              </a:solidFill>
              <a:latin typeface="Times New Roman" charset="0"/>
            </a:endParaRPr>
          </a:p>
        </p:txBody>
      </p:sp>
    </p:spTree>
    <p:extLst>
      <p:ext uri="{BB962C8B-B14F-4D97-AF65-F5344CB8AC3E}">
        <p14:creationId xmlns:p14="http://schemas.microsoft.com/office/powerpoint/2010/main" val="163153378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5714"/>
                                        </p:tgtEl>
                                        <p:attrNameLst>
                                          <p:attrName>style.visibility</p:attrName>
                                        </p:attrNameLst>
                                      </p:cBhvr>
                                      <p:to>
                                        <p:strVal val="visible"/>
                                      </p:to>
                                    </p:set>
                                    <p:anim calcmode="lin" valueType="num">
                                      <p:cBhvr>
                                        <p:cTn id="7" dur="500" fill="hold"/>
                                        <p:tgtEl>
                                          <p:spTgt spid="115714"/>
                                        </p:tgtEl>
                                        <p:attrNameLst>
                                          <p:attrName>ppt_w</p:attrName>
                                        </p:attrNameLst>
                                      </p:cBhvr>
                                      <p:tavLst>
                                        <p:tav tm="0">
                                          <p:val>
                                            <p:fltVal val="0"/>
                                          </p:val>
                                        </p:tav>
                                        <p:tav tm="100000">
                                          <p:val>
                                            <p:strVal val="#ppt_w"/>
                                          </p:val>
                                        </p:tav>
                                      </p:tavLst>
                                    </p:anim>
                                    <p:anim calcmode="lin" valueType="num">
                                      <p:cBhvr>
                                        <p:cTn id="8" dur="500" fill="hold"/>
                                        <p:tgtEl>
                                          <p:spTgt spid="115714"/>
                                        </p:tgtEl>
                                        <p:attrNameLst>
                                          <p:attrName>ppt_h</p:attrName>
                                        </p:attrNameLst>
                                      </p:cBhvr>
                                      <p:tavLst>
                                        <p:tav tm="0">
                                          <p:val>
                                            <p:fltVal val="0"/>
                                          </p:val>
                                        </p:tav>
                                        <p:tav tm="100000">
                                          <p:val>
                                            <p:strVal val="#ppt_h"/>
                                          </p:val>
                                        </p:tav>
                                      </p:tavLst>
                                    </p:anim>
                                    <p:animEffect transition="in" filter="fade">
                                      <p:cBhvr>
                                        <p:cTn id="9" dur="500"/>
                                        <p:tgtEl>
                                          <p:spTgt spid="1157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5720"/>
                                        </p:tgtEl>
                                        <p:attrNameLst>
                                          <p:attrName>style.visibility</p:attrName>
                                        </p:attrNameLst>
                                      </p:cBhvr>
                                      <p:to>
                                        <p:strVal val="visible"/>
                                      </p:to>
                                    </p:set>
                                    <p:animEffect transition="in" filter="wipe(down)">
                                      <p:cBhvr>
                                        <p:cTn id="14" dur="500"/>
                                        <p:tgtEl>
                                          <p:spTgt spid="11572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5721"/>
                                        </p:tgtEl>
                                        <p:attrNameLst>
                                          <p:attrName>style.visibility</p:attrName>
                                        </p:attrNameLst>
                                      </p:cBhvr>
                                      <p:to>
                                        <p:strVal val="visible"/>
                                      </p:to>
                                    </p:set>
                                    <p:anim calcmode="lin" valueType="num">
                                      <p:cBhvr>
                                        <p:cTn id="17" dur="500" fill="hold"/>
                                        <p:tgtEl>
                                          <p:spTgt spid="115721"/>
                                        </p:tgtEl>
                                        <p:attrNameLst>
                                          <p:attrName>ppt_w</p:attrName>
                                        </p:attrNameLst>
                                      </p:cBhvr>
                                      <p:tavLst>
                                        <p:tav tm="0">
                                          <p:val>
                                            <p:fltVal val="0"/>
                                          </p:val>
                                        </p:tav>
                                        <p:tav tm="100000">
                                          <p:val>
                                            <p:strVal val="#ppt_w"/>
                                          </p:val>
                                        </p:tav>
                                      </p:tavLst>
                                    </p:anim>
                                    <p:anim calcmode="lin" valueType="num">
                                      <p:cBhvr>
                                        <p:cTn id="18" dur="500" fill="hold"/>
                                        <p:tgtEl>
                                          <p:spTgt spid="115721"/>
                                        </p:tgtEl>
                                        <p:attrNameLst>
                                          <p:attrName>ppt_h</p:attrName>
                                        </p:attrNameLst>
                                      </p:cBhvr>
                                      <p:tavLst>
                                        <p:tav tm="0">
                                          <p:val>
                                            <p:fltVal val="0"/>
                                          </p:val>
                                        </p:tav>
                                        <p:tav tm="100000">
                                          <p:val>
                                            <p:strVal val="#ppt_h"/>
                                          </p:val>
                                        </p:tav>
                                      </p:tavLst>
                                    </p:anim>
                                    <p:animEffect transition="in" filter="fade">
                                      <p:cBhvr>
                                        <p:cTn id="19" dur="500"/>
                                        <p:tgtEl>
                                          <p:spTgt spid="115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p:bldP spid="115720" grpId="0" animBg="1"/>
      <p:bldP spid="115721" grpId="0"/>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0"/>
            <a:ext cx="8229600" cy="608013"/>
          </a:xfrm>
        </p:spPr>
        <p:txBody>
          <a:bodyPr/>
          <a:lstStyle/>
          <a:p>
            <a:r>
              <a:rPr lang="tr-TR" altLang="x-none" sz="2800" b="1"/>
              <a:t>Safra asitlerinin döngüsü</a:t>
            </a:r>
            <a:endParaRPr lang="en-US" altLang="x-none" sz="2800" b="1"/>
          </a:p>
        </p:txBody>
      </p:sp>
      <p:sp>
        <p:nvSpPr>
          <p:cNvPr id="116739" name="Rectangle 3"/>
          <p:cNvSpPr>
            <a:spLocks noGrp="1" noChangeArrowheads="1"/>
          </p:cNvSpPr>
          <p:nvPr>
            <p:ph type="body" idx="1"/>
          </p:nvPr>
        </p:nvSpPr>
        <p:spPr>
          <a:xfrm>
            <a:off x="0" y="1066800"/>
            <a:ext cx="3581400" cy="5029200"/>
          </a:xfrm>
        </p:spPr>
        <p:txBody>
          <a:bodyPr/>
          <a:lstStyle/>
          <a:p>
            <a:pPr>
              <a:lnSpc>
                <a:spcPct val="90000"/>
              </a:lnSpc>
            </a:pPr>
            <a:r>
              <a:rPr lang="en-US" altLang="x-none" sz="2400"/>
              <a:t>Enterohepati</a:t>
            </a:r>
            <a:r>
              <a:rPr lang="tr-TR" altLang="x-none" sz="2400"/>
              <a:t>k</a:t>
            </a:r>
            <a:r>
              <a:rPr lang="en-US" altLang="x-none" sz="2400"/>
              <a:t> </a:t>
            </a:r>
            <a:r>
              <a:rPr lang="tr-TR" altLang="x-none" sz="2400"/>
              <a:t>s</a:t>
            </a:r>
            <a:r>
              <a:rPr lang="en-US" altLang="x-none" sz="2400"/>
              <a:t>ir</a:t>
            </a:r>
            <a:r>
              <a:rPr lang="tr-TR" altLang="x-none" sz="2400"/>
              <a:t>kü</a:t>
            </a:r>
            <a:r>
              <a:rPr lang="en-US" altLang="x-none" sz="2400"/>
              <a:t>la</a:t>
            </a:r>
            <a:r>
              <a:rPr lang="tr-TR" altLang="x-none" sz="2400"/>
              <a:t>syon</a:t>
            </a:r>
            <a:endParaRPr lang="en-US" altLang="x-none" sz="2400"/>
          </a:p>
          <a:p>
            <a:pPr lvl="1">
              <a:lnSpc>
                <a:spcPct val="90000"/>
              </a:lnSpc>
            </a:pPr>
            <a:r>
              <a:rPr lang="tr-TR" altLang="x-none" sz="2400"/>
              <a:t>% 98’i tekrar emilir </a:t>
            </a:r>
            <a:endParaRPr lang="en-US" altLang="x-none" sz="2400"/>
          </a:p>
          <a:p>
            <a:pPr>
              <a:lnSpc>
                <a:spcPct val="90000"/>
              </a:lnSpc>
            </a:pPr>
            <a:r>
              <a:rPr lang="en-US" altLang="x-none" sz="2800"/>
              <a:t>Cholestyramine T</a:t>
            </a:r>
            <a:r>
              <a:rPr lang="tr-TR" altLang="x-none" sz="2800"/>
              <a:t>edavisi</a:t>
            </a:r>
            <a:endParaRPr lang="en-US" altLang="x-none" sz="2800"/>
          </a:p>
          <a:p>
            <a:pPr lvl="1">
              <a:lnSpc>
                <a:spcPct val="90000"/>
              </a:lnSpc>
            </a:pPr>
            <a:r>
              <a:rPr lang="en-US" altLang="x-none" sz="2400"/>
              <a:t>Resin </a:t>
            </a:r>
            <a:r>
              <a:rPr lang="tr-TR" altLang="x-none" sz="2400"/>
              <a:t>safra asitlerini bağlar</a:t>
            </a:r>
            <a:endParaRPr lang="en-US" altLang="x-none" sz="2400"/>
          </a:p>
          <a:p>
            <a:pPr lvl="1">
              <a:lnSpc>
                <a:spcPct val="90000"/>
              </a:lnSpc>
            </a:pPr>
            <a:r>
              <a:rPr lang="tr-TR" altLang="x-none" sz="2400"/>
              <a:t>Döngü engellenir</a:t>
            </a:r>
            <a:endParaRPr lang="en-US" altLang="x-none" sz="2400"/>
          </a:p>
          <a:p>
            <a:pPr lvl="1">
              <a:lnSpc>
                <a:spcPct val="90000"/>
              </a:lnSpc>
            </a:pPr>
            <a:r>
              <a:rPr lang="tr-TR" altLang="x-none" sz="2400"/>
              <a:t>Safra asit sentezi için </a:t>
            </a:r>
            <a:r>
              <a:rPr lang="en-US" altLang="x-none" sz="2400"/>
              <a:t> LDL-</a:t>
            </a:r>
            <a:r>
              <a:rPr lang="tr-TR" altLang="x-none" sz="2400"/>
              <a:t>Kolesterol</a:t>
            </a:r>
            <a:r>
              <a:rPr lang="en-US" altLang="x-none" sz="2400"/>
              <a:t> </a:t>
            </a:r>
            <a:r>
              <a:rPr lang="tr-TR" altLang="x-none" sz="2400"/>
              <a:t>alımı arttırılır</a:t>
            </a:r>
            <a:endParaRPr lang="en-US" altLang="x-none" sz="2400"/>
          </a:p>
        </p:txBody>
      </p:sp>
      <p:pic>
        <p:nvPicPr>
          <p:cNvPr id="116740" name="Picture 4" descr="2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762000"/>
            <a:ext cx="55626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16741" name="Rectangle 5"/>
          <p:cNvSpPr>
            <a:spLocks noChangeArrowheads="1"/>
          </p:cNvSpPr>
          <p:nvPr/>
        </p:nvSpPr>
        <p:spPr bwMode="auto">
          <a:xfrm>
            <a:off x="5638800" y="3657600"/>
            <a:ext cx="3505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tr-TR" altLang="x-none" sz="2400" b="1">
                <a:solidFill>
                  <a:schemeClr val="accent2"/>
                </a:solidFill>
              </a:rPr>
              <a:t>Safra asitlerinin %95’i</a:t>
            </a:r>
          </a:p>
          <a:p>
            <a:pPr algn="ctr"/>
            <a:r>
              <a:rPr lang="tr-TR" altLang="x-none" sz="2400" b="1">
                <a:solidFill>
                  <a:schemeClr val="accent2"/>
                </a:solidFill>
              </a:rPr>
              <a:t> </a:t>
            </a:r>
            <a:r>
              <a:rPr lang="tr-TR" altLang="x-none" sz="2400" b="1" i="1">
                <a:solidFill>
                  <a:srgbClr val="FF3300"/>
                </a:solidFill>
              </a:rPr>
              <a:t>ileumdan</a:t>
            </a:r>
            <a:r>
              <a:rPr lang="tr-TR" altLang="x-none" sz="2400" b="1">
                <a:solidFill>
                  <a:schemeClr val="accent2"/>
                </a:solidFill>
              </a:rPr>
              <a:t> emilir</a:t>
            </a:r>
          </a:p>
        </p:txBody>
      </p:sp>
    </p:spTree>
    <p:extLst>
      <p:ext uri="{BB962C8B-B14F-4D97-AF65-F5344CB8AC3E}">
        <p14:creationId xmlns:p14="http://schemas.microsoft.com/office/powerpoint/2010/main" val="211703556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additive="base">
                                        <p:cTn id="7" dur="500" fill="hold"/>
                                        <p:tgtEl>
                                          <p:spTgt spid="1167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673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6739">
                                            <p:txEl>
                                              <p:pRg st="1" end="1"/>
                                            </p:txEl>
                                          </p:spTgt>
                                        </p:tgtEl>
                                        <p:attrNameLst>
                                          <p:attrName>style.visibility</p:attrName>
                                        </p:attrNameLst>
                                      </p:cBhvr>
                                      <p:to>
                                        <p:strVal val="visible"/>
                                      </p:to>
                                    </p:set>
                                    <p:anim calcmode="lin" valueType="num">
                                      <p:cBhvr additive="base">
                                        <p:cTn id="11" dur="500" fill="hold"/>
                                        <p:tgtEl>
                                          <p:spTgt spid="11673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67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6739">
                                            <p:txEl>
                                              <p:pRg st="2" end="2"/>
                                            </p:txEl>
                                          </p:spTgt>
                                        </p:tgtEl>
                                        <p:attrNameLst>
                                          <p:attrName>style.visibility</p:attrName>
                                        </p:attrNameLst>
                                      </p:cBhvr>
                                      <p:to>
                                        <p:strVal val="visible"/>
                                      </p:to>
                                    </p:set>
                                    <p:anim calcmode="lin" valueType="num">
                                      <p:cBhvr additive="base">
                                        <p:cTn id="17" dur="500" fill="hold"/>
                                        <p:tgtEl>
                                          <p:spTgt spid="11673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673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6739">
                                            <p:txEl>
                                              <p:pRg st="3" end="3"/>
                                            </p:txEl>
                                          </p:spTgt>
                                        </p:tgtEl>
                                        <p:attrNameLst>
                                          <p:attrName>style.visibility</p:attrName>
                                        </p:attrNameLst>
                                      </p:cBhvr>
                                      <p:to>
                                        <p:strVal val="visible"/>
                                      </p:to>
                                    </p:set>
                                    <p:anim calcmode="lin" valueType="num">
                                      <p:cBhvr additive="base">
                                        <p:cTn id="21" dur="500" fill="hold"/>
                                        <p:tgtEl>
                                          <p:spTgt spid="11673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6739">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6739">
                                            <p:txEl>
                                              <p:pRg st="4" end="4"/>
                                            </p:txEl>
                                          </p:spTgt>
                                        </p:tgtEl>
                                        <p:attrNameLst>
                                          <p:attrName>style.visibility</p:attrName>
                                        </p:attrNameLst>
                                      </p:cBhvr>
                                      <p:to>
                                        <p:strVal val="visible"/>
                                      </p:to>
                                    </p:set>
                                    <p:anim calcmode="lin" valueType="num">
                                      <p:cBhvr additive="base">
                                        <p:cTn id="25" dur="500" fill="hold"/>
                                        <p:tgtEl>
                                          <p:spTgt spid="11673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6739">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6739">
                                            <p:txEl>
                                              <p:pRg st="5" end="5"/>
                                            </p:txEl>
                                          </p:spTgt>
                                        </p:tgtEl>
                                        <p:attrNameLst>
                                          <p:attrName>style.visibility</p:attrName>
                                        </p:attrNameLst>
                                      </p:cBhvr>
                                      <p:to>
                                        <p:strVal val="visible"/>
                                      </p:to>
                                    </p:set>
                                    <p:anim calcmode="lin" valueType="num">
                                      <p:cBhvr additive="base">
                                        <p:cTn id="29" dur="500" fill="hold"/>
                                        <p:tgtEl>
                                          <p:spTgt spid="116739">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67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116741"/>
                                        </p:tgtEl>
                                        <p:attrNameLst>
                                          <p:attrName>style.visibility</p:attrName>
                                        </p:attrNameLst>
                                      </p:cBhvr>
                                      <p:to>
                                        <p:strVal val="visible"/>
                                      </p:to>
                                    </p:set>
                                    <p:anim to="" calcmode="lin" valueType="num">
                                      <p:cBhvr>
                                        <p:cTn id="35" dur="1" fill="hold"/>
                                        <p:tgtEl>
                                          <p:spTgt spid="11674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autoUpdateAnimBg="0"/>
      <p:bldP spid="116741"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85800" y="134938"/>
            <a:ext cx="7772400" cy="701675"/>
          </a:xfrm>
        </p:spPr>
        <p:txBody>
          <a:bodyPr/>
          <a:lstStyle/>
          <a:p>
            <a:r>
              <a:rPr lang="tr-TR" altLang="x-none" sz="2800" b="1"/>
              <a:t>Safra</a:t>
            </a:r>
            <a:r>
              <a:rPr lang="cs-CZ" altLang="x-none" sz="2800" b="1"/>
              <a:t> A</a:t>
            </a:r>
            <a:r>
              <a:rPr lang="tr-TR" altLang="x-none" sz="2800" b="1"/>
              <a:t>s</a:t>
            </a:r>
            <a:r>
              <a:rPr lang="cs-CZ" altLang="x-none" sz="2800" b="1"/>
              <a:t>id Metaboli</a:t>
            </a:r>
            <a:r>
              <a:rPr lang="tr-TR" altLang="x-none" sz="2800" b="1"/>
              <a:t>z</a:t>
            </a:r>
            <a:r>
              <a:rPr lang="cs-CZ" altLang="x-none" sz="2800" b="1"/>
              <a:t>m</a:t>
            </a:r>
            <a:r>
              <a:rPr lang="tr-TR" altLang="x-none" sz="2800" b="1"/>
              <a:t>ası</a:t>
            </a:r>
            <a:endParaRPr lang="cs-CZ" altLang="x-none" sz="2800" b="1"/>
          </a:p>
        </p:txBody>
      </p:sp>
      <p:sp>
        <p:nvSpPr>
          <p:cNvPr id="117763" name="Text Box 3"/>
          <p:cNvSpPr txBox="1">
            <a:spLocks noChangeArrowheads="1"/>
          </p:cNvSpPr>
          <p:nvPr/>
        </p:nvSpPr>
        <p:spPr bwMode="auto">
          <a:xfrm>
            <a:off x="0" y="914400"/>
            <a:ext cx="914400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altLang="x-none" sz="2800">
                <a:latin typeface="Times New Roman" charset="0"/>
                <a:sym typeface="Symbol" charset="2"/>
              </a:rPr>
              <a:t></a:t>
            </a:r>
            <a:r>
              <a:rPr lang="cs-CZ" altLang="x-none" sz="2800">
                <a:latin typeface="Times New Roman" charset="0"/>
              </a:rPr>
              <a:t>24 </a:t>
            </a:r>
            <a:r>
              <a:rPr lang="tr-TR" altLang="x-none" sz="2800">
                <a:latin typeface="Times New Roman" charset="0"/>
              </a:rPr>
              <a:t>karbonlu steroidlerdir.</a:t>
            </a:r>
            <a:endParaRPr lang="cs-CZ" altLang="x-none" sz="2800">
              <a:latin typeface="Times New Roman" charset="0"/>
            </a:endParaRPr>
          </a:p>
          <a:p>
            <a:r>
              <a:rPr lang="cs-CZ" altLang="x-none" sz="2800">
                <a:latin typeface="Times New Roman" charset="0"/>
                <a:sym typeface="Symbol" charset="2"/>
              </a:rPr>
              <a:t></a:t>
            </a:r>
            <a:r>
              <a:rPr lang="tr-TR" altLang="x-none" sz="2800">
                <a:latin typeface="Times New Roman" charset="0"/>
                <a:sym typeface="Symbol" charset="2"/>
              </a:rPr>
              <a:t>Karaciğerde kolesterolden sentezlenirler.</a:t>
            </a:r>
            <a:endParaRPr lang="cs-CZ" altLang="x-none" sz="2800">
              <a:latin typeface="Times New Roman" charset="0"/>
            </a:endParaRPr>
          </a:p>
          <a:p>
            <a:r>
              <a:rPr lang="cs-CZ" altLang="x-none" sz="2800" b="1">
                <a:latin typeface="Times New Roman" charset="0"/>
                <a:sym typeface="Symbol" charset="2"/>
              </a:rPr>
              <a:t></a:t>
            </a:r>
            <a:r>
              <a:rPr lang="cs-CZ" altLang="x-none" sz="2800" b="1">
                <a:latin typeface="Times New Roman" charset="0"/>
              </a:rPr>
              <a:t>Prim</a:t>
            </a:r>
            <a:r>
              <a:rPr lang="tr-TR" altLang="x-none" sz="2800" b="1">
                <a:latin typeface="Times New Roman" charset="0"/>
              </a:rPr>
              <a:t>er</a:t>
            </a:r>
            <a:r>
              <a:rPr lang="cs-CZ" altLang="x-none" sz="2800" b="1">
                <a:latin typeface="Times New Roman" charset="0"/>
              </a:rPr>
              <a:t> </a:t>
            </a:r>
            <a:r>
              <a:rPr lang="tr-TR" altLang="x-none" sz="2800" b="1">
                <a:latin typeface="Times New Roman" charset="0"/>
              </a:rPr>
              <a:t>safra</a:t>
            </a:r>
            <a:r>
              <a:rPr lang="cs-CZ" altLang="x-none" sz="2800" b="1">
                <a:latin typeface="Times New Roman" charset="0"/>
              </a:rPr>
              <a:t> a</a:t>
            </a:r>
            <a:r>
              <a:rPr lang="tr-TR" altLang="x-none" sz="2800" b="1">
                <a:latin typeface="Times New Roman" charset="0"/>
              </a:rPr>
              <a:t>s</a:t>
            </a:r>
            <a:r>
              <a:rPr lang="cs-CZ" altLang="x-none" sz="2800" b="1">
                <a:latin typeface="Times New Roman" charset="0"/>
              </a:rPr>
              <a:t>id</a:t>
            </a:r>
            <a:r>
              <a:rPr lang="tr-TR" altLang="x-none" sz="2800" b="1">
                <a:latin typeface="Times New Roman" charset="0"/>
              </a:rPr>
              <a:t>leri</a:t>
            </a:r>
            <a:r>
              <a:rPr lang="cs-CZ" altLang="x-none" sz="2800" b="1">
                <a:latin typeface="Times New Roman" charset="0"/>
              </a:rPr>
              <a:t>:</a:t>
            </a:r>
          </a:p>
          <a:p>
            <a:r>
              <a:rPr lang="tr-TR" altLang="x-none" sz="2800">
                <a:latin typeface="Times New Roman" charset="0"/>
              </a:rPr>
              <a:t>          - K</a:t>
            </a:r>
            <a:r>
              <a:rPr lang="cs-CZ" altLang="x-none" sz="2800">
                <a:latin typeface="Times New Roman" charset="0"/>
              </a:rPr>
              <a:t>oli</a:t>
            </a:r>
            <a:r>
              <a:rPr lang="tr-TR" altLang="x-none" sz="2800">
                <a:latin typeface="Times New Roman" charset="0"/>
              </a:rPr>
              <a:t>k</a:t>
            </a:r>
            <a:r>
              <a:rPr lang="cs-CZ" altLang="x-none" sz="2800">
                <a:latin typeface="Times New Roman" charset="0"/>
              </a:rPr>
              <a:t> and </a:t>
            </a:r>
            <a:r>
              <a:rPr lang="tr-TR" altLang="x-none" sz="2800">
                <a:latin typeface="Times New Roman" charset="0"/>
              </a:rPr>
              <a:t>k</a:t>
            </a:r>
            <a:r>
              <a:rPr lang="cs-CZ" altLang="x-none" sz="2800">
                <a:latin typeface="Times New Roman" charset="0"/>
              </a:rPr>
              <a:t>enodeo</a:t>
            </a:r>
            <a:r>
              <a:rPr lang="tr-TR" altLang="x-none" sz="2800">
                <a:latin typeface="Times New Roman" charset="0"/>
              </a:rPr>
              <a:t>ksik</a:t>
            </a:r>
            <a:r>
              <a:rPr lang="cs-CZ" altLang="x-none" sz="2800">
                <a:latin typeface="Times New Roman" charset="0"/>
              </a:rPr>
              <a:t>oli</a:t>
            </a:r>
            <a:r>
              <a:rPr lang="tr-TR" altLang="x-none" sz="2800">
                <a:latin typeface="Times New Roman" charset="0"/>
              </a:rPr>
              <a:t>k</a:t>
            </a:r>
            <a:r>
              <a:rPr lang="cs-CZ" altLang="x-none" sz="2800">
                <a:latin typeface="Times New Roman" charset="0"/>
              </a:rPr>
              <a:t> a</a:t>
            </a:r>
            <a:r>
              <a:rPr lang="tr-TR" altLang="x-none" sz="2800">
                <a:latin typeface="Times New Roman" charset="0"/>
              </a:rPr>
              <a:t>s</a:t>
            </a:r>
            <a:r>
              <a:rPr lang="cs-CZ" altLang="x-none" sz="2800">
                <a:latin typeface="Times New Roman" charset="0"/>
              </a:rPr>
              <a:t>id</a:t>
            </a:r>
            <a:r>
              <a:rPr lang="tr-TR" altLang="x-none" sz="2800">
                <a:latin typeface="Times New Roman" charset="0"/>
              </a:rPr>
              <a:t>ler</a:t>
            </a:r>
            <a:endParaRPr lang="cs-CZ" altLang="x-none" sz="2800">
              <a:latin typeface="Times New Roman" charset="0"/>
            </a:endParaRPr>
          </a:p>
          <a:p>
            <a:r>
              <a:rPr lang="cs-CZ" altLang="x-none" sz="2800" b="1">
                <a:latin typeface="Times New Roman" charset="0"/>
                <a:sym typeface="Symbol" charset="2"/>
              </a:rPr>
              <a:t></a:t>
            </a:r>
            <a:r>
              <a:rPr lang="cs-CZ" altLang="x-none" sz="2800" b="1">
                <a:latin typeface="Times New Roman" charset="0"/>
              </a:rPr>
              <a:t>Se</a:t>
            </a:r>
            <a:r>
              <a:rPr lang="tr-TR" altLang="x-none" sz="2800" b="1">
                <a:latin typeface="Times New Roman" charset="0"/>
              </a:rPr>
              <a:t>k</a:t>
            </a:r>
            <a:r>
              <a:rPr lang="cs-CZ" altLang="x-none" sz="2800" b="1">
                <a:latin typeface="Times New Roman" charset="0"/>
              </a:rPr>
              <a:t>ond</a:t>
            </a:r>
            <a:r>
              <a:rPr lang="tr-TR" altLang="x-none" sz="2800" b="1">
                <a:latin typeface="Times New Roman" charset="0"/>
              </a:rPr>
              <a:t>er safra </a:t>
            </a:r>
            <a:r>
              <a:rPr lang="cs-CZ" altLang="x-none" sz="2800" b="1">
                <a:latin typeface="Times New Roman" charset="0"/>
              </a:rPr>
              <a:t>a</a:t>
            </a:r>
            <a:r>
              <a:rPr lang="tr-TR" altLang="x-none" sz="2800" b="1">
                <a:latin typeface="Times New Roman" charset="0"/>
              </a:rPr>
              <a:t>s</a:t>
            </a:r>
            <a:r>
              <a:rPr lang="cs-CZ" altLang="x-none" sz="2800" b="1">
                <a:latin typeface="Times New Roman" charset="0"/>
              </a:rPr>
              <a:t>id</a:t>
            </a:r>
            <a:r>
              <a:rPr lang="tr-TR" altLang="x-none" sz="2800" b="1">
                <a:latin typeface="Times New Roman" charset="0"/>
              </a:rPr>
              <a:t>leri</a:t>
            </a:r>
            <a:r>
              <a:rPr lang="cs-CZ" altLang="x-none" sz="2800" b="1">
                <a:latin typeface="Times New Roman" charset="0"/>
              </a:rPr>
              <a:t>:</a:t>
            </a:r>
          </a:p>
          <a:p>
            <a:r>
              <a:rPr lang="tr-TR" altLang="x-none" sz="2800">
                <a:latin typeface="Times New Roman" charset="0"/>
              </a:rPr>
              <a:t>           -İnce barsak da primer safra asitlerinin C-7’nun              dehidroksilasyonu ile sentezlenirler.                                                                   	</a:t>
            </a:r>
            <a:r>
              <a:rPr lang="cs-CZ" altLang="x-none" sz="2800">
                <a:latin typeface="Times New Roman" charset="0"/>
              </a:rPr>
              <a:t> C-7 </a:t>
            </a:r>
            <a:r>
              <a:rPr lang="cs-CZ" altLang="x-none" sz="2800">
                <a:latin typeface="Times New Roman" charset="0"/>
                <a:ea typeface="Times New Roman" charset="0"/>
                <a:cs typeface="Times New Roman" charset="0"/>
              </a:rPr>
              <a:t>→</a:t>
            </a:r>
            <a:r>
              <a:rPr lang="cs-CZ" altLang="x-none" sz="2800">
                <a:latin typeface="Times New Roman" charset="0"/>
              </a:rPr>
              <a:t> deo</a:t>
            </a:r>
            <a:r>
              <a:rPr lang="tr-TR" altLang="x-none" sz="2800">
                <a:latin typeface="Times New Roman" charset="0"/>
              </a:rPr>
              <a:t>ksik</a:t>
            </a:r>
            <a:r>
              <a:rPr lang="cs-CZ" altLang="x-none" sz="2800">
                <a:latin typeface="Times New Roman" charset="0"/>
              </a:rPr>
              <a:t>oli</a:t>
            </a:r>
            <a:r>
              <a:rPr lang="tr-TR" altLang="x-none" sz="2800">
                <a:latin typeface="Times New Roman" charset="0"/>
              </a:rPr>
              <a:t>k</a:t>
            </a:r>
            <a:r>
              <a:rPr lang="cs-CZ" altLang="x-none" sz="2800">
                <a:latin typeface="Times New Roman" charset="0"/>
              </a:rPr>
              <a:t> </a:t>
            </a:r>
            <a:r>
              <a:rPr lang="tr-TR" altLang="x-none" sz="2800">
                <a:latin typeface="Times New Roman" charset="0"/>
              </a:rPr>
              <a:t>ve</a:t>
            </a:r>
            <a:r>
              <a:rPr lang="cs-CZ" altLang="x-none" sz="2800">
                <a:latin typeface="Times New Roman" charset="0"/>
              </a:rPr>
              <a:t> lito</a:t>
            </a:r>
            <a:r>
              <a:rPr lang="tr-TR" altLang="x-none" sz="2800">
                <a:latin typeface="Times New Roman" charset="0"/>
              </a:rPr>
              <a:t>k</a:t>
            </a:r>
            <a:r>
              <a:rPr lang="cs-CZ" altLang="x-none" sz="2800">
                <a:latin typeface="Times New Roman" charset="0"/>
              </a:rPr>
              <a:t>oli</a:t>
            </a:r>
            <a:r>
              <a:rPr lang="tr-TR" altLang="x-none" sz="2800">
                <a:latin typeface="Times New Roman" charset="0"/>
              </a:rPr>
              <a:t>k</a:t>
            </a:r>
            <a:r>
              <a:rPr lang="cs-CZ" altLang="x-none" sz="2800">
                <a:latin typeface="Times New Roman" charset="0"/>
              </a:rPr>
              <a:t> </a:t>
            </a:r>
          </a:p>
          <a:p>
            <a:r>
              <a:rPr lang="cs-CZ" altLang="x-none" sz="2800">
                <a:latin typeface="Times New Roman" charset="0"/>
                <a:sym typeface="Symbol" charset="2"/>
              </a:rPr>
              <a:t></a:t>
            </a:r>
            <a:r>
              <a:rPr lang="tr-TR" altLang="x-none" sz="2800">
                <a:latin typeface="Times New Roman" charset="0"/>
                <a:sym typeface="Symbol" charset="2"/>
              </a:rPr>
              <a:t>Safraya salınmadan önce karaciğerde</a:t>
            </a:r>
            <a:r>
              <a:rPr lang="tr-TR" altLang="x-none" sz="2800">
                <a:solidFill>
                  <a:srgbClr val="FF0000"/>
                </a:solidFill>
                <a:latin typeface="Times New Roman" charset="0"/>
                <a:sym typeface="Symbol" charset="2"/>
              </a:rPr>
              <a:t> </a:t>
            </a:r>
            <a:r>
              <a:rPr lang="tr-TR" altLang="x-none" sz="2800" b="1">
                <a:solidFill>
                  <a:srgbClr val="FF0000"/>
                </a:solidFill>
                <a:latin typeface="Times New Roman" charset="0"/>
                <a:sym typeface="Symbol" charset="2"/>
              </a:rPr>
              <a:t>glisin</a:t>
            </a:r>
            <a:r>
              <a:rPr lang="tr-TR" altLang="x-none" sz="2800">
                <a:latin typeface="Times New Roman" charset="0"/>
                <a:sym typeface="Symbol" charset="2"/>
              </a:rPr>
              <a:t> ve</a:t>
            </a:r>
            <a:r>
              <a:rPr lang="tr-TR" altLang="x-none" sz="2800" b="1">
                <a:latin typeface="Times New Roman" charset="0"/>
                <a:sym typeface="Symbol" charset="2"/>
              </a:rPr>
              <a:t> </a:t>
            </a:r>
            <a:r>
              <a:rPr lang="tr-TR" altLang="x-none" sz="2800" b="1">
                <a:solidFill>
                  <a:schemeClr val="accent2"/>
                </a:solidFill>
                <a:latin typeface="Times New Roman" charset="0"/>
                <a:sym typeface="Symbol" charset="2"/>
              </a:rPr>
              <a:t>taurin</a:t>
            </a:r>
            <a:r>
              <a:rPr lang="tr-TR" altLang="x-none" sz="2800">
                <a:solidFill>
                  <a:schemeClr val="accent2"/>
                </a:solidFill>
                <a:latin typeface="Times New Roman" charset="0"/>
                <a:sym typeface="Symbol" charset="2"/>
              </a:rPr>
              <a:t> </a:t>
            </a:r>
            <a:r>
              <a:rPr lang="tr-TR" altLang="x-none" sz="2800">
                <a:latin typeface="Times New Roman" charset="0"/>
                <a:sym typeface="Symbol" charset="2"/>
              </a:rPr>
              <a:t>ile konjüge edilir.</a:t>
            </a:r>
            <a:endParaRPr lang="cs-CZ" altLang="x-none" sz="2800">
              <a:latin typeface="Times New Roman" charset="0"/>
            </a:endParaRPr>
          </a:p>
          <a:p>
            <a:endParaRPr lang="cs-CZ" altLang="x-none" sz="2800">
              <a:latin typeface="Times New Roman" charset="0"/>
            </a:endParaRPr>
          </a:p>
          <a:p>
            <a:endParaRPr lang="cs-CZ" altLang="x-none" sz="2800">
              <a:latin typeface="Times New Roman" charset="0"/>
            </a:endParaRPr>
          </a:p>
        </p:txBody>
      </p:sp>
    </p:spTree>
    <p:extLst>
      <p:ext uri="{BB962C8B-B14F-4D97-AF65-F5344CB8AC3E}">
        <p14:creationId xmlns:p14="http://schemas.microsoft.com/office/powerpoint/2010/main" val="150766065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from="(-#ppt_w/2)" to="(#ppt_x)" calcmode="lin" valueType="num">
                                      <p:cBhvr>
                                        <p:cTn id="7" dur="600" fill="hold">
                                          <p:stCondLst>
                                            <p:cond delay="0"/>
                                          </p:stCondLst>
                                        </p:cTn>
                                        <p:tgtEl>
                                          <p:spTgt spid="117762"/>
                                        </p:tgtEl>
                                        <p:attrNameLst>
                                          <p:attrName>ppt_x</p:attrName>
                                        </p:attrNameLst>
                                      </p:cBhvr>
                                    </p:anim>
                                    <p:anim from="0" to="-1.0" calcmode="lin" valueType="num">
                                      <p:cBhvr>
                                        <p:cTn id="8" dur="200" decel="50000" autoRev="1" fill="hold">
                                          <p:stCondLst>
                                            <p:cond delay="600"/>
                                          </p:stCondLst>
                                        </p:cTn>
                                        <p:tgtEl>
                                          <p:spTgt spid="117762"/>
                                        </p:tgtEl>
                                        <p:attrNameLst>
                                          <p:attrName>xshear</p:attrName>
                                        </p:attrNameLst>
                                      </p:cBhvr>
                                    </p:anim>
                                    <p:animScale>
                                      <p:cBhvr>
                                        <p:cTn id="9" dur="200" decel="100000" autoRev="1" fill="hold">
                                          <p:stCondLst>
                                            <p:cond delay="600"/>
                                          </p:stCondLst>
                                        </p:cTn>
                                        <p:tgtEl>
                                          <p:spTgt spid="117762"/>
                                        </p:tgtEl>
                                      </p:cBhvr>
                                      <p:from x="100000" y="100000"/>
                                      <p:to x="80000" y="100000"/>
                                    </p:animScale>
                                    <p:anim by="(#ppt_h/3+#ppt_w*0.1)" calcmode="lin" valueType="num">
                                      <p:cBhvr additive="sum">
                                        <p:cTn id="10" dur="200" decel="100000" autoRev="1" fill="hold">
                                          <p:stCondLst>
                                            <p:cond delay="600"/>
                                          </p:stCondLst>
                                        </p:cTn>
                                        <p:tgtEl>
                                          <p:spTgt spid="11776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117763"/>
                                        </p:tgtEl>
                                        <p:attrNameLst>
                                          <p:attrName>style.visibility</p:attrName>
                                        </p:attrNameLst>
                                      </p:cBhvr>
                                      <p:to>
                                        <p:strVal val="visible"/>
                                      </p:to>
                                    </p:set>
                                    <p:anim to="" calcmode="lin" valueType="num">
                                      <p:cBhvr>
                                        <p:cTn id="15" dur="1" fill="hold"/>
                                        <p:tgtEl>
                                          <p:spTgt spid="11776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3"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360363" y="142875"/>
            <a:ext cx="7772400" cy="9239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tr-TR" altLang="x-none" sz="2800" b="1"/>
              <a:t>Primer safra asitleri</a:t>
            </a:r>
            <a:endParaRPr lang="en-GB" altLang="x-none" sz="2800" b="1"/>
          </a:p>
        </p:txBody>
      </p:sp>
      <p:sp>
        <p:nvSpPr>
          <p:cNvPr id="119811" name="Rectangle 3"/>
          <p:cNvSpPr>
            <a:spLocks noChangeArrowheads="1"/>
          </p:cNvSpPr>
          <p:nvPr/>
        </p:nvSpPr>
        <p:spPr bwMode="auto">
          <a:xfrm>
            <a:off x="228600" y="1295400"/>
            <a:ext cx="3894138"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tr-TR" altLang="x-none" sz="3200" b="1">
                <a:solidFill>
                  <a:srgbClr val="CCFF33"/>
                </a:solidFill>
                <a:latin typeface="Times New Roman" charset="0"/>
              </a:rPr>
              <a:t>K</a:t>
            </a:r>
            <a:r>
              <a:rPr lang="en-GB" altLang="x-none" sz="3200" b="1">
                <a:solidFill>
                  <a:srgbClr val="CCFF33"/>
                </a:solidFill>
                <a:latin typeface="Times New Roman" charset="0"/>
              </a:rPr>
              <a:t>oli</a:t>
            </a:r>
            <a:r>
              <a:rPr lang="tr-TR" altLang="x-none" sz="3200" b="1">
                <a:solidFill>
                  <a:srgbClr val="CCFF33"/>
                </a:solidFill>
                <a:latin typeface="Times New Roman" charset="0"/>
              </a:rPr>
              <a:t>k</a:t>
            </a:r>
            <a:r>
              <a:rPr lang="en-GB" altLang="x-none" sz="3200" b="1">
                <a:solidFill>
                  <a:srgbClr val="CCFF33"/>
                </a:solidFill>
                <a:latin typeface="Times New Roman" charset="0"/>
              </a:rPr>
              <a:t> a</a:t>
            </a:r>
            <a:r>
              <a:rPr lang="tr-TR" altLang="x-none" sz="3200" b="1">
                <a:solidFill>
                  <a:srgbClr val="CCFF33"/>
                </a:solidFill>
                <a:latin typeface="Times New Roman" charset="0"/>
              </a:rPr>
              <a:t>s</a:t>
            </a:r>
            <a:r>
              <a:rPr lang="en-GB" altLang="x-none" sz="3200" b="1">
                <a:solidFill>
                  <a:srgbClr val="CCFF33"/>
                </a:solidFill>
                <a:latin typeface="Times New Roman" charset="0"/>
              </a:rPr>
              <a:t>id      </a:t>
            </a:r>
          </a:p>
          <a:p>
            <a:pPr eaLnBrk="0" hangingPunct="0"/>
            <a:r>
              <a:rPr lang="en-GB" altLang="x-none" sz="3200" b="1">
                <a:solidFill>
                  <a:srgbClr val="CCFF33"/>
                </a:solidFill>
                <a:latin typeface="Times New Roman" charset="0"/>
              </a:rPr>
              <a:t>R = OH</a:t>
            </a:r>
          </a:p>
          <a:p>
            <a:pPr eaLnBrk="0" hangingPunct="0"/>
            <a:endParaRPr lang="en-GB" altLang="x-none" sz="800" b="1">
              <a:solidFill>
                <a:srgbClr val="CCFF33"/>
              </a:solidFill>
              <a:latin typeface="Times New Roman" charset="0"/>
            </a:endParaRPr>
          </a:p>
          <a:p>
            <a:pPr eaLnBrk="0" hangingPunct="0"/>
            <a:r>
              <a:rPr lang="tr-TR" altLang="x-none" sz="3200" b="1">
                <a:solidFill>
                  <a:srgbClr val="CCFF33"/>
                </a:solidFill>
                <a:latin typeface="Times New Roman" charset="0"/>
              </a:rPr>
              <a:t>K</a:t>
            </a:r>
            <a:r>
              <a:rPr lang="en-GB" altLang="x-none" sz="3200" b="1">
                <a:solidFill>
                  <a:srgbClr val="CCFF33"/>
                </a:solidFill>
                <a:latin typeface="Times New Roman" charset="0"/>
              </a:rPr>
              <a:t>enodeo</a:t>
            </a:r>
            <a:r>
              <a:rPr lang="tr-TR" altLang="x-none" sz="3200" b="1">
                <a:solidFill>
                  <a:srgbClr val="CCFF33"/>
                </a:solidFill>
                <a:latin typeface="Times New Roman" charset="0"/>
              </a:rPr>
              <a:t>ksik</a:t>
            </a:r>
            <a:r>
              <a:rPr lang="en-GB" altLang="x-none" sz="3200" b="1">
                <a:solidFill>
                  <a:srgbClr val="CCFF33"/>
                </a:solidFill>
                <a:latin typeface="Times New Roman" charset="0"/>
              </a:rPr>
              <a:t>oli</a:t>
            </a:r>
            <a:r>
              <a:rPr lang="tr-TR" altLang="x-none" sz="3200" b="1">
                <a:solidFill>
                  <a:srgbClr val="CCFF33"/>
                </a:solidFill>
                <a:latin typeface="Times New Roman" charset="0"/>
              </a:rPr>
              <a:t>k</a:t>
            </a:r>
            <a:r>
              <a:rPr lang="en-GB" altLang="x-none" sz="3200" b="1">
                <a:solidFill>
                  <a:srgbClr val="CCFF33"/>
                </a:solidFill>
                <a:latin typeface="Times New Roman" charset="0"/>
              </a:rPr>
              <a:t> a</a:t>
            </a:r>
            <a:r>
              <a:rPr lang="tr-TR" altLang="x-none" sz="3200" b="1">
                <a:solidFill>
                  <a:srgbClr val="CCFF33"/>
                </a:solidFill>
                <a:latin typeface="Times New Roman" charset="0"/>
              </a:rPr>
              <a:t>s</a:t>
            </a:r>
            <a:r>
              <a:rPr lang="en-GB" altLang="x-none" sz="3200" b="1">
                <a:solidFill>
                  <a:srgbClr val="CCFF33"/>
                </a:solidFill>
                <a:latin typeface="Times New Roman" charset="0"/>
              </a:rPr>
              <a:t>id</a:t>
            </a:r>
          </a:p>
          <a:p>
            <a:pPr eaLnBrk="0" hangingPunct="0"/>
            <a:r>
              <a:rPr lang="en-GB" altLang="x-none" sz="3200" b="1">
                <a:solidFill>
                  <a:srgbClr val="CCFF33"/>
                </a:solidFill>
                <a:latin typeface="Times New Roman" charset="0"/>
              </a:rPr>
              <a:t>R = H</a:t>
            </a:r>
          </a:p>
        </p:txBody>
      </p:sp>
      <p:sp>
        <p:nvSpPr>
          <p:cNvPr id="119812" name="Line 4"/>
          <p:cNvSpPr>
            <a:spLocks noChangeShapeType="1"/>
          </p:cNvSpPr>
          <p:nvPr/>
        </p:nvSpPr>
        <p:spPr bwMode="auto">
          <a:xfrm flipV="1">
            <a:off x="3227388" y="4275138"/>
            <a:ext cx="520700" cy="546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13" name="Line 5"/>
          <p:cNvSpPr>
            <a:spLocks noChangeShapeType="1"/>
          </p:cNvSpPr>
          <p:nvPr/>
        </p:nvSpPr>
        <p:spPr bwMode="auto">
          <a:xfrm>
            <a:off x="3760788" y="4287838"/>
            <a:ext cx="520700" cy="520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14" name="Line 6"/>
          <p:cNvSpPr>
            <a:spLocks noChangeShapeType="1"/>
          </p:cNvSpPr>
          <p:nvPr/>
        </p:nvSpPr>
        <p:spPr bwMode="auto">
          <a:xfrm>
            <a:off x="4287838" y="4821238"/>
            <a:ext cx="0" cy="7493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15" name="Line 7"/>
          <p:cNvSpPr>
            <a:spLocks noChangeShapeType="1"/>
          </p:cNvSpPr>
          <p:nvPr/>
        </p:nvSpPr>
        <p:spPr bwMode="auto">
          <a:xfrm flipH="1">
            <a:off x="3748088" y="5583238"/>
            <a:ext cx="546100" cy="520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16" name="Line 8"/>
          <p:cNvSpPr>
            <a:spLocks noChangeShapeType="1"/>
          </p:cNvSpPr>
          <p:nvPr/>
        </p:nvSpPr>
        <p:spPr bwMode="auto">
          <a:xfrm flipH="1" flipV="1">
            <a:off x="3214688" y="5570538"/>
            <a:ext cx="546100" cy="546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17" name="Line 9"/>
          <p:cNvSpPr>
            <a:spLocks noChangeShapeType="1"/>
          </p:cNvSpPr>
          <p:nvPr/>
        </p:nvSpPr>
        <p:spPr bwMode="auto">
          <a:xfrm flipV="1">
            <a:off x="3221038" y="4808538"/>
            <a:ext cx="0" cy="774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18" name="Line 10"/>
          <p:cNvSpPr>
            <a:spLocks noChangeShapeType="1"/>
          </p:cNvSpPr>
          <p:nvPr/>
        </p:nvSpPr>
        <p:spPr bwMode="auto">
          <a:xfrm flipV="1">
            <a:off x="4294188" y="4275138"/>
            <a:ext cx="520700" cy="546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19" name="Line 11"/>
          <p:cNvSpPr>
            <a:spLocks noChangeShapeType="1"/>
          </p:cNvSpPr>
          <p:nvPr/>
        </p:nvSpPr>
        <p:spPr bwMode="auto">
          <a:xfrm>
            <a:off x="4827588" y="4287838"/>
            <a:ext cx="520700" cy="520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20" name="Line 12"/>
          <p:cNvSpPr>
            <a:spLocks noChangeShapeType="1"/>
          </p:cNvSpPr>
          <p:nvPr/>
        </p:nvSpPr>
        <p:spPr bwMode="auto">
          <a:xfrm>
            <a:off x="5354638" y="4821238"/>
            <a:ext cx="0" cy="7493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21" name="Line 13"/>
          <p:cNvSpPr>
            <a:spLocks noChangeShapeType="1"/>
          </p:cNvSpPr>
          <p:nvPr/>
        </p:nvSpPr>
        <p:spPr bwMode="auto">
          <a:xfrm flipH="1">
            <a:off x="4814888" y="5583238"/>
            <a:ext cx="546100" cy="520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22" name="Line 14"/>
          <p:cNvSpPr>
            <a:spLocks noChangeShapeType="1"/>
          </p:cNvSpPr>
          <p:nvPr/>
        </p:nvSpPr>
        <p:spPr bwMode="auto">
          <a:xfrm flipH="1" flipV="1">
            <a:off x="4281488" y="5570538"/>
            <a:ext cx="546100" cy="546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23" name="Line 15"/>
          <p:cNvSpPr>
            <a:spLocks noChangeShapeType="1"/>
          </p:cNvSpPr>
          <p:nvPr/>
        </p:nvSpPr>
        <p:spPr bwMode="auto">
          <a:xfrm flipV="1">
            <a:off x="4287838" y="4808538"/>
            <a:ext cx="0" cy="774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24" name="Line 16"/>
          <p:cNvSpPr>
            <a:spLocks noChangeShapeType="1"/>
          </p:cNvSpPr>
          <p:nvPr/>
        </p:nvSpPr>
        <p:spPr bwMode="auto">
          <a:xfrm>
            <a:off x="4821238" y="3525838"/>
            <a:ext cx="0" cy="7493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25" name="Line 17"/>
          <p:cNvSpPr>
            <a:spLocks noChangeShapeType="1"/>
          </p:cNvSpPr>
          <p:nvPr/>
        </p:nvSpPr>
        <p:spPr bwMode="auto">
          <a:xfrm flipV="1">
            <a:off x="4827588" y="2979738"/>
            <a:ext cx="520700" cy="546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26" name="Line 18"/>
          <p:cNvSpPr>
            <a:spLocks noChangeShapeType="1"/>
          </p:cNvSpPr>
          <p:nvPr/>
        </p:nvSpPr>
        <p:spPr bwMode="auto">
          <a:xfrm>
            <a:off x="5360988" y="2992438"/>
            <a:ext cx="520700" cy="520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27" name="Line 19"/>
          <p:cNvSpPr>
            <a:spLocks noChangeShapeType="1"/>
          </p:cNvSpPr>
          <p:nvPr/>
        </p:nvSpPr>
        <p:spPr bwMode="auto">
          <a:xfrm>
            <a:off x="5888038" y="3525838"/>
            <a:ext cx="0" cy="7493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28" name="Line 20"/>
          <p:cNvSpPr>
            <a:spLocks noChangeShapeType="1"/>
          </p:cNvSpPr>
          <p:nvPr/>
        </p:nvSpPr>
        <p:spPr bwMode="auto">
          <a:xfrm flipH="1">
            <a:off x="5348288" y="4287838"/>
            <a:ext cx="546100" cy="520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29" name="Line 21"/>
          <p:cNvSpPr>
            <a:spLocks noChangeShapeType="1"/>
          </p:cNvSpPr>
          <p:nvPr/>
        </p:nvSpPr>
        <p:spPr bwMode="auto">
          <a:xfrm flipH="1" flipV="1">
            <a:off x="4814888" y="4275138"/>
            <a:ext cx="546100" cy="546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30" name="Line 22"/>
          <p:cNvSpPr>
            <a:spLocks noChangeShapeType="1"/>
          </p:cNvSpPr>
          <p:nvPr/>
        </p:nvSpPr>
        <p:spPr bwMode="auto">
          <a:xfrm flipV="1">
            <a:off x="4821238" y="3513138"/>
            <a:ext cx="0" cy="774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31" name="Line 23"/>
          <p:cNvSpPr>
            <a:spLocks noChangeShapeType="1"/>
          </p:cNvSpPr>
          <p:nvPr/>
        </p:nvSpPr>
        <p:spPr bwMode="auto">
          <a:xfrm>
            <a:off x="5888038" y="3525838"/>
            <a:ext cx="0" cy="7493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32" name="Line 24"/>
          <p:cNvSpPr>
            <a:spLocks noChangeShapeType="1"/>
          </p:cNvSpPr>
          <p:nvPr/>
        </p:nvSpPr>
        <p:spPr bwMode="auto">
          <a:xfrm flipV="1">
            <a:off x="5894388" y="2979738"/>
            <a:ext cx="520700" cy="546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33" name="Line 25"/>
          <p:cNvSpPr>
            <a:spLocks noChangeShapeType="1"/>
          </p:cNvSpPr>
          <p:nvPr/>
        </p:nvSpPr>
        <p:spPr bwMode="auto">
          <a:xfrm>
            <a:off x="6427788" y="2992438"/>
            <a:ext cx="520700" cy="520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34" name="Line 26"/>
          <p:cNvSpPr>
            <a:spLocks noChangeShapeType="1"/>
          </p:cNvSpPr>
          <p:nvPr/>
        </p:nvSpPr>
        <p:spPr bwMode="auto">
          <a:xfrm>
            <a:off x="6954838" y="3525838"/>
            <a:ext cx="0" cy="7493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35" name="Line 27"/>
          <p:cNvSpPr>
            <a:spLocks noChangeShapeType="1"/>
          </p:cNvSpPr>
          <p:nvPr/>
        </p:nvSpPr>
        <p:spPr bwMode="auto">
          <a:xfrm flipV="1">
            <a:off x="5888038" y="2954338"/>
            <a:ext cx="0" cy="774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36" name="Line 28"/>
          <p:cNvSpPr>
            <a:spLocks noChangeShapeType="1"/>
          </p:cNvSpPr>
          <p:nvPr/>
        </p:nvSpPr>
        <p:spPr bwMode="auto">
          <a:xfrm flipV="1">
            <a:off x="5903913" y="4284663"/>
            <a:ext cx="1044575" cy="174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37" name="Line 29"/>
          <p:cNvSpPr>
            <a:spLocks noChangeShapeType="1"/>
          </p:cNvSpPr>
          <p:nvPr/>
        </p:nvSpPr>
        <p:spPr bwMode="auto">
          <a:xfrm flipH="1">
            <a:off x="2776538" y="5605463"/>
            <a:ext cx="425450" cy="395287"/>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38" name="Line 30"/>
          <p:cNvSpPr>
            <a:spLocks noChangeShapeType="1"/>
          </p:cNvSpPr>
          <p:nvPr/>
        </p:nvSpPr>
        <p:spPr bwMode="auto">
          <a:xfrm flipH="1" flipV="1">
            <a:off x="5351463" y="5557838"/>
            <a:ext cx="388937" cy="398462"/>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39" name="Line 31"/>
          <p:cNvSpPr>
            <a:spLocks noChangeShapeType="1"/>
          </p:cNvSpPr>
          <p:nvPr/>
        </p:nvSpPr>
        <p:spPr bwMode="auto">
          <a:xfrm flipH="1" flipV="1">
            <a:off x="5346700" y="2432050"/>
            <a:ext cx="14288" cy="549275"/>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40" name="Line 32"/>
          <p:cNvSpPr>
            <a:spLocks noChangeShapeType="1"/>
          </p:cNvSpPr>
          <p:nvPr/>
        </p:nvSpPr>
        <p:spPr bwMode="auto">
          <a:xfrm>
            <a:off x="5899150" y="1685925"/>
            <a:ext cx="520700" cy="520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41" name="Line 33"/>
          <p:cNvSpPr>
            <a:spLocks noChangeShapeType="1"/>
          </p:cNvSpPr>
          <p:nvPr/>
        </p:nvSpPr>
        <p:spPr bwMode="auto">
          <a:xfrm flipV="1">
            <a:off x="6424613" y="1676400"/>
            <a:ext cx="508000" cy="533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42" name="Line 34"/>
          <p:cNvSpPr>
            <a:spLocks noChangeShapeType="1"/>
          </p:cNvSpPr>
          <p:nvPr/>
        </p:nvSpPr>
        <p:spPr bwMode="auto">
          <a:xfrm>
            <a:off x="7493000" y="2219325"/>
            <a:ext cx="0" cy="7493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43" name="Line 35"/>
          <p:cNvSpPr>
            <a:spLocks noChangeShapeType="1"/>
          </p:cNvSpPr>
          <p:nvPr/>
        </p:nvSpPr>
        <p:spPr bwMode="auto">
          <a:xfrm flipV="1">
            <a:off x="6418263" y="2206625"/>
            <a:ext cx="0" cy="774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44" name="Line 36"/>
          <p:cNvSpPr>
            <a:spLocks noChangeShapeType="1"/>
          </p:cNvSpPr>
          <p:nvPr/>
        </p:nvSpPr>
        <p:spPr bwMode="auto">
          <a:xfrm flipH="1" flipV="1">
            <a:off x="6953250" y="1673225"/>
            <a:ext cx="546100" cy="546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45" name="Line 37"/>
          <p:cNvSpPr>
            <a:spLocks noChangeShapeType="1"/>
          </p:cNvSpPr>
          <p:nvPr/>
        </p:nvSpPr>
        <p:spPr bwMode="auto">
          <a:xfrm flipV="1">
            <a:off x="4284663" y="4325938"/>
            <a:ext cx="0" cy="774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46" name="Rectangle 38"/>
          <p:cNvSpPr>
            <a:spLocks noChangeArrowheads="1"/>
          </p:cNvSpPr>
          <p:nvPr/>
        </p:nvSpPr>
        <p:spPr bwMode="auto">
          <a:xfrm>
            <a:off x="2082800" y="5846763"/>
            <a:ext cx="825500"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3200" b="1">
                <a:latin typeface="Times New Roman" charset="0"/>
              </a:rPr>
              <a:t>HO</a:t>
            </a:r>
          </a:p>
        </p:txBody>
      </p:sp>
      <p:sp>
        <p:nvSpPr>
          <p:cNvPr id="119847" name="Line 39"/>
          <p:cNvSpPr>
            <a:spLocks noChangeShapeType="1"/>
          </p:cNvSpPr>
          <p:nvPr/>
        </p:nvSpPr>
        <p:spPr bwMode="auto">
          <a:xfrm flipV="1">
            <a:off x="4287838" y="5319713"/>
            <a:ext cx="0" cy="774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48" name="Rectangle 40"/>
          <p:cNvSpPr>
            <a:spLocks noChangeArrowheads="1"/>
          </p:cNvSpPr>
          <p:nvPr/>
        </p:nvSpPr>
        <p:spPr bwMode="auto">
          <a:xfrm>
            <a:off x="4056063" y="6078538"/>
            <a:ext cx="509587"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3200" b="1">
                <a:latin typeface="Times New Roman" charset="0"/>
              </a:rPr>
              <a:t>H</a:t>
            </a:r>
          </a:p>
        </p:txBody>
      </p:sp>
      <p:sp>
        <p:nvSpPr>
          <p:cNvPr id="119849" name="Rectangle 41"/>
          <p:cNvSpPr>
            <a:spLocks noChangeArrowheads="1"/>
          </p:cNvSpPr>
          <p:nvPr/>
        </p:nvSpPr>
        <p:spPr bwMode="auto">
          <a:xfrm>
            <a:off x="5707063" y="5822950"/>
            <a:ext cx="825500"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3200" b="1">
                <a:latin typeface="Times New Roman" charset="0"/>
              </a:rPr>
              <a:t>OH</a:t>
            </a:r>
          </a:p>
        </p:txBody>
      </p:sp>
      <p:sp>
        <p:nvSpPr>
          <p:cNvPr id="119850" name="Rectangle 42"/>
          <p:cNvSpPr>
            <a:spLocks noChangeArrowheads="1"/>
          </p:cNvSpPr>
          <p:nvPr/>
        </p:nvSpPr>
        <p:spPr bwMode="auto">
          <a:xfrm>
            <a:off x="5124450" y="1920875"/>
            <a:ext cx="48736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3200" b="1">
                <a:solidFill>
                  <a:schemeClr val="hlink"/>
                </a:solidFill>
                <a:latin typeface="Times New Roman" charset="0"/>
              </a:rPr>
              <a:t>R</a:t>
            </a:r>
          </a:p>
        </p:txBody>
      </p:sp>
      <p:sp>
        <p:nvSpPr>
          <p:cNvPr id="119851" name="Rectangle 43"/>
          <p:cNvSpPr>
            <a:spLocks noChangeArrowheads="1"/>
          </p:cNvSpPr>
          <p:nvPr/>
        </p:nvSpPr>
        <p:spPr bwMode="auto">
          <a:xfrm>
            <a:off x="7307263" y="2871788"/>
            <a:ext cx="1435100"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3200" b="1">
                <a:latin typeface="Times New Roman" charset="0"/>
              </a:rPr>
              <a:t>COOH</a:t>
            </a:r>
          </a:p>
        </p:txBody>
      </p:sp>
      <p:grpSp>
        <p:nvGrpSpPr>
          <p:cNvPr id="119852" name="Group 44"/>
          <p:cNvGrpSpPr>
            <a:grpSpLocks/>
          </p:cNvGrpSpPr>
          <p:nvPr/>
        </p:nvGrpSpPr>
        <p:grpSpPr bwMode="auto">
          <a:xfrm>
            <a:off x="8153400" y="5715000"/>
            <a:ext cx="762000" cy="914400"/>
            <a:chOff x="4800" y="2064"/>
            <a:chExt cx="480" cy="576"/>
          </a:xfrm>
        </p:grpSpPr>
        <p:sp>
          <p:nvSpPr>
            <p:cNvPr id="119853" name="Oval 45"/>
            <p:cNvSpPr>
              <a:spLocks noChangeArrowheads="1"/>
            </p:cNvSpPr>
            <p:nvPr/>
          </p:nvSpPr>
          <p:spPr bwMode="auto">
            <a:xfrm>
              <a:off x="4800" y="2064"/>
              <a:ext cx="480" cy="528"/>
            </a:xfrm>
            <a:prstGeom prst="ellipse">
              <a:avLst/>
            </a:prstGeom>
            <a:solidFill>
              <a:srgbClr val="51DC00"/>
            </a:solidFill>
            <a:ln>
              <a:noFill/>
            </a:ln>
            <a:effectLst/>
            <a:extLst>
              <a:ext uri="{91240B29-F687-4F45-9708-019B960494DF}">
                <a14:hiddenLine xmlns:a14="http://schemas.microsoft.com/office/drawing/2010/main" w="38100">
                  <a:solidFill>
                    <a:srgbClr val="00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19854" name="Text Box 46"/>
            <p:cNvSpPr txBox="1">
              <a:spLocks noChangeArrowheads="1"/>
            </p:cNvSpPr>
            <p:nvPr/>
          </p:nvSpPr>
          <p:spPr bwMode="auto">
            <a:xfrm>
              <a:off x="4800" y="2064"/>
              <a:ext cx="455" cy="57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GB" altLang="x-none" sz="5400">
                  <a:solidFill>
                    <a:srgbClr val="0000FF"/>
                  </a:solidFill>
                  <a:latin typeface="Wingdings" charset="2"/>
                </a:rPr>
                <a:t>ü</a:t>
              </a:r>
              <a:endParaRPr lang="en-GB" altLang="x-none" sz="2400">
                <a:latin typeface="Wingdings" charset="2"/>
              </a:endParaRPr>
            </a:p>
          </p:txBody>
        </p:sp>
      </p:grpSp>
    </p:spTree>
    <p:extLst>
      <p:ext uri="{BB962C8B-B14F-4D97-AF65-F5344CB8AC3E}">
        <p14:creationId xmlns:p14="http://schemas.microsoft.com/office/powerpoint/2010/main" val="109302721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129846-B956-44D5-A42F-D07A64A4D161}"/>
              </a:ext>
            </a:extLst>
          </p:cNvPr>
          <p:cNvSpPr>
            <a:spLocks noGrp="1"/>
          </p:cNvSpPr>
          <p:nvPr>
            <p:ph type="title"/>
          </p:nvPr>
        </p:nvSpPr>
        <p:spPr/>
        <p:txBody>
          <a:bodyPr>
            <a:normAutofit/>
          </a:bodyPr>
          <a:lstStyle/>
          <a:p>
            <a:r>
              <a:rPr lang="tr-TR" sz="2800" b="1" dirty="0">
                <a:solidFill>
                  <a:schemeClr val="tx1"/>
                </a:solidFill>
              </a:rPr>
              <a:t>LABORATUVARDA UYULMASI GEREKEN KURALLAR</a:t>
            </a:r>
          </a:p>
        </p:txBody>
      </p:sp>
      <p:sp>
        <p:nvSpPr>
          <p:cNvPr id="3" name="İçerik Yer Tutucusu 2">
            <a:extLst>
              <a:ext uri="{FF2B5EF4-FFF2-40B4-BE49-F238E27FC236}">
                <a16:creationId xmlns:a16="http://schemas.microsoft.com/office/drawing/2014/main" id="{D5217489-46C6-4616-A4F9-D1F9585903F4}"/>
              </a:ext>
            </a:extLst>
          </p:cNvPr>
          <p:cNvSpPr>
            <a:spLocks noGrp="1"/>
          </p:cNvSpPr>
          <p:nvPr>
            <p:ph idx="1"/>
          </p:nvPr>
        </p:nvSpPr>
        <p:spPr/>
        <p:txBody>
          <a:bodyPr/>
          <a:lstStyle/>
          <a:p>
            <a:r>
              <a:rPr lang="tr-TR" dirty="0"/>
              <a:t>Laboratuvarlarda mutlaka beyaz önlükle çalışılmalıdır.</a:t>
            </a:r>
          </a:p>
          <a:p>
            <a:r>
              <a:rPr lang="tr-TR" dirty="0"/>
              <a:t>-Temizliğe ve laboratuvar düzenine uyulmalıdır. Kullanılan malzeme tekrar yerli yerine yerleştirilmelidir.</a:t>
            </a:r>
          </a:p>
          <a:p>
            <a:r>
              <a:rPr lang="tr-TR" dirty="0"/>
              <a:t>-Hiçbir kimyasal maddeye elle dokunulmamalı ve koklanmamalıdır.</a:t>
            </a:r>
          </a:p>
          <a:p>
            <a:r>
              <a:rPr lang="tr-TR" dirty="0"/>
              <a:t>-Reaktif kapları sürekli kapalı tutulmalıdır.</a:t>
            </a:r>
          </a:p>
          <a:p>
            <a:endParaRPr lang="tr-TR" dirty="0"/>
          </a:p>
        </p:txBody>
      </p:sp>
    </p:spTree>
    <p:extLst>
      <p:ext uri="{BB962C8B-B14F-4D97-AF65-F5344CB8AC3E}">
        <p14:creationId xmlns:p14="http://schemas.microsoft.com/office/powerpoint/2010/main" val="271360273"/>
      </p:ext>
    </p:extLst>
  </p:cSld>
  <p:clrMapOvr>
    <a:masterClrMapping/>
  </p:clrMapOvr>
  <p:transition>
    <p:wipe dir="u"/>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735013" y="0"/>
            <a:ext cx="7772400" cy="762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tr-TR" altLang="x-none" sz="2800" b="1"/>
              <a:t>Amino bileşikleri</a:t>
            </a:r>
            <a:endParaRPr lang="en-GB" altLang="x-none" sz="2800" b="1"/>
          </a:p>
        </p:txBody>
      </p:sp>
      <p:sp>
        <p:nvSpPr>
          <p:cNvPr id="120835" name="Rectangle 3"/>
          <p:cNvSpPr>
            <a:spLocks noGrp="1" noChangeArrowheads="1"/>
          </p:cNvSpPr>
          <p:nvPr>
            <p:ph type="body" idx="1"/>
          </p:nvPr>
        </p:nvSpPr>
        <p:spPr>
          <a:xfrm>
            <a:off x="569913" y="1168400"/>
            <a:ext cx="7772400" cy="47752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 typeface="Wingdings" charset="2"/>
              <a:buNone/>
            </a:pPr>
            <a:r>
              <a:rPr lang="en-GB" altLang="x-none" sz="4000" b="1">
                <a:solidFill>
                  <a:schemeClr val="hlink"/>
                </a:solidFill>
              </a:rPr>
              <a:t>Gl</a:t>
            </a:r>
            <a:r>
              <a:rPr lang="tr-TR" altLang="x-none" sz="4000" b="1">
                <a:solidFill>
                  <a:schemeClr val="hlink"/>
                </a:solidFill>
              </a:rPr>
              <a:t>is</a:t>
            </a:r>
            <a:r>
              <a:rPr lang="en-GB" altLang="x-none" sz="4000" b="1">
                <a:solidFill>
                  <a:schemeClr val="hlink"/>
                </a:solidFill>
              </a:rPr>
              <a:t>in</a:t>
            </a:r>
            <a:endParaRPr lang="en-GB" altLang="x-none" sz="4000" b="1"/>
          </a:p>
          <a:p>
            <a:pPr>
              <a:buFont typeface="Wingdings" charset="2"/>
              <a:buNone/>
            </a:pPr>
            <a:r>
              <a:rPr lang="en-GB" altLang="x-none" sz="4000" b="1"/>
              <a:t>           H</a:t>
            </a:r>
          </a:p>
          <a:p>
            <a:pPr>
              <a:buFont typeface="Wingdings" charset="2"/>
              <a:buNone/>
            </a:pPr>
            <a:r>
              <a:rPr lang="en-GB" altLang="x-none" sz="4000" b="1"/>
              <a:t>NH</a:t>
            </a:r>
            <a:r>
              <a:rPr lang="en-GB" altLang="x-none" sz="4000" b="1" baseline="-25000"/>
              <a:t>2</a:t>
            </a:r>
            <a:r>
              <a:rPr lang="en-GB" altLang="x-none" sz="4000" b="1"/>
              <a:t>   C   COOH</a:t>
            </a:r>
          </a:p>
          <a:p>
            <a:pPr>
              <a:buFont typeface="Wingdings" charset="2"/>
              <a:buNone/>
            </a:pPr>
            <a:r>
              <a:rPr lang="en-GB" altLang="x-none" sz="4000" b="1"/>
              <a:t>           H</a:t>
            </a:r>
          </a:p>
          <a:p>
            <a:pPr>
              <a:buFont typeface="Wingdings" charset="2"/>
              <a:buNone/>
            </a:pPr>
            <a:r>
              <a:rPr lang="en-GB" altLang="x-none" sz="4000" b="1">
                <a:solidFill>
                  <a:schemeClr val="hlink"/>
                </a:solidFill>
              </a:rPr>
              <a:t>Taurin</a:t>
            </a:r>
          </a:p>
          <a:p>
            <a:pPr>
              <a:buFont typeface="Wingdings" charset="2"/>
              <a:buNone/>
            </a:pPr>
            <a:r>
              <a:rPr lang="en-GB" altLang="x-none" sz="4000" b="1"/>
              <a:t>NH</a:t>
            </a:r>
            <a:r>
              <a:rPr lang="en-GB" altLang="x-none" sz="4000" b="1" baseline="-25000"/>
              <a:t>2</a:t>
            </a:r>
            <a:r>
              <a:rPr lang="en-GB" altLang="x-none" sz="4000" b="1"/>
              <a:t>   CH</a:t>
            </a:r>
            <a:r>
              <a:rPr lang="en-GB" altLang="x-none" sz="4000" b="1" baseline="-25000"/>
              <a:t>2</a:t>
            </a:r>
            <a:r>
              <a:rPr lang="en-GB" altLang="x-none" sz="4000" b="1"/>
              <a:t>   CH</a:t>
            </a:r>
            <a:r>
              <a:rPr lang="en-GB" altLang="x-none" sz="4000" b="1" baseline="-25000"/>
              <a:t>2 </a:t>
            </a:r>
            <a:r>
              <a:rPr lang="en-GB" altLang="x-none" sz="4000" b="1"/>
              <a:t>  SO</a:t>
            </a:r>
            <a:r>
              <a:rPr lang="en-GB" altLang="x-none" sz="4000" b="1" baseline="-25000"/>
              <a:t>3</a:t>
            </a:r>
            <a:r>
              <a:rPr lang="en-GB" altLang="x-none" sz="4000" b="1"/>
              <a:t>H</a:t>
            </a:r>
          </a:p>
          <a:p>
            <a:pPr>
              <a:buFont typeface="Wingdings" charset="2"/>
              <a:buNone/>
            </a:pPr>
            <a:endParaRPr lang="en-GB" altLang="x-none" sz="4000" b="1"/>
          </a:p>
        </p:txBody>
      </p:sp>
      <p:sp>
        <p:nvSpPr>
          <p:cNvPr id="120836" name="Line 4"/>
          <p:cNvSpPr>
            <a:spLocks noChangeShapeType="1"/>
          </p:cNvSpPr>
          <p:nvPr/>
        </p:nvSpPr>
        <p:spPr bwMode="auto">
          <a:xfrm>
            <a:off x="1809750" y="2941638"/>
            <a:ext cx="13493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0837" name="Line 5"/>
          <p:cNvSpPr>
            <a:spLocks noChangeShapeType="1"/>
          </p:cNvSpPr>
          <p:nvPr/>
        </p:nvSpPr>
        <p:spPr bwMode="auto">
          <a:xfrm>
            <a:off x="2271713" y="2501900"/>
            <a:ext cx="0" cy="1587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0838" name="Line 6"/>
          <p:cNvSpPr>
            <a:spLocks noChangeShapeType="1"/>
          </p:cNvSpPr>
          <p:nvPr/>
        </p:nvSpPr>
        <p:spPr bwMode="auto">
          <a:xfrm>
            <a:off x="2482850" y="2963863"/>
            <a:ext cx="18256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0839" name="Line 7"/>
          <p:cNvSpPr>
            <a:spLocks noChangeShapeType="1"/>
          </p:cNvSpPr>
          <p:nvPr/>
        </p:nvSpPr>
        <p:spPr bwMode="auto">
          <a:xfrm>
            <a:off x="2271713" y="3222625"/>
            <a:ext cx="0" cy="25082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0840" name="Line 8"/>
          <p:cNvSpPr>
            <a:spLocks noChangeShapeType="1"/>
          </p:cNvSpPr>
          <p:nvPr/>
        </p:nvSpPr>
        <p:spPr bwMode="auto">
          <a:xfrm>
            <a:off x="1716088" y="5124450"/>
            <a:ext cx="20637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0841" name="Line 9"/>
          <p:cNvSpPr>
            <a:spLocks noChangeShapeType="1"/>
          </p:cNvSpPr>
          <p:nvPr/>
        </p:nvSpPr>
        <p:spPr bwMode="auto">
          <a:xfrm>
            <a:off x="2995613" y="5148263"/>
            <a:ext cx="179387"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0842" name="Line 10"/>
          <p:cNvSpPr>
            <a:spLocks noChangeShapeType="1"/>
          </p:cNvSpPr>
          <p:nvPr/>
        </p:nvSpPr>
        <p:spPr bwMode="auto">
          <a:xfrm>
            <a:off x="4248150" y="5124450"/>
            <a:ext cx="1587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Tree>
    <p:extLst>
      <p:ext uri="{BB962C8B-B14F-4D97-AF65-F5344CB8AC3E}">
        <p14:creationId xmlns:p14="http://schemas.microsoft.com/office/powerpoint/2010/main" val="933218839"/>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569913" y="314325"/>
            <a:ext cx="7772400" cy="75247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GB" altLang="x-none" sz="2800" b="1"/>
              <a:t>Tauro</a:t>
            </a:r>
            <a:r>
              <a:rPr lang="tr-TR" altLang="x-none" sz="2800" b="1"/>
              <a:t>k</a:t>
            </a:r>
            <a:r>
              <a:rPr lang="en-GB" altLang="x-none" sz="2800" b="1"/>
              <a:t>oli</a:t>
            </a:r>
            <a:r>
              <a:rPr lang="tr-TR" altLang="x-none" sz="2800" b="1"/>
              <a:t>k</a:t>
            </a:r>
            <a:r>
              <a:rPr lang="en-GB" altLang="x-none" sz="2800" b="1"/>
              <a:t> a</a:t>
            </a:r>
            <a:r>
              <a:rPr lang="tr-TR" altLang="x-none" sz="2800" b="1"/>
              <a:t>s</a:t>
            </a:r>
            <a:r>
              <a:rPr lang="en-GB" altLang="x-none" sz="2800" b="1"/>
              <a:t>id</a:t>
            </a:r>
          </a:p>
        </p:txBody>
      </p:sp>
      <p:sp>
        <p:nvSpPr>
          <p:cNvPr id="121859" name="Line 3"/>
          <p:cNvSpPr>
            <a:spLocks noChangeShapeType="1"/>
          </p:cNvSpPr>
          <p:nvPr/>
        </p:nvSpPr>
        <p:spPr bwMode="auto">
          <a:xfrm>
            <a:off x="2411413" y="41433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60" name="Line 4"/>
          <p:cNvSpPr>
            <a:spLocks noChangeShapeType="1"/>
          </p:cNvSpPr>
          <p:nvPr/>
        </p:nvSpPr>
        <p:spPr bwMode="auto">
          <a:xfrm>
            <a:off x="1649413" y="41433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61" name="Line 5"/>
          <p:cNvSpPr>
            <a:spLocks noChangeShapeType="1"/>
          </p:cNvSpPr>
          <p:nvPr/>
        </p:nvSpPr>
        <p:spPr bwMode="auto">
          <a:xfrm flipV="1">
            <a:off x="1655763" y="3749675"/>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62" name="Line 6"/>
          <p:cNvSpPr>
            <a:spLocks noChangeShapeType="1"/>
          </p:cNvSpPr>
          <p:nvPr/>
        </p:nvSpPr>
        <p:spPr bwMode="auto">
          <a:xfrm flipH="1" flipV="1">
            <a:off x="1643063" y="4587875"/>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63" name="Line 7"/>
          <p:cNvSpPr>
            <a:spLocks noChangeShapeType="1"/>
          </p:cNvSpPr>
          <p:nvPr/>
        </p:nvSpPr>
        <p:spPr bwMode="auto">
          <a:xfrm flipV="1">
            <a:off x="2036763" y="4587875"/>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64" name="Line 8"/>
          <p:cNvSpPr>
            <a:spLocks noChangeShapeType="1"/>
          </p:cNvSpPr>
          <p:nvPr/>
        </p:nvSpPr>
        <p:spPr bwMode="auto">
          <a:xfrm flipH="1" flipV="1">
            <a:off x="2024063" y="3749675"/>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65" name="Line 9"/>
          <p:cNvSpPr>
            <a:spLocks noChangeShapeType="1"/>
          </p:cNvSpPr>
          <p:nvPr/>
        </p:nvSpPr>
        <p:spPr bwMode="auto">
          <a:xfrm>
            <a:off x="2411413" y="41433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66" name="Line 10"/>
          <p:cNvSpPr>
            <a:spLocks noChangeShapeType="1"/>
          </p:cNvSpPr>
          <p:nvPr/>
        </p:nvSpPr>
        <p:spPr bwMode="auto">
          <a:xfrm>
            <a:off x="3173413" y="41433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67" name="Line 11"/>
          <p:cNvSpPr>
            <a:spLocks noChangeShapeType="1"/>
          </p:cNvSpPr>
          <p:nvPr/>
        </p:nvSpPr>
        <p:spPr bwMode="auto">
          <a:xfrm>
            <a:off x="2411413" y="41433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68" name="Line 12"/>
          <p:cNvSpPr>
            <a:spLocks noChangeShapeType="1"/>
          </p:cNvSpPr>
          <p:nvPr/>
        </p:nvSpPr>
        <p:spPr bwMode="auto">
          <a:xfrm flipV="1">
            <a:off x="2417763" y="3749675"/>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69" name="Line 13"/>
          <p:cNvSpPr>
            <a:spLocks noChangeShapeType="1"/>
          </p:cNvSpPr>
          <p:nvPr/>
        </p:nvSpPr>
        <p:spPr bwMode="auto">
          <a:xfrm flipH="1" flipV="1">
            <a:off x="2405063" y="4587875"/>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70" name="Line 14"/>
          <p:cNvSpPr>
            <a:spLocks noChangeShapeType="1"/>
          </p:cNvSpPr>
          <p:nvPr/>
        </p:nvSpPr>
        <p:spPr bwMode="auto">
          <a:xfrm flipV="1">
            <a:off x="2798763" y="4587875"/>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71" name="Line 15"/>
          <p:cNvSpPr>
            <a:spLocks noChangeShapeType="1"/>
          </p:cNvSpPr>
          <p:nvPr/>
        </p:nvSpPr>
        <p:spPr bwMode="auto">
          <a:xfrm flipH="1" flipV="1">
            <a:off x="2786063" y="3749675"/>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72" name="Line 16"/>
          <p:cNvSpPr>
            <a:spLocks noChangeShapeType="1"/>
          </p:cNvSpPr>
          <p:nvPr/>
        </p:nvSpPr>
        <p:spPr bwMode="auto">
          <a:xfrm>
            <a:off x="3173413" y="41433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73" name="Line 17"/>
          <p:cNvSpPr>
            <a:spLocks noChangeShapeType="1"/>
          </p:cNvSpPr>
          <p:nvPr/>
        </p:nvSpPr>
        <p:spPr bwMode="auto">
          <a:xfrm>
            <a:off x="3554413" y="33051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74" name="Line 18"/>
          <p:cNvSpPr>
            <a:spLocks noChangeShapeType="1"/>
          </p:cNvSpPr>
          <p:nvPr/>
        </p:nvSpPr>
        <p:spPr bwMode="auto">
          <a:xfrm>
            <a:off x="2792413" y="33051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75" name="Line 19"/>
          <p:cNvSpPr>
            <a:spLocks noChangeShapeType="1"/>
          </p:cNvSpPr>
          <p:nvPr/>
        </p:nvSpPr>
        <p:spPr bwMode="auto">
          <a:xfrm flipV="1">
            <a:off x="2798763" y="2911475"/>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76" name="Line 20"/>
          <p:cNvSpPr>
            <a:spLocks noChangeShapeType="1"/>
          </p:cNvSpPr>
          <p:nvPr/>
        </p:nvSpPr>
        <p:spPr bwMode="auto">
          <a:xfrm flipH="1" flipV="1">
            <a:off x="2786063" y="3749675"/>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77" name="Line 21"/>
          <p:cNvSpPr>
            <a:spLocks noChangeShapeType="1"/>
          </p:cNvSpPr>
          <p:nvPr/>
        </p:nvSpPr>
        <p:spPr bwMode="auto">
          <a:xfrm flipV="1">
            <a:off x="3179763" y="3749675"/>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78" name="Line 22"/>
          <p:cNvSpPr>
            <a:spLocks noChangeShapeType="1"/>
          </p:cNvSpPr>
          <p:nvPr/>
        </p:nvSpPr>
        <p:spPr bwMode="auto">
          <a:xfrm flipH="1" flipV="1">
            <a:off x="3167063" y="2911475"/>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79" name="Line 23"/>
          <p:cNvSpPr>
            <a:spLocks noChangeShapeType="1"/>
          </p:cNvSpPr>
          <p:nvPr/>
        </p:nvSpPr>
        <p:spPr bwMode="auto">
          <a:xfrm>
            <a:off x="3554413" y="33051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80" name="Line 24"/>
          <p:cNvSpPr>
            <a:spLocks noChangeShapeType="1"/>
          </p:cNvSpPr>
          <p:nvPr/>
        </p:nvSpPr>
        <p:spPr bwMode="auto">
          <a:xfrm>
            <a:off x="4316413" y="33051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81" name="Line 25"/>
          <p:cNvSpPr>
            <a:spLocks noChangeShapeType="1"/>
          </p:cNvSpPr>
          <p:nvPr/>
        </p:nvSpPr>
        <p:spPr bwMode="auto">
          <a:xfrm>
            <a:off x="3554413" y="33051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82" name="Line 26"/>
          <p:cNvSpPr>
            <a:spLocks noChangeShapeType="1"/>
          </p:cNvSpPr>
          <p:nvPr/>
        </p:nvSpPr>
        <p:spPr bwMode="auto">
          <a:xfrm flipV="1">
            <a:off x="3560763" y="2911475"/>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83" name="Line 27"/>
          <p:cNvSpPr>
            <a:spLocks noChangeShapeType="1"/>
          </p:cNvSpPr>
          <p:nvPr/>
        </p:nvSpPr>
        <p:spPr bwMode="auto">
          <a:xfrm flipH="1" flipV="1">
            <a:off x="3929063" y="2911475"/>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84" name="Line 28"/>
          <p:cNvSpPr>
            <a:spLocks noChangeShapeType="1"/>
          </p:cNvSpPr>
          <p:nvPr/>
        </p:nvSpPr>
        <p:spPr bwMode="auto">
          <a:xfrm>
            <a:off x="4316413" y="33051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85" name="Line 29"/>
          <p:cNvSpPr>
            <a:spLocks noChangeShapeType="1"/>
          </p:cNvSpPr>
          <p:nvPr/>
        </p:nvSpPr>
        <p:spPr bwMode="auto">
          <a:xfrm>
            <a:off x="3560763" y="3756025"/>
            <a:ext cx="7493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86" name="Rectangle 30"/>
          <p:cNvSpPr>
            <a:spLocks noChangeArrowheads="1"/>
          </p:cNvSpPr>
          <p:nvPr/>
        </p:nvSpPr>
        <p:spPr bwMode="auto">
          <a:xfrm>
            <a:off x="712788" y="4832350"/>
            <a:ext cx="7080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HO</a:t>
            </a:r>
          </a:p>
        </p:txBody>
      </p:sp>
      <p:sp>
        <p:nvSpPr>
          <p:cNvPr id="121887" name="Line 31"/>
          <p:cNvSpPr>
            <a:spLocks noChangeShapeType="1"/>
          </p:cNvSpPr>
          <p:nvPr/>
        </p:nvSpPr>
        <p:spPr bwMode="auto">
          <a:xfrm flipV="1">
            <a:off x="1350963" y="4587875"/>
            <a:ext cx="292100" cy="3175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88" name="Line 32"/>
          <p:cNvSpPr>
            <a:spLocks noChangeShapeType="1"/>
          </p:cNvSpPr>
          <p:nvPr/>
        </p:nvSpPr>
        <p:spPr bwMode="auto">
          <a:xfrm>
            <a:off x="2411413" y="37623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89" name="Line 33"/>
          <p:cNvSpPr>
            <a:spLocks noChangeShapeType="1"/>
          </p:cNvSpPr>
          <p:nvPr/>
        </p:nvSpPr>
        <p:spPr bwMode="auto">
          <a:xfrm>
            <a:off x="3554413" y="29241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90" name="Line 34"/>
          <p:cNvSpPr>
            <a:spLocks noChangeShapeType="1"/>
          </p:cNvSpPr>
          <p:nvPr/>
        </p:nvSpPr>
        <p:spPr bwMode="auto">
          <a:xfrm flipH="1" flipV="1">
            <a:off x="3548063" y="2073275"/>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91" name="Line 35"/>
          <p:cNvSpPr>
            <a:spLocks noChangeShapeType="1"/>
          </p:cNvSpPr>
          <p:nvPr/>
        </p:nvSpPr>
        <p:spPr bwMode="auto">
          <a:xfrm>
            <a:off x="3935413" y="24669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92" name="Line 36"/>
          <p:cNvSpPr>
            <a:spLocks noChangeShapeType="1"/>
          </p:cNvSpPr>
          <p:nvPr/>
        </p:nvSpPr>
        <p:spPr bwMode="auto">
          <a:xfrm flipV="1">
            <a:off x="3941763" y="2073275"/>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93" name="Line 37"/>
          <p:cNvSpPr>
            <a:spLocks noChangeShapeType="1"/>
          </p:cNvSpPr>
          <p:nvPr/>
        </p:nvSpPr>
        <p:spPr bwMode="auto">
          <a:xfrm>
            <a:off x="4697413" y="2466975"/>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94" name="Line 38"/>
          <p:cNvSpPr>
            <a:spLocks noChangeShapeType="1"/>
          </p:cNvSpPr>
          <p:nvPr/>
        </p:nvSpPr>
        <p:spPr bwMode="auto">
          <a:xfrm flipH="1" flipV="1">
            <a:off x="4310063" y="2073275"/>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95" name="Rectangle 39"/>
          <p:cNvSpPr>
            <a:spLocks noChangeArrowheads="1"/>
          </p:cNvSpPr>
          <p:nvPr/>
        </p:nvSpPr>
        <p:spPr bwMode="auto">
          <a:xfrm>
            <a:off x="4446588" y="2851150"/>
            <a:ext cx="401637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C   NH   CH</a:t>
            </a:r>
            <a:r>
              <a:rPr lang="en-GB" altLang="x-none" sz="2800" baseline="-25000">
                <a:latin typeface="Times New Roman" charset="0"/>
              </a:rPr>
              <a:t>2 </a:t>
            </a:r>
            <a:r>
              <a:rPr lang="en-GB" altLang="x-none" sz="2800">
                <a:latin typeface="Times New Roman" charset="0"/>
              </a:rPr>
              <a:t>  CH</a:t>
            </a:r>
            <a:r>
              <a:rPr lang="en-GB" altLang="x-none" sz="2800" baseline="-25000">
                <a:latin typeface="Times New Roman" charset="0"/>
              </a:rPr>
              <a:t>2 </a:t>
            </a:r>
            <a:r>
              <a:rPr lang="en-GB" altLang="x-none" sz="2800">
                <a:latin typeface="Times New Roman" charset="0"/>
              </a:rPr>
              <a:t>  SO</a:t>
            </a:r>
            <a:r>
              <a:rPr lang="en-GB" altLang="x-none" sz="2800" baseline="-25000">
                <a:latin typeface="Times New Roman" charset="0"/>
              </a:rPr>
              <a:t>3</a:t>
            </a:r>
            <a:r>
              <a:rPr lang="en-GB" altLang="x-none" sz="2800">
                <a:latin typeface="Times New Roman" charset="0"/>
              </a:rPr>
              <a:t>H</a:t>
            </a:r>
          </a:p>
        </p:txBody>
      </p:sp>
      <p:sp>
        <p:nvSpPr>
          <p:cNvPr id="121896" name="Line 40"/>
          <p:cNvSpPr>
            <a:spLocks noChangeShapeType="1"/>
          </p:cNvSpPr>
          <p:nvPr/>
        </p:nvSpPr>
        <p:spPr bwMode="auto">
          <a:xfrm flipH="1" flipV="1">
            <a:off x="3167063" y="4587875"/>
            <a:ext cx="393700" cy="3937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97" name="Rectangle 41"/>
          <p:cNvSpPr>
            <a:spLocks noChangeArrowheads="1"/>
          </p:cNvSpPr>
          <p:nvPr/>
        </p:nvSpPr>
        <p:spPr bwMode="auto">
          <a:xfrm>
            <a:off x="3532188" y="4832350"/>
            <a:ext cx="7080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OH</a:t>
            </a:r>
          </a:p>
        </p:txBody>
      </p:sp>
      <p:sp>
        <p:nvSpPr>
          <p:cNvPr id="121898" name="Line 42"/>
          <p:cNvSpPr>
            <a:spLocks noChangeShapeType="1"/>
          </p:cNvSpPr>
          <p:nvPr/>
        </p:nvSpPr>
        <p:spPr bwMode="auto">
          <a:xfrm>
            <a:off x="3173413" y="2543175"/>
            <a:ext cx="0" cy="3683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899" name="Rectangle 43"/>
          <p:cNvSpPr>
            <a:spLocks noChangeArrowheads="1"/>
          </p:cNvSpPr>
          <p:nvPr/>
        </p:nvSpPr>
        <p:spPr bwMode="auto">
          <a:xfrm>
            <a:off x="2846388" y="2089150"/>
            <a:ext cx="7080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OH</a:t>
            </a:r>
          </a:p>
        </p:txBody>
      </p:sp>
      <p:sp>
        <p:nvSpPr>
          <p:cNvPr id="121900" name="Rectangle 44"/>
          <p:cNvSpPr>
            <a:spLocks noChangeArrowheads="1"/>
          </p:cNvSpPr>
          <p:nvPr/>
        </p:nvSpPr>
        <p:spPr bwMode="auto">
          <a:xfrm>
            <a:off x="4446588" y="3536950"/>
            <a:ext cx="450850"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O</a:t>
            </a:r>
          </a:p>
        </p:txBody>
      </p:sp>
      <p:sp>
        <p:nvSpPr>
          <p:cNvPr id="121901" name="Line 45"/>
          <p:cNvSpPr>
            <a:spLocks noChangeShapeType="1"/>
          </p:cNvSpPr>
          <p:nvPr/>
        </p:nvSpPr>
        <p:spPr bwMode="auto">
          <a:xfrm>
            <a:off x="4610100" y="3314700"/>
            <a:ext cx="0" cy="292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902" name="Line 46"/>
          <p:cNvSpPr>
            <a:spLocks noChangeShapeType="1"/>
          </p:cNvSpPr>
          <p:nvPr/>
        </p:nvSpPr>
        <p:spPr bwMode="auto">
          <a:xfrm>
            <a:off x="4705350" y="3324225"/>
            <a:ext cx="0" cy="282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903" name="Line 47"/>
          <p:cNvSpPr>
            <a:spLocks noChangeShapeType="1"/>
          </p:cNvSpPr>
          <p:nvPr/>
        </p:nvSpPr>
        <p:spPr bwMode="auto">
          <a:xfrm>
            <a:off x="4833938" y="3098800"/>
            <a:ext cx="149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904" name="Line 48"/>
          <p:cNvSpPr>
            <a:spLocks noChangeShapeType="1"/>
          </p:cNvSpPr>
          <p:nvPr/>
        </p:nvSpPr>
        <p:spPr bwMode="auto">
          <a:xfrm>
            <a:off x="5589588" y="3108325"/>
            <a:ext cx="149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905" name="Line 49"/>
          <p:cNvSpPr>
            <a:spLocks noChangeShapeType="1"/>
          </p:cNvSpPr>
          <p:nvPr/>
        </p:nvSpPr>
        <p:spPr bwMode="auto">
          <a:xfrm>
            <a:off x="6427788" y="3098800"/>
            <a:ext cx="149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906" name="Line 50"/>
          <p:cNvSpPr>
            <a:spLocks noChangeShapeType="1"/>
          </p:cNvSpPr>
          <p:nvPr/>
        </p:nvSpPr>
        <p:spPr bwMode="auto">
          <a:xfrm>
            <a:off x="7307263" y="3113088"/>
            <a:ext cx="1476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907" name="Rectangle 51"/>
          <p:cNvSpPr>
            <a:spLocks noChangeArrowheads="1"/>
          </p:cNvSpPr>
          <p:nvPr/>
        </p:nvSpPr>
        <p:spPr bwMode="auto">
          <a:xfrm>
            <a:off x="6310313" y="3613150"/>
            <a:ext cx="2552700"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solidFill>
                  <a:schemeClr val="hlink"/>
                </a:solidFill>
                <a:latin typeface="Times New Roman" charset="0"/>
              </a:rPr>
              <a:t>Polar</a:t>
            </a:r>
          </a:p>
          <a:p>
            <a:pPr eaLnBrk="0" hangingPunct="0"/>
            <a:r>
              <a:rPr lang="en-GB" altLang="x-none" sz="2800">
                <a:solidFill>
                  <a:schemeClr val="hlink"/>
                </a:solidFill>
                <a:latin typeface="Times New Roman" charset="0"/>
              </a:rPr>
              <a:t>(Sulphonic acid)</a:t>
            </a:r>
          </a:p>
        </p:txBody>
      </p:sp>
      <p:sp>
        <p:nvSpPr>
          <p:cNvPr id="121908" name="Rectangle 52"/>
          <p:cNvSpPr>
            <a:spLocks noChangeArrowheads="1"/>
          </p:cNvSpPr>
          <p:nvPr/>
        </p:nvSpPr>
        <p:spPr bwMode="auto">
          <a:xfrm>
            <a:off x="387350" y="5659438"/>
            <a:ext cx="2774950"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solidFill>
                  <a:schemeClr val="hlink"/>
                </a:solidFill>
                <a:latin typeface="Times New Roman" charset="0"/>
              </a:rPr>
              <a:t>Non-polar </a:t>
            </a:r>
          </a:p>
          <a:p>
            <a:pPr eaLnBrk="0" hangingPunct="0"/>
            <a:r>
              <a:rPr lang="en-GB" altLang="x-none" sz="2800">
                <a:solidFill>
                  <a:schemeClr val="hlink"/>
                </a:solidFill>
                <a:latin typeface="Times New Roman" charset="0"/>
              </a:rPr>
              <a:t>(especially </a:t>
            </a:r>
            <a:r>
              <a:rPr lang="en-GB" altLang="x-none" sz="2800">
                <a:solidFill>
                  <a:schemeClr val="hlink"/>
                </a:solidFill>
                <a:latin typeface="Symbol" charset="2"/>
              </a:rPr>
              <a:t></a:t>
            </a:r>
            <a:r>
              <a:rPr lang="en-GB" altLang="x-none" sz="2800">
                <a:solidFill>
                  <a:schemeClr val="hlink"/>
                </a:solidFill>
                <a:latin typeface="Times New Roman" charset="0"/>
              </a:rPr>
              <a:t> face)</a:t>
            </a:r>
          </a:p>
        </p:txBody>
      </p:sp>
      <p:grpSp>
        <p:nvGrpSpPr>
          <p:cNvPr id="121909" name="Group 53"/>
          <p:cNvGrpSpPr>
            <a:grpSpLocks/>
          </p:cNvGrpSpPr>
          <p:nvPr/>
        </p:nvGrpSpPr>
        <p:grpSpPr bwMode="auto">
          <a:xfrm>
            <a:off x="8153400" y="5715000"/>
            <a:ext cx="762000" cy="914400"/>
            <a:chOff x="4800" y="2064"/>
            <a:chExt cx="480" cy="576"/>
          </a:xfrm>
        </p:grpSpPr>
        <p:sp>
          <p:nvSpPr>
            <p:cNvPr id="121910" name="Oval 54"/>
            <p:cNvSpPr>
              <a:spLocks noChangeArrowheads="1"/>
            </p:cNvSpPr>
            <p:nvPr/>
          </p:nvSpPr>
          <p:spPr bwMode="auto">
            <a:xfrm>
              <a:off x="4800" y="2064"/>
              <a:ext cx="480" cy="528"/>
            </a:xfrm>
            <a:prstGeom prst="ellipse">
              <a:avLst/>
            </a:prstGeom>
            <a:solidFill>
              <a:srgbClr val="51DC00"/>
            </a:solidFill>
            <a:ln>
              <a:noFill/>
            </a:ln>
            <a:effectLst/>
            <a:extLst>
              <a:ext uri="{91240B29-F687-4F45-9708-019B960494DF}">
                <a14:hiddenLine xmlns:a14="http://schemas.microsoft.com/office/drawing/2010/main" w="38100">
                  <a:solidFill>
                    <a:srgbClr val="00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911" name="Text Box 55"/>
            <p:cNvSpPr txBox="1">
              <a:spLocks noChangeArrowheads="1"/>
            </p:cNvSpPr>
            <p:nvPr/>
          </p:nvSpPr>
          <p:spPr bwMode="auto">
            <a:xfrm>
              <a:off x="4800" y="2064"/>
              <a:ext cx="455" cy="57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GB" altLang="x-none" sz="5400">
                  <a:solidFill>
                    <a:srgbClr val="0000FF"/>
                  </a:solidFill>
                  <a:latin typeface="Wingdings" charset="2"/>
                </a:rPr>
                <a:t>ü</a:t>
              </a:r>
              <a:endParaRPr lang="en-GB" altLang="x-none" sz="2400">
                <a:latin typeface="Wingdings" charset="2"/>
              </a:endParaRPr>
            </a:p>
          </p:txBody>
        </p:sp>
      </p:grpSp>
      <p:sp>
        <p:nvSpPr>
          <p:cNvPr id="121912" name="Line 56"/>
          <p:cNvSpPr>
            <a:spLocks noChangeShapeType="1"/>
          </p:cNvSpPr>
          <p:nvPr/>
        </p:nvSpPr>
        <p:spPr bwMode="auto">
          <a:xfrm>
            <a:off x="2438400" y="4572000"/>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1913" name="Rectangle 57"/>
          <p:cNvSpPr>
            <a:spLocks noChangeArrowheads="1"/>
          </p:cNvSpPr>
          <p:nvPr/>
        </p:nvSpPr>
        <p:spPr bwMode="auto">
          <a:xfrm>
            <a:off x="2209800" y="4953000"/>
            <a:ext cx="4381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H</a:t>
            </a:r>
          </a:p>
        </p:txBody>
      </p:sp>
    </p:spTree>
    <p:extLst>
      <p:ext uri="{BB962C8B-B14F-4D97-AF65-F5344CB8AC3E}">
        <p14:creationId xmlns:p14="http://schemas.microsoft.com/office/powerpoint/2010/main" val="1535953032"/>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endParaRPr lang="x-none" altLang="x-none"/>
          </a:p>
        </p:txBody>
      </p:sp>
      <p:pic>
        <p:nvPicPr>
          <p:cNvPr id="122883" name="Picture 3" descr="F26_3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009171884"/>
      </p:ext>
    </p:extLst>
  </p:cSld>
  <p:clrMapOvr>
    <a:masterClrMapping/>
  </p:clrMapOvr>
  <p:transition>
    <p:wipe dir="u"/>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Line 2"/>
          <p:cNvSpPr>
            <a:spLocks noChangeShapeType="1"/>
          </p:cNvSpPr>
          <p:nvPr/>
        </p:nvSpPr>
        <p:spPr bwMode="auto">
          <a:xfrm>
            <a:off x="1808163" y="23542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07" name="Line 3"/>
          <p:cNvSpPr>
            <a:spLocks noChangeShapeType="1"/>
          </p:cNvSpPr>
          <p:nvPr/>
        </p:nvSpPr>
        <p:spPr bwMode="auto">
          <a:xfrm>
            <a:off x="1046163" y="23542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08" name="Line 4"/>
          <p:cNvSpPr>
            <a:spLocks noChangeShapeType="1"/>
          </p:cNvSpPr>
          <p:nvPr/>
        </p:nvSpPr>
        <p:spPr bwMode="auto">
          <a:xfrm flipV="1">
            <a:off x="1052513" y="196056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09" name="Line 5"/>
          <p:cNvSpPr>
            <a:spLocks noChangeShapeType="1"/>
          </p:cNvSpPr>
          <p:nvPr/>
        </p:nvSpPr>
        <p:spPr bwMode="auto">
          <a:xfrm flipH="1" flipV="1">
            <a:off x="1039813" y="279876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10" name="Line 6"/>
          <p:cNvSpPr>
            <a:spLocks noChangeShapeType="1"/>
          </p:cNvSpPr>
          <p:nvPr/>
        </p:nvSpPr>
        <p:spPr bwMode="auto">
          <a:xfrm flipV="1">
            <a:off x="1433513" y="279876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11" name="Line 7"/>
          <p:cNvSpPr>
            <a:spLocks noChangeShapeType="1"/>
          </p:cNvSpPr>
          <p:nvPr/>
        </p:nvSpPr>
        <p:spPr bwMode="auto">
          <a:xfrm flipH="1" flipV="1">
            <a:off x="1420813" y="196056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12" name="Line 8"/>
          <p:cNvSpPr>
            <a:spLocks noChangeShapeType="1"/>
          </p:cNvSpPr>
          <p:nvPr/>
        </p:nvSpPr>
        <p:spPr bwMode="auto">
          <a:xfrm>
            <a:off x="1808163" y="23542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13" name="Line 9"/>
          <p:cNvSpPr>
            <a:spLocks noChangeShapeType="1"/>
          </p:cNvSpPr>
          <p:nvPr/>
        </p:nvSpPr>
        <p:spPr bwMode="auto">
          <a:xfrm>
            <a:off x="2570163" y="23542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14" name="Line 10"/>
          <p:cNvSpPr>
            <a:spLocks noChangeShapeType="1"/>
          </p:cNvSpPr>
          <p:nvPr/>
        </p:nvSpPr>
        <p:spPr bwMode="auto">
          <a:xfrm>
            <a:off x="1808163" y="23542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15" name="Line 11"/>
          <p:cNvSpPr>
            <a:spLocks noChangeShapeType="1"/>
          </p:cNvSpPr>
          <p:nvPr/>
        </p:nvSpPr>
        <p:spPr bwMode="auto">
          <a:xfrm flipV="1">
            <a:off x="1814513" y="196056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16" name="Line 12"/>
          <p:cNvSpPr>
            <a:spLocks noChangeShapeType="1"/>
          </p:cNvSpPr>
          <p:nvPr/>
        </p:nvSpPr>
        <p:spPr bwMode="auto">
          <a:xfrm flipH="1" flipV="1">
            <a:off x="1801813" y="279876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17" name="Line 13"/>
          <p:cNvSpPr>
            <a:spLocks noChangeShapeType="1"/>
          </p:cNvSpPr>
          <p:nvPr/>
        </p:nvSpPr>
        <p:spPr bwMode="auto">
          <a:xfrm flipV="1">
            <a:off x="2195513" y="279876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18" name="Line 14"/>
          <p:cNvSpPr>
            <a:spLocks noChangeShapeType="1"/>
          </p:cNvSpPr>
          <p:nvPr/>
        </p:nvSpPr>
        <p:spPr bwMode="auto">
          <a:xfrm flipH="1" flipV="1">
            <a:off x="2182813" y="196056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19" name="Line 15"/>
          <p:cNvSpPr>
            <a:spLocks noChangeShapeType="1"/>
          </p:cNvSpPr>
          <p:nvPr/>
        </p:nvSpPr>
        <p:spPr bwMode="auto">
          <a:xfrm>
            <a:off x="2570163" y="23542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20" name="Line 16"/>
          <p:cNvSpPr>
            <a:spLocks noChangeShapeType="1"/>
          </p:cNvSpPr>
          <p:nvPr/>
        </p:nvSpPr>
        <p:spPr bwMode="auto">
          <a:xfrm>
            <a:off x="2951163" y="15160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21" name="Line 17"/>
          <p:cNvSpPr>
            <a:spLocks noChangeShapeType="1"/>
          </p:cNvSpPr>
          <p:nvPr/>
        </p:nvSpPr>
        <p:spPr bwMode="auto">
          <a:xfrm>
            <a:off x="2189163" y="15160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22" name="Line 18"/>
          <p:cNvSpPr>
            <a:spLocks noChangeShapeType="1"/>
          </p:cNvSpPr>
          <p:nvPr/>
        </p:nvSpPr>
        <p:spPr bwMode="auto">
          <a:xfrm flipV="1">
            <a:off x="2195513" y="112236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23" name="Line 19"/>
          <p:cNvSpPr>
            <a:spLocks noChangeShapeType="1"/>
          </p:cNvSpPr>
          <p:nvPr/>
        </p:nvSpPr>
        <p:spPr bwMode="auto">
          <a:xfrm flipH="1" flipV="1">
            <a:off x="2182813" y="196056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24" name="Line 20"/>
          <p:cNvSpPr>
            <a:spLocks noChangeShapeType="1"/>
          </p:cNvSpPr>
          <p:nvPr/>
        </p:nvSpPr>
        <p:spPr bwMode="auto">
          <a:xfrm flipV="1">
            <a:off x="2576513" y="196056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25" name="Line 21"/>
          <p:cNvSpPr>
            <a:spLocks noChangeShapeType="1"/>
          </p:cNvSpPr>
          <p:nvPr/>
        </p:nvSpPr>
        <p:spPr bwMode="auto">
          <a:xfrm flipH="1" flipV="1">
            <a:off x="2563813" y="112236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26" name="Line 22"/>
          <p:cNvSpPr>
            <a:spLocks noChangeShapeType="1"/>
          </p:cNvSpPr>
          <p:nvPr/>
        </p:nvSpPr>
        <p:spPr bwMode="auto">
          <a:xfrm>
            <a:off x="2951163" y="15160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27" name="Line 23"/>
          <p:cNvSpPr>
            <a:spLocks noChangeShapeType="1"/>
          </p:cNvSpPr>
          <p:nvPr/>
        </p:nvSpPr>
        <p:spPr bwMode="auto">
          <a:xfrm>
            <a:off x="3713163" y="15160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28" name="Line 24"/>
          <p:cNvSpPr>
            <a:spLocks noChangeShapeType="1"/>
          </p:cNvSpPr>
          <p:nvPr/>
        </p:nvSpPr>
        <p:spPr bwMode="auto">
          <a:xfrm>
            <a:off x="2951163" y="15160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29" name="Line 25"/>
          <p:cNvSpPr>
            <a:spLocks noChangeShapeType="1"/>
          </p:cNvSpPr>
          <p:nvPr/>
        </p:nvSpPr>
        <p:spPr bwMode="auto">
          <a:xfrm flipV="1">
            <a:off x="2957513" y="112236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30" name="Line 26"/>
          <p:cNvSpPr>
            <a:spLocks noChangeShapeType="1"/>
          </p:cNvSpPr>
          <p:nvPr/>
        </p:nvSpPr>
        <p:spPr bwMode="auto">
          <a:xfrm flipH="1" flipV="1">
            <a:off x="3325813" y="112236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31" name="Line 27"/>
          <p:cNvSpPr>
            <a:spLocks noChangeShapeType="1"/>
          </p:cNvSpPr>
          <p:nvPr/>
        </p:nvSpPr>
        <p:spPr bwMode="auto">
          <a:xfrm>
            <a:off x="3713163" y="15160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32" name="Line 28"/>
          <p:cNvSpPr>
            <a:spLocks noChangeShapeType="1"/>
          </p:cNvSpPr>
          <p:nvPr/>
        </p:nvSpPr>
        <p:spPr bwMode="auto">
          <a:xfrm>
            <a:off x="2957513" y="1966913"/>
            <a:ext cx="7493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33" name="Rectangle 29"/>
          <p:cNvSpPr>
            <a:spLocks noChangeArrowheads="1"/>
          </p:cNvSpPr>
          <p:nvPr/>
        </p:nvSpPr>
        <p:spPr bwMode="auto">
          <a:xfrm>
            <a:off x="112713" y="3043238"/>
            <a:ext cx="706437"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HO</a:t>
            </a:r>
          </a:p>
        </p:txBody>
      </p:sp>
      <p:sp>
        <p:nvSpPr>
          <p:cNvPr id="123934" name="Line 30"/>
          <p:cNvSpPr>
            <a:spLocks noChangeShapeType="1"/>
          </p:cNvSpPr>
          <p:nvPr/>
        </p:nvSpPr>
        <p:spPr bwMode="auto">
          <a:xfrm flipV="1">
            <a:off x="747713" y="2798763"/>
            <a:ext cx="292100" cy="3175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35" name="Line 31"/>
          <p:cNvSpPr>
            <a:spLocks noChangeShapeType="1"/>
          </p:cNvSpPr>
          <p:nvPr/>
        </p:nvSpPr>
        <p:spPr bwMode="auto">
          <a:xfrm>
            <a:off x="1808163" y="19732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36" name="Line 32"/>
          <p:cNvSpPr>
            <a:spLocks noChangeShapeType="1"/>
          </p:cNvSpPr>
          <p:nvPr/>
        </p:nvSpPr>
        <p:spPr bwMode="auto">
          <a:xfrm>
            <a:off x="2951163" y="11350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37" name="Line 33"/>
          <p:cNvSpPr>
            <a:spLocks noChangeShapeType="1"/>
          </p:cNvSpPr>
          <p:nvPr/>
        </p:nvSpPr>
        <p:spPr bwMode="auto">
          <a:xfrm flipH="1" flipV="1">
            <a:off x="2944813" y="28416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38" name="Line 34"/>
          <p:cNvSpPr>
            <a:spLocks noChangeShapeType="1"/>
          </p:cNvSpPr>
          <p:nvPr/>
        </p:nvSpPr>
        <p:spPr bwMode="auto">
          <a:xfrm>
            <a:off x="3332163" y="6778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39" name="Line 35"/>
          <p:cNvSpPr>
            <a:spLocks noChangeShapeType="1"/>
          </p:cNvSpPr>
          <p:nvPr/>
        </p:nvSpPr>
        <p:spPr bwMode="auto">
          <a:xfrm flipV="1">
            <a:off x="3338513" y="28416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40" name="Line 36"/>
          <p:cNvSpPr>
            <a:spLocks noChangeShapeType="1"/>
          </p:cNvSpPr>
          <p:nvPr/>
        </p:nvSpPr>
        <p:spPr bwMode="auto">
          <a:xfrm>
            <a:off x="4094163" y="67786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41" name="Line 37"/>
          <p:cNvSpPr>
            <a:spLocks noChangeShapeType="1"/>
          </p:cNvSpPr>
          <p:nvPr/>
        </p:nvSpPr>
        <p:spPr bwMode="auto">
          <a:xfrm flipH="1" flipV="1">
            <a:off x="3706813" y="28416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42" name="Rectangle 38"/>
          <p:cNvSpPr>
            <a:spLocks noChangeArrowheads="1"/>
          </p:cNvSpPr>
          <p:nvPr/>
        </p:nvSpPr>
        <p:spPr bwMode="auto">
          <a:xfrm>
            <a:off x="3846513" y="1062038"/>
            <a:ext cx="4014787"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C   NH   CH</a:t>
            </a:r>
            <a:r>
              <a:rPr lang="en-GB" altLang="x-none" sz="2800" baseline="-25000">
                <a:latin typeface="Times New Roman" charset="0"/>
              </a:rPr>
              <a:t>2 </a:t>
            </a:r>
            <a:r>
              <a:rPr lang="en-GB" altLang="x-none" sz="2800">
                <a:latin typeface="Times New Roman" charset="0"/>
              </a:rPr>
              <a:t>  CH</a:t>
            </a:r>
            <a:r>
              <a:rPr lang="en-GB" altLang="x-none" sz="2800" baseline="-25000">
                <a:latin typeface="Times New Roman" charset="0"/>
              </a:rPr>
              <a:t>2 </a:t>
            </a:r>
            <a:r>
              <a:rPr lang="en-GB" altLang="x-none" sz="2800">
                <a:latin typeface="Times New Roman" charset="0"/>
              </a:rPr>
              <a:t>  SO</a:t>
            </a:r>
            <a:r>
              <a:rPr lang="en-GB" altLang="x-none" sz="2800" baseline="-25000">
                <a:latin typeface="Times New Roman" charset="0"/>
              </a:rPr>
              <a:t>3</a:t>
            </a:r>
            <a:r>
              <a:rPr lang="en-GB" altLang="x-none" sz="2800">
                <a:latin typeface="Times New Roman" charset="0"/>
              </a:rPr>
              <a:t>H</a:t>
            </a:r>
          </a:p>
        </p:txBody>
      </p:sp>
      <p:sp>
        <p:nvSpPr>
          <p:cNvPr id="123943" name="Line 39"/>
          <p:cNvSpPr>
            <a:spLocks noChangeShapeType="1"/>
          </p:cNvSpPr>
          <p:nvPr/>
        </p:nvSpPr>
        <p:spPr bwMode="auto">
          <a:xfrm flipH="1" flipV="1">
            <a:off x="2563813" y="2798763"/>
            <a:ext cx="393700" cy="3937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44" name="Rectangle 40"/>
          <p:cNvSpPr>
            <a:spLocks noChangeArrowheads="1"/>
          </p:cNvSpPr>
          <p:nvPr/>
        </p:nvSpPr>
        <p:spPr bwMode="auto">
          <a:xfrm>
            <a:off x="2932113" y="3043238"/>
            <a:ext cx="706437"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OH</a:t>
            </a:r>
          </a:p>
        </p:txBody>
      </p:sp>
      <p:sp>
        <p:nvSpPr>
          <p:cNvPr id="123945" name="Line 41"/>
          <p:cNvSpPr>
            <a:spLocks noChangeShapeType="1"/>
          </p:cNvSpPr>
          <p:nvPr/>
        </p:nvSpPr>
        <p:spPr bwMode="auto">
          <a:xfrm>
            <a:off x="2570163" y="754063"/>
            <a:ext cx="0" cy="3683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46" name="Rectangle 42"/>
          <p:cNvSpPr>
            <a:spLocks noChangeArrowheads="1"/>
          </p:cNvSpPr>
          <p:nvPr/>
        </p:nvSpPr>
        <p:spPr bwMode="auto">
          <a:xfrm>
            <a:off x="2246313" y="300038"/>
            <a:ext cx="706437"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OH</a:t>
            </a:r>
          </a:p>
        </p:txBody>
      </p:sp>
      <p:sp>
        <p:nvSpPr>
          <p:cNvPr id="123947" name="Rectangle 43"/>
          <p:cNvSpPr>
            <a:spLocks noChangeArrowheads="1"/>
          </p:cNvSpPr>
          <p:nvPr/>
        </p:nvSpPr>
        <p:spPr bwMode="auto">
          <a:xfrm>
            <a:off x="3846513" y="1747838"/>
            <a:ext cx="450850"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O</a:t>
            </a:r>
          </a:p>
        </p:txBody>
      </p:sp>
      <p:sp>
        <p:nvSpPr>
          <p:cNvPr id="123948" name="Line 44"/>
          <p:cNvSpPr>
            <a:spLocks noChangeShapeType="1"/>
          </p:cNvSpPr>
          <p:nvPr/>
        </p:nvSpPr>
        <p:spPr bwMode="auto">
          <a:xfrm>
            <a:off x="4008438" y="1525588"/>
            <a:ext cx="0" cy="292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49" name="Line 45"/>
          <p:cNvSpPr>
            <a:spLocks noChangeShapeType="1"/>
          </p:cNvSpPr>
          <p:nvPr/>
        </p:nvSpPr>
        <p:spPr bwMode="auto">
          <a:xfrm>
            <a:off x="4103688" y="1535113"/>
            <a:ext cx="0" cy="282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50" name="Line 46"/>
          <p:cNvSpPr>
            <a:spLocks noChangeShapeType="1"/>
          </p:cNvSpPr>
          <p:nvPr/>
        </p:nvSpPr>
        <p:spPr bwMode="auto">
          <a:xfrm>
            <a:off x="4233863" y="1309688"/>
            <a:ext cx="1476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51" name="Line 47"/>
          <p:cNvSpPr>
            <a:spLocks noChangeShapeType="1"/>
          </p:cNvSpPr>
          <p:nvPr/>
        </p:nvSpPr>
        <p:spPr bwMode="auto">
          <a:xfrm>
            <a:off x="4989513" y="1319213"/>
            <a:ext cx="1476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52" name="Line 48"/>
          <p:cNvSpPr>
            <a:spLocks noChangeShapeType="1"/>
          </p:cNvSpPr>
          <p:nvPr/>
        </p:nvSpPr>
        <p:spPr bwMode="auto">
          <a:xfrm>
            <a:off x="5827713" y="1309688"/>
            <a:ext cx="1476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53" name="Line 49"/>
          <p:cNvSpPr>
            <a:spLocks noChangeShapeType="1"/>
          </p:cNvSpPr>
          <p:nvPr/>
        </p:nvSpPr>
        <p:spPr bwMode="auto">
          <a:xfrm>
            <a:off x="6704013" y="1323975"/>
            <a:ext cx="149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54" name="Line 50"/>
          <p:cNvSpPr>
            <a:spLocks noChangeShapeType="1"/>
          </p:cNvSpPr>
          <p:nvPr/>
        </p:nvSpPr>
        <p:spPr bwMode="auto">
          <a:xfrm>
            <a:off x="5548313" y="51419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55" name="Line 51"/>
          <p:cNvSpPr>
            <a:spLocks noChangeShapeType="1"/>
          </p:cNvSpPr>
          <p:nvPr/>
        </p:nvSpPr>
        <p:spPr bwMode="auto">
          <a:xfrm>
            <a:off x="4786313" y="51419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56" name="Line 52"/>
          <p:cNvSpPr>
            <a:spLocks noChangeShapeType="1"/>
          </p:cNvSpPr>
          <p:nvPr/>
        </p:nvSpPr>
        <p:spPr bwMode="auto">
          <a:xfrm flipV="1">
            <a:off x="4792663" y="474821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57" name="Line 53"/>
          <p:cNvSpPr>
            <a:spLocks noChangeShapeType="1"/>
          </p:cNvSpPr>
          <p:nvPr/>
        </p:nvSpPr>
        <p:spPr bwMode="auto">
          <a:xfrm flipH="1" flipV="1">
            <a:off x="4779963" y="558641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58" name="Line 54"/>
          <p:cNvSpPr>
            <a:spLocks noChangeShapeType="1"/>
          </p:cNvSpPr>
          <p:nvPr/>
        </p:nvSpPr>
        <p:spPr bwMode="auto">
          <a:xfrm flipV="1">
            <a:off x="5173663" y="558641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59" name="Line 55"/>
          <p:cNvSpPr>
            <a:spLocks noChangeShapeType="1"/>
          </p:cNvSpPr>
          <p:nvPr/>
        </p:nvSpPr>
        <p:spPr bwMode="auto">
          <a:xfrm flipH="1" flipV="1">
            <a:off x="5160963" y="474821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60" name="Line 56"/>
          <p:cNvSpPr>
            <a:spLocks noChangeShapeType="1"/>
          </p:cNvSpPr>
          <p:nvPr/>
        </p:nvSpPr>
        <p:spPr bwMode="auto">
          <a:xfrm>
            <a:off x="5548313" y="51419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61" name="Line 57"/>
          <p:cNvSpPr>
            <a:spLocks noChangeShapeType="1"/>
          </p:cNvSpPr>
          <p:nvPr/>
        </p:nvSpPr>
        <p:spPr bwMode="auto">
          <a:xfrm>
            <a:off x="6310313" y="51419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62" name="Line 58"/>
          <p:cNvSpPr>
            <a:spLocks noChangeShapeType="1"/>
          </p:cNvSpPr>
          <p:nvPr/>
        </p:nvSpPr>
        <p:spPr bwMode="auto">
          <a:xfrm>
            <a:off x="5548313" y="51419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63" name="Line 59"/>
          <p:cNvSpPr>
            <a:spLocks noChangeShapeType="1"/>
          </p:cNvSpPr>
          <p:nvPr/>
        </p:nvSpPr>
        <p:spPr bwMode="auto">
          <a:xfrm flipV="1">
            <a:off x="5554663" y="474821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64" name="Line 60"/>
          <p:cNvSpPr>
            <a:spLocks noChangeShapeType="1"/>
          </p:cNvSpPr>
          <p:nvPr/>
        </p:nvSpPr>
        <p:spPr bwMode="auto">
          <a:xfrm flipH="1" flipV="1">
            <a:off x="5541963" y="558641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65" name="Line 61"/>
          <p:cNvSpPr>
            <a:spLocks noChangeShapeType="1"/>
          </p:cNvSpPr>
          <p:nvPr/>
        </p:nvSpPr>
        <p:spPr bwMode="auto">
          <a:xfrm flipV="1">
            <a:off x="5935663" y="558641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66" name="Line 62"/>
          <p:cNvSpPr>
            <a:spLocks noChangeShapeType="1"/>
          </p:cNvSpPr>
          <p:nvPr/>
        </p:nvSpPr>
        <p:spPr bwMode="auto">
          <a:xfrm flipH="1" flipV="1">
            <a:off x="5922963" y="474821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67" name="Line 63"/>
          <p:cNvSpPr>
            <a:spLocks noChangeShapeType="1"/>
          </p:cNvSpPr>
          <p:nvPr/>
        </p:nvSpPr>
        <p:spPr bwMode="auto">
          <a:xfrm>
            <a:off x="6310313" y="51419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68" name="Line 64"/>
          <p:cNvSpPr>
            <a:spLocks noChangeShapeType="1"/>
          </p:cNvSpPr>
          <p:nvPr/>
        </p:nvSpPr>
        <p:spPr bwMode="auto">
          <a:xfrm>
            <a:off x="6691313" y="43037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69" name="Line 65"/>
          <p:cNvSpPr>
            <a:spLocks noChangeShapeType="1"/>
          </p:cNvSpPr>
          <p:nvPr/>
        </p:nvSpPr>
        <p:spPr bwMode="auto">
          <a:xfrm>
            <a:off x="5929313" y="43037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70" name="Line 66"/>
          <p:cNvSpPr>
            <a:spLocks noChangeShapeType="1"/>
          </p:cNvSpPr>
          <p:nvPr/>
        </p:nvSpPr>
        <p:spPr bwMode="auto">
          <a:xfrm flipV="1">
            <a:off x="5935663" y="391001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71" name="Line 67"/>
          <p:cNvSpPr>
            <a:spLocks noChangeShapeType="1"/>
          </p:cNvSpPr>
          <p:nvPr/>
        </p:nvSpPr>
        <p:spPr bwMode="auto">
          <a:xfrm flipH="1" flipV="1">
            <a:off x="5922963" y="474821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72" name="Line 68"/>
          <p:cNvSpPr>
            <a:spLocks noChangeShapeType="1"/>
          </p:cNvSpPr>
          <p:nvPr/>
        </p:nvSpPr>
        <p:spPr bwMode="auto">
          <a:xfrm flipV="1">
            <a:off x="6316663" y="474821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73" name="Line 69"/>
          <p:cNvSpPr>
            <a:spLocks noChangeShapeType="1"/>
          </p:cNvSpPr>
          <p:nvPr/>
        </p:nvSpPr>
        <p:spPr bwMode="auto">
          <a:xfrm flipH="1" flipV="1">
            <a:off x="6303963" y="391001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74" name="Line 70"/>
          <p:cNvSpPr>
            <a:spLocks noChangeShapeType="1"/>
          </p:cNvSpPr>
          <p:nvPr/>
        </p:nvSpPr>
        <p:spPr bwMode="auto">
          <a:xfrm>
            <a:off x="6691313" y="43037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75" name="Line 71"/>
          <p:cNvSpPr>
            <a:spLocks noChangeShapeType="1"/>
          </p:cNvSpPr>
          <p:nvPr/>
        </p:nvSpPr>
        <p:spPr bwMode="auto">
          <a:xfrm>
            <a:off x="7453313" y="43037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76" name="Line 72"/>
          <p:cNvSpPr>
            <a:spLocks noChangeShapeType="1"/>
          </p:cNvSpPr>
          <p:nvPr/>
        </p:nvSpPr>
        <p:spPr bwMode="auto">
          <a:xfrm>
            <a:off x="6691313" y="43037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77" name="Line 73"/>
          <p:cNvSpPr>
            <a:spLocks noChangeShapeType="1"/>
          </p:cNvSpPr>
          <p:nvPr/>
        </p:nvSpPr>
        <p:spPr bwMode="auto">
          <a:xfrm flipV="1">
            <a:off x="6697663" y="3910013"/>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78" name="Line 74"/>
          <p:cNvSpPr>
            <a:spLocks noChangeShapeType="1"/>
          </p:cNvSpPr>
          <p:nvPr/>
        </p:nvSpPr>
        <p:spPr bwMode="auto">
          <a:xfrm flipH="1" flipV="1">
            <a:off x="7065963" y="3910013"/>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79" name="Line 75"/>
          <p:cNvSpPr>
            <a:spLocks noChangeShapeType="1"/>
          </p:cNvSpPr>
          <p:nvPr/>
        </p:nvSpPr>
        <p:spPr bwMode="auto">
          <a:xfrm>
            <a:off x="7453313" y="43037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80" name="Line 76"/>
          <p:cNvSpPr>
            <a:spLocks noChangeShapeType="1"/>
          </p:cNvSpPr>
          <p:nvPr/>
        </p:nvSpPr>
        <p:spPr bwMode="auto">
          <a:xfrm>
            <a:off x="6697663" y="4754563"/>
            <a:ext cx="7493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81" name="Rectangle 77"/>
          <p:cNvSpPr>
            <a:spLocks noChangeArrowheads="1"/>
          </p:cNvSpPr>
          <p:nvPr/>
        </p:nvSpPr>
        <p:spPr bwMode="auto">
          <a:xfrm>
            <a:off x="3852863" y="5830888"/>
            <a:ext cx="706437"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HO</a:t>
            </a:r>
          </a:p>
        </p:txBody>
      </p:sp>
      <p:sp>
        <p:nvSpPr>
          <p:cNvPr id="123982" name="Line 78"/>
          <p:cNvSpPr>
            <a:spLocks noChangeShapeType="1"/>
          </p:cNvSpPr>
          <p:nvPr/>
        </p:nvSpPr>
        <p:spPr bwMode="auto">
          <a:xfrm flipV="1">
            <a:off x="4487863" y="5586413"/>
            <a:ext cx="292100" cy="3175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83" name="Line 79"/>
          <p:cNvSpPr>
            <a:spLocks noChangeShapeType="1"/>
          </p:cNvSpPr>
          <p:nvPr/>
        </p:nvSpPr>
        <p:spPr bwMode="auto">
          <a:xfrm>
            <a:off x="5548313" y="47609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84" name="Line 80"/>
          <p:cNvSpPr>
            <a:spLocks noChangeShapeType="1"/>
          </p:cNvSpPr>
          <p:nvPr/>
        </p:nvSpPr>
        <p:spPr bwMode="auto">
          <a:xfrm>
            <a:off x="6691313" y="39227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85" name="Line 81"/>
          <p:cNvSpPr>
            <a:spLocks noChangeShapeType="1"/>
          </p:cNvSpPr>
          <p:nvPr/>
        </p:nvSpPr>
        <p:spPr bwMode="auto">
          <a:xfrm flipH="1" flipV="1">
            <a:off x="6684963" y="3048000"/>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86" name="Line 82"/>
          <p:cNvSpPr>
            <a:spLocks noChangeShapeType="1"/>
          </p:cNvSpPr>
          <p:nvPr/>
        </p:nvSpPr>
        <p:spPr bwMode="auto">
          <a:xfrm>
            <a:off x="7072313" y="34655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87" name="Line 83"/>
          <p:cNvSpPr>
            <a:spLocks noChangeShapeType="1"/>
          </p:cNvSpPr>
          <p:nvPr/>
        </p:nvSpPr>
        <p:spPr bwMode="auto">
          <a:xfrm flipV="1">
            <a:off x="7078663" y="3048000"/>
            <a:ext cx="3683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88" name="Line 84"/>
          <p:cNvSpPr>
            <a:spLocks noChangeShapeType="1"/>
          </p:cNvSpPr>
          <p:nvPr/>
        </p:nvSpPr>
        <p:spPr bwMode="auto">
          <a:xfrm>
            <a:off x="7834313" y="3465513"/>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89" name="Line 85"/>
          <p:cNvSpPr>
            <a:spLocks noChangeShapeType="1"/>
          </p:cNvSpPr>
          <p:nvPr/>
        </p:nvSpPr>
        <p:spPr bwMode="auto">
          <a:xfrm flipH="1" flipV="1">
            <a:off x="7446963" y="3048000"/>
            <a:ext cx="393700" cy="393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90" name="Rectangle 86"/>
          <p:cNvSpPr>
            <a:spLocks noChangeArrowheads="1"/>
          </p:cNvSpPr>
          <p:nvPr/>
        </p:nvSpPr>
        <p:spPr bwMode="auto">
          <a:xfrm>
            <a:off x="8158163" y="3856038"/>
            <a:ext cx="706437"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OH</a:t>
            </a:r>
          </a:p>
        </p:txBody>
      </p:sp>
      <p:sp>
        <p:nvSpPr>
          <p:cNvPr id="123991" name="Line 87"/>
          <p:cNvSpPr>
            <a:spLocks noChangeShapeType="1"/>
          </p:cNvSpPr>
          <p:nvPr/>
        </p:nvSpPr>
        <p:spPr bwMode="auto">
          <a:xfrm>
            <a:off x="6310313" y="3541713"/>
            <a:ext cx="0" cy="3683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92" name="Rectangle 88"/>
          <p:cNvSpPr>
            <a:spLocks noChangeArrowheads="1"/>
          </p:cNvSpPr>
          <p:nvPr/>
        </p:nvSpPr>
        <p:spPr bwMode="auto">
          <a:xfrm>
            <a:off x="5986463" y="3087688"/>
            <a:ext cx="706437"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OH</a:t>
            </a:r>
          </a:p>
        </p:txBody>
      </p:sp>
      <p:sp>
        <p:nvSpPr>
          <p:cNvPr id="123993" name="Rectangle 89"/>
          <p:cNvSpPr>
            <a:spLocks noChangeArrowheads="1"/>
          </p:cNvSpPr>
          <p:nvPr/>
        </p:nvSpPr>
        <p:spPr bwMode="auto">
          <a:xfrm>
            <a:off x="7586663" y="4535488"/>
            <a:ext cx="450850"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O</a:t>
            </a:r>
          </a:p>
        </p:txBody>
      </p:sp>
      <p:sp>
        <p:nvSpPr>
          <p:cNvPr id="123994" name="Line 90"/>
          <p:cNvSpPr>
            <a:spLocks noChangeShapeType="1"/>
          </p:cNvSpPr>
          <p:nvPr/>
        </p:nvSpPr>
        <p:spPr bwMode="auto">
          <a:xfrm>
            <a:off x="7748588" y="4313238"/>
            <a:ext cx="0" cy="292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95" name="Line 91"/>
          <p:cNvSpPr>
            <a:spLocks noChangeShapeType="1"/>
          </p:cNvSpPr>
          <p:nvPr/>
        </p:nvSpPr>
        <p:spPr bwMode="auto">
          <a:xfrm>
            <a:off x="7843838" y="4322763"/>
            <a:ext cx="0" cy="282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96" name="Line 92"/>
          <p:cNvSpPr>
            <a:spLocks noChangeShapeType="1"/>
          </p:cNvSpPr>
          <p:nvPr/>
        </p:nvSpPr>
        <p:spPr bwMode="auto">
          <a:xfrm>
            <a:off x="7974013" y="4097338"/>
            <a:ext cx="1476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3997" name="Rectangle 93"/>
          <p:cNvSpPr>
            <a:spLocks noChangeArrowheads="1"/>
          </p:cNvSpPr>
          <p:nvPr/>
        </p:nvSpPr>
        <p:spPr bwMode="auto">
          <a:xfrm>
            <a:off x="7612063" y="3846513"/>
            <a:ext cx="431800"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C</a:t>
            </a:r>
          </a:p>
        </p:txBody>
      </p:sp>
      <p:sp>
        <p:nvSpPr>
          <p:cNvPr id="123998" name="Rectangle 94"/>
          <p:cNvSpPr>
            <a:spLocks noChangeArrowheads="1"/>
          </p:cNvSpPr>
          <p:nvPr/>
        </p:nvSpPr>
        <p:spPr bwMode="auto">
          <a:xfrm>
            <a:off x="4637088" y="409575"/>
            <a:ext cx="2165350"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solidFill>
                  <a:schemeClr val="hlink"/>
                </a:solidFill>
                <a:latin typeface="Times New Roman" charset="0"/>
              </a:rPr>
              <a:t>Deconjugated</a:t>
            </a:r>
          </a:p>
        </p:txBody>
      </p:sp>
      <p:sp>
        <p:nvSpPr>
          <p:cNvPr id="123999" name="Rectangle 95"/>
          <p:cNvSpPr>
            <a:spLocks noChangeArrowheads="1"/>
          </p:cNvSpPr>
          <p:nvPr/>
        </p:nvSpPr>
        <p:spPr bwMode="auto">
          <a:xfrm>
            <a:off x="3244850" y="2338388"/>
            <a:ext cx="2925763"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solidFill>
                  <a:schemeClr val="hlink"/>
                </a:solidFill>
                <a:latin typeface="Times New Roman" charset="0"/>
              </a:rPr>
              <a:t>7</a:t>
            </a:r>
            <a:r>
              <a:rPr lang="en-GB" altLang="x-none" sz="2800">
                <a:solidFill>
                  <a:schemeClr val="hlink"/>
                </a:solidFill>
                <a:latin typeface="Symbol" charset="2"/>
              </a:rPr>
              <a:t></a:t>
            </a:r>
            <a:r>
              <a:rPr lang="en-GB" altLang="x-none" sz="2800">
                <a:solidFill>
                  <a:schemeClr val="hlink"/>
                </a:solidFill>
                <a:latin typeface="Times New Roman" charset="0"/>
              </a:rPr>
              <a:t>-Dehydroxylated</a:t>
            </a:r>
          </a:p>
        </p:txBody>
      </p:sp>
      <p:sp>
        <p:nvSpPr>
          <p:cNvPr id="124000" name="Rectangle 96"/>
          <p:cNvSpPr>
            <a:spLocks noChangeArrowheads="1"/>
          </p:cNvSpPr>
          <p:nvPr/>
        </p:nvSpPr>
        <p:spPr bwMode="auto">
          <a:xfrm>
            <a:off x="61913" y="3570288"/>
            <a:ext cx="292417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3200">
                <a:solidFill>
                  <a:srgbClr val="FF3300"/>
                </a:solidFill>
                <a:latin typeface="Times New Roman" charset="0"/>
              </a:rPr>
              <a:t>Taurocholic acid</a:t>
            </a:r>
          </a:p>
        </p:txBody>
      </p:sp>
      <p:sp>
        <p:nvSpPr>
          <p:cNvPr id="124001" name="Rectangle 97"/>
          <p:cNvSpPr>
            <a:spLocks noChangeArrowheads="1"/>
          </p:cNvSpPr>
          <p:nvPr/>
        </p:nvSpPr>
        <p:spPr bwMode="auto">
          <a:xfrm>
            <a:off x="5033963" y="6172200"/>
            <a:ext cx="30384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3200">
                <a:solidFill>
                  <a:schemeClr val="accent2"/>
                </a:solidFill>
                <a:latin typeface="Times New Roman" charset="0"/>
              </a:rPr>
              <a:t>Deoxycholic acid</a:t>
            </a:r>
          </a:p>
        </p:txBody>
      </p:sp>
      <p:sp>
        <p:nvSpPr>
          <p:cNvPr id="124002" name="Line 98"/>
          <p:cNvSpPr>
            <a:spLocks noChangeShapeType="1"/>
          </p:cNvSpPr>
          <p:nvPr/>
        </p:nvSpPr>
        <p:spPr bwMode="auto">
          <a:xfrm flipV="1">
            <a:off x="4348163" y="844550"/>
            <a:ext cx="287337" cy="314325"/>
          </a:xfrm>
          <a:prstGeom prst="line">
            <a:avLst/>
          </a:prstGeom>
          <a:noFill/>
          <a:ln w="12700">
            <a:solidFill>
              <a:schemeClr val="hlink"/>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4003" name="Line 99"/>
          <p:cNvSpPr>
            <a:spLocks noChangeShapeType="1"/>
          </p:cNvSpPr>
          <p:nvPr/>
        </p:nvSpPr>
        <p:spPr bwMode="auto">
          <a:xfrm flipV="1">
            <a:off x="3278188" y="2795588"/>
            <a:ext cx="288925" cy="314325"/>
          </a:xfrm>
          <a:prstGeom prst="line">
            <a:avLst/>
          </a:prstGeom>
          <a:noFill/>
          <a:ln w="12700">
            <a:solidFill>
              <a:schemeClr val="hlink"/>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grpSp>
        <p:nvGrpSpPr>
          <p:cNvPr id="124004" name="Group 100"/>
          <p:cNvGrpSpPr>
            <a:grpSpLocks/>
          </p:cNvGrpSpPr>
          <p:nvPr/>
        </p:nvGrpSpPr>
        <p:grpSpPr bwMode="auto">
          <a:xfrm>
            <a:off x="8153400" y="5715000"/>
            <a:ext cx="762000" cy="914400"/>
            <a:chOff x="4800" y="2064"/>
            <a:chExt cx="480" cy="576"/>
          </a:xfrm>
        </p:grpSpPr>
        <p:sp>
          <p:nvSpPr>
            <p:cNvPr id="124005" name="Oval 101"/>
            <p:cNvSpPr>
              <a:spLocks noChangeArrowheads="1"/>
            </p:cNvSpPr>
            <p:nvPr/>
          </p:nvSpPr>
          <p:spPr bwMode="auto">
            <a:xfrm>
              <a:off x="4800" y="2064"/>
              <a:ext cx="480" cy="528"/>
            </a:xfrm>
            <a:prstGeom prst="ellipse">
              <a:avLst/>
            </a:prstGeom>
            <a:solidFill>
              <a:srgbClr val="51DC00"/>
            </a:solidFill>
            <a:ln>
              <a:noFill/>
            </a:ln>
            <a:effectLst/>
            <a:extLst>
              <a:ext uri="{91240B29-F687-4F45-9708-019B960494DF}">
                <a14:hiddenLine xmlns:a14="http://schemas.microsoft.com/office/drawing/2010/main" w="38100">
                  <a:solidFill>
                    <a:srgbClr val="00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4006" name="Text Box 102"/>
            <p:cNvSpPr txBox="1">
              <a:spLocks noChangeArrowheads="1"/>
            </p:cNvSpPr>
            <p:nvPr/>
          </p:nvSpPr>
          <p:spPr bwMode="auto">
            <a:xfrm>
              <a:off x="4800" y="2064"/>
              <a:ext cx="455" cy="57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GB" altLang="x-none" sz="5400">
                  <a:solidFill>
                    <a:srgbClr val="0000FF"/>
                  </a:solidFill>
                  <a:latin typeface="Wingdings" charset="2"/>
                </a:rPr>
                <a:t>ü</a:t>
              </a:r>
              <a:endParaRPr lang="en-GB" altLang="x-none" sz="2400">
                <a:latin typeface="Wingdings" charset="2"/>
              </a:endParaRPr>
            </a:p>
          </p:txBody>
        </p:sp>
      </p:grpSp>
      <p:sp>
        <p:nvSpPr>
          <p:cNvPr id="124007" name="Line 103"/>
          <p:cNvSpPr>
            <a:spLocks noChangeShapeType="1"/>
          </p:cNvSpPr>
          <p:nvPr/>
        </p:nvSpPr>
        <p:spPr bwMode="auto">
          <a:xfrm>
            <a:off x="1828800" y="2832100"/>
            <a:ext cx="0" cy="3683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4008" name="Line 104"/>
          <p:cNvSpPr>
            <a:spLocks noChangeShapeType="1"/>
          </p:cNvSpPr>
          <p:nvPr/>
        </p:nvSpPr>
        <p:spPr bwMode="auto">
          <a:xfrm>
            <a:off x="5562600" y="5562600"/>
            <a:ext cx="0" cy="444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124009" name="Rectangle 105"/>
          <p:cNvSpPr>
            <a:spLocks noChangeArrowheads="1"/>
          </p:cNvSpPr>
          <p:nvPr/>
        </p:nvSpPr>
        <p:spPr bwMode="auto">
          <a:xfrm>
            <a:off x="1600200" y="3124200"/>
            <a:ext cx="4381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H</a:t>
            </a:r>
          </a:p>
        </p:txBody>
      </p:sp>
      <p:sp>
        <p:nvSpPr>
          <p:cNvPr id="124010" name="Rectangle 106"/>
          <p:cNvSpPr>
            <a:spLocks noChangeArrowheads="1"/>
          </p:cNvSpPr>
          <p:nvPr/>
        </p:nvSpPr>
        <p:spPr bwMode="auto">
          <a:xfrm>
            <a:off x="5334000" y="5943600"/>
            <a:ext cx="4381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en-GB" altLang="x-none" sz="2800">
                <a:latin typeface="Times New Roman" charset="0"/>
              </a:rPr>
              <a:t>H</a:t>
            </a:r>
          </a:p>
        </p:txBody>
      </p:sp>
    </p:spTree>
    <p:extLst>
      <p:ext uri="{BB962C8B-B14F-4D97-AF65-F5344CB8AC3E}">
        <p14:creationId xmlns:p14="http://schemas.microsoft.com/office/powerpoint/2010/main" val="1118988960"/>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274638"/>
            <a:ext cx="8229600" cy="868362"/>
          </a:xfrm>
        </p:spPr>
        <p:txBody>
          <a:bodyPr/>
          <a:lstStyle/>
          <a:p>
            <a:r>
              <a:rPr lang="tr-TR" altLang="x-none" sz="2800" b="1"/>
              <a:t>K</a:t>
            </a:r>
            <a:r>
              <a:rPr lang="en-US" altLang="x-none" sz="2800" b="1"/>
              <a:t>olesterol </a:t>
            </a:r>
            <a:r>
              <a:rPr lang="tr-TR" altLang="x-none" sz="2800" b="1"/>
              <a:t>ve</a:t>
            </a:r>
            <a:r>
              <a:rPr lang="en-US" altLang="x-none" sz="2800" b="1"/>
              <a:t> </a:t>
            </a:r>
            <a:r>
              <a:rPr lang="tr-TR" altLang="x-none" sz="2800" b="1"/>
              <a:t>Safra</a:t>
            </a:r>
            <a:r>
              <a:rPr lang="en-US" altLang="x-none" sz="2800" b="1"/>
              <a:t> A</a:t>
            </a:r>
            <a:r>
              <a:rPr lang="tr-TR" altLang="x-none" sz="2800" b="1"/>
              <a:t>s</a:t>
            </a:r>
            <a:r>
              <a:rPr lang="en-US" altLang="x-none" sz="2800" b="1"/>
              <a:t>id/</a:t>
            </a:r>
            <a:r>
              <a:rPr lang="tr-TR" altLang="x-none" sz="2800" b="1"/>
              <a:t>Tuz</a:t>
            </a:r>
            <a:r>
              <a:rPr lang="en-US" altLang="x-none" sz="2800" b="1"/>
              <a:t> </a:t>
            </a:r>
            <a:r>
              <a:rPr lang="tr-TR" altLang="x-none" sz="2800" b="1"/>
              <a:t>Metabolizması</a:t>
            </a:r>
            <a:endParaRPr lang="en-US" altLang="x-none" sz="2800" b="1"/>
          </a:p>
        </p:txBody>
      </p:sp>
      <p:sp>
        <p:nvSpPr>
          <p:cNvPr id="124931" name="Rectangle 3"/>
          <p:cNvSpPr>
            <a:spLocks noGrp="1" noChangeArrowheads="1"/>
          </p:cNvSpPr>
          <p:nvPr>
            <p:ph type="body" idx="1"/>
          </p:nvPr>
        </p:nvSpPr>
        <p:spPr>
          <a:xfrm>
            <a:off x="304800" y="1143000"/>
            <a:ext cx="8839200" cy="4525963"/>
          </a:xfrm>
        </p:spPr>
        <p:txBody>
          <a:bodyPr/>
          <a:lstStyle/>
          <a:p>
            <a:r>
              <a:rPr lang="tr-TR" altLang="x-none" sz="2800"/>
              <a:t>Kolesterolün </a:t>
            </a:r>
            <a:r>
              <a:rPr lang="tr-TR" altLang="x-none" sz="2800" b="1" i="1">
                <a:solidFill>
                  <a:srgbClr val="CCFF33"/>
                </a:solidFill>
              </a:rPr>
              <a:t>Major</a:t>
            </a:r>
            <a:r>
              <a:rPr lang="tr-TR" altLang="x-none" sz="2800" b="1" i="1">
                <a:solidFill>
                  <a:schemeClr val="accent2"/>
                </a:solidFill>
              </a:rPr>
              <a:t> </a:t>
            </a:r>
            <a:r>
              <a:rPr lang="tr-TR" altLang="x-none" sz="2800"/>
              <a:t>atılım yoludur.</a:t>
            </a:r>
            <a:endParaRPr lang="en-US" altLang="x-none" sz="2800"/>
          </a:p>
          <a:p>
            <a:pPr lvl="1"/>
            <a:r>
              <a:rPr lang="tr-TR" altLang="x-none"/>
              <a:t>İnsanlarda </a:t>
            </a:r>
            <a:r>
              <a:rPr lang="en-US" altLang="x-none"/>
              <a:t>Steroid </a:t>
            </a:r>
            <a:r>
              <a:rPr lang="tr-TR" altLang="x-none"/>
              <a:t>halka </a:t>
            </a:r>
            <a:r>
              <a:rPr lang="tr-TR" altLang="x-none">
                <a:solidFill>
                  <a:srgbClr val="FF3300"/>
                </a:solidFill>
              </a:rPr>
              <a:t>yıkılmaz</a:t>
            </a:r>
            <a:r>
              <a:rPr lang="tr-TR" altLang="x-none"/>
              <a:t>.</a:t>
            </a:r>
            <a:endParaRPr lang="en-US" altLang="x-none"/>
          </a:p>
          <a:p>
            <a:r>
              <a:rPr lang="tr-TR" altLang="x-none" sz="2800"/>
              <a:t>Safra </a:t>
            </a:r>
            <a:r>
              <a:rPr lang="en-US" altLang="x-none" sz="2800"/>
              <a:t>a</a:t>
            </a:r>
            <a:r>
              <a:rPr lang="tr-TR" altLang="x-none" sz="2800"/>
              <a:t>s</a:t>
            </a:r>
            <a:r>
              <a:rPr lang="en-US" altLang="x-none" sz="2800"/>
              <a:t>id/</a:t>
            </a:r>
            <a:r>
              <a:rPr lang="tr-TR" altLang="x-none" sz="2800"/>
              <a:t>tuzlar’nın biyolojik fonksiyonları </a:t>
            </a:r>
            <a:r>
              <a:rPr lang="en-US" altLang="x-none" sz="2800"/>
              <a:t> </a:t>
            </a:r>
            <a:r>
              <a:rPr lang="tr-TR" altLang="x-none" sz="2800"/>
              <a:t>lipidlerin sindiriminde emülsifiyer olmalarıdır.(pKa=6)</a:t>
            </a:r>
            <a:endParaRPr lang="en-US" altLang="x-none" sz="2800"/>
          </a:p>
        </p:txBody>
      </p:sp>
      <p:pic>
        <p:nvPicPr>
          <p:cNvPr id="124932" name="Picture 4" descr="21-chol stru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352800"/>
            <a:ext cx="3810000" cy="3373438"/>
          </a:xfrm>
          <a:prstGeom prst="rect">
            <a:avLst/>
          </a:prstGeom>
          <a:noFill/>
          <a:extLst>
            <a:ext uri="{909E8E84-426E-40DD-AFC4-6F175D3DCCD1}">
              <a14:hiddenFill xmlns:a14="http://schemas.microsoft.com/office/drawing/2010/main">
                <a:solidFill>
                  <a:srgbClr val="FFFFFF"/>
                </a:solidFill>
              </a14:hiddenFill>
            </a:ext>
          </a:extLst>
        </p:spPr>
      </p:pic>
      <p:pic>
        <p:nvPicPr>
          <p:cNvPr id="124933" name="Picture 5" descr="21-cholic ac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429000"/>
            <a:ext cx="42672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15394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4931">
                                            <p:txEl>
                                              <p:pRg st="1" end="1"/>
                                            </p:txEl>
                                          </p:spTgt>
                                        </p:tgtEl>
                                        <p:attrNameLst>
                                          <p:attrName>style.visibility</p:attrName>
                                        </p:attrNameLst>
                                      </p:cBhvr>
                                      <p:to>
                                        <p:strVal val="visible"/>
                                      </p:to>
                                    </p:set>
                                    <p:anim calcmode="lin" valueType="num">
                                      <p:cBhvr additive="base">
                                        <p:cTn id="11"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49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4931">
                                            <p:txEl>
                                              <p:pRg st="2" end="2"/>
                                            </p:txEl>
                                          </p:spTgt>
                                        </p:tgtEl>
                                        <p:attrNameLst>
                                          <p:attrName>style.visibility</p:attrName>
                                        </p:attrNameLst>
                                      </p:cBhvr>
                                      <p:to>
                                        <p:strVal val="visible"/>
                                      </p:to>
                                    </p:set>
                                    <p:anim calcmode="lin" valueType="num">
                                      <p:cBhvr additive="base">
                                        <p:cTn id="17"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49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tr-TR" altLang="x-none" sz="2800" b="1"/>
              <a:t>Safra kanalı hasarı</a:t>
            </a:r>
            <a:endParaRPr lang="en-US" altLang="x-none" sz="2800" b="1"/>
          </a:p>
        </p:txBody>
      </p:sp>
      <p:sp>
        <p:nvSpPr>
          <p:cNvPr id="129027" name="Rectangle 3"/>
          <p:cNvSpPr>
            <a:spLocks noGrp="1" noChangeArrowheads="1"/>
          </p:cNvSpPr>
          <p:nvPr>
            <p:ph type="body" idx="1"/>
          </p:nvPr>
        </p:nvSpPr>
        <p:spPr>
          <a:xfrm>
            <a:off x="0" y="1447800"/>
            <a:ext cx="9144000" cy="5410200"/>
          </a:xfrm>
        </p:spPr>
        <p:txBody>
          <a:bodyPr/>
          <a:lstStyle/>
          <a:p>
            <a:endParaRPr lang="tr-TR" altLang="x-none" sz="2400" dirty="0"/>
          </a:p>
          <a:p>
            <a:r>
              <a:rPr lang="en-US" altLang="x-none" sz="2400" dirty="0" err="1"/>
              <a:t>Cholangiodestructive</a:t>
            </a:r>
            <a:r>
              <a:rPr lang="en-US" altLang="x-none" sz="2400" dirty="0"/>
              <a:t> cholestasis</a:t>
            </a:r>
          </a:p>
          <a:p>
            <a:r>
              <a:rPr lang="tr-TR" altLang="x-none" sz="2400" dirty="0"/>
              <a:t>Serumda </a:t>
            </a:r>
            <a:r>
              <a:rPr lang="en-US" altLang="x-none" sz="2400" b="1" dirty="0">
                <a:solidFill>
                  <a:srgbClr val="FF0000"/>
                </a:solidFill>
              </a:rPr>
              <a:t>gamma </a:t>
            </a:r>
            <a:r>
              <a:rPr lang="en-US" altLang="x-none" sz="2400" b="1" dirty="0" err="1">
                <a:solidFill>
                  <a:srgbClr val="FF0000"/>
                </a:solidFill>
              </a:rPr>
              <a:t>glutam</a:t>
            </a:r>
            <a:r>
              <a:rPr lang="tr-TR" altLang="x-none" sz="2400" b="1" dirty="0">
                <a:solidFill>
                  <a:srgbClr val="FF0000"/>
                </a:solidFill>
              </a:rPr>
              <a:t>i</a:t>
            </a:r>
            <a:r>
              <a:rPr lang="en-US" altLang="x-none" sz="2400" b="1" dirty="0" err="1">
                <a:solidFill>
                  <a:srgbClr val="FF0000"/>
                </a:solidFill>
              </a:rPr>
              <a:t>ltransfera</a:t>
            </a:r>
            <a:r>
              <a:rPr lang="tr-TR" altLang="x-none" sz="2400" b="1" dirty="0">
                <a:solidFill>
                  <a:srgbClr val="FF0000"/>
                </a:solidFill>
              </a:rPr>
              <a:t>z</a:t>
            </a:r>
            <a:r>
              <a:rPr lang="en-US" altLang="x-none" sz="2400" dirty="0"/>
              <a:t> </a:t>
            </a:r>
            <a:r>
              <a:rPr lang="en-US" altLang="x-none" sz="2400" b="1" dirty="0">
                <a:solidFill>
                  <a:srgbClr val="FF0000"/>
                </a:solidFill>
              </a:rPr>
              <a:t>(GGT)</a:t>
            </a:r>
            <a:r>
              <a:rPr lang="en-US" altLang="x-none" sz="2400" dirty="0"/>
              <a:t> </a:t>
            </a:r>
            <a:r>
              <a:rPr lang="tr-TR" altLang="x-none" sz="2400" dirty="0"/>
              <a:t>ve</a:t>
            </a:r>
            <a:r>
              <a:rPr lang="en-US" altLang="x-none" sz="2400" dirty="0"/>
              <a:t> </a:t>
            </a:r>
            <a:r>
              <a:rPr lang="tr-TR" altLang="x-none" sz="2400" dirty="0"/>
              <a:t>diğer enzimlerin aktivitesinde artış</a:t>
            </a:r>
            <a:endParaRPr lang="en-US" altLang="x-none" sz="2400" dirty="0"/>
          </a:p>
          <a:p>
            <a:r>
              <a:rPr lang="tr-TR" altLang="x-none" sz="2400" dirty="0"/>
              <a:t>Safra kanalları </a:t>
            </a:r>
            <a:r>
              <a:rPr lang="tr-TR" altLang="x-none" sz="2400" dirty="0" err="1"/>
              <a:t>epitel</a:t>
            </a:r>
            <a:r>
              <a:rPr lang="tr-TR" altLang="x-none" sz="2400" dirty="0"/>
              <a:t> hücre hasarı</a:t>
            </a:r>
            <a:endParaRPr lang="en-US" altLang="x-none" sz="2400" dirty="0"/>
          </a:p>
          <a:p>
            <a:pPr lvl="1" indent="-220663"/>
            <a:r>
              <a:rPr lang="tr-TR" altLang="x-none" sz="2400" dirty="0"/>
              <a:t>Hücrelerde artış</a:t>
            </a:r>
            <a:r>
              <a:rPr lang="en-US" altLang="x-none" sz="2400" dirty="0"/>
              <a:t> - h</a:t>
            </a:r>
            <a:r>
              <a:rPr lang="tr-TR" altLang="x-none" sz="2400" dirty="0"/>
              <a:t>i</a:t>
            </a:r>
            <a:r>
              <a:rPr lang="en-US" altLang="x-none" sz="2400" dirty="0" err="1"/>
              <a:t>perpla</a:t>
            </a:r>
            <a:r>
              <a:rPr lang="tr-TR" altLang="x-none" sz="2400" dirty="0" err="1"/>
              <a:t>zi</a:t>
            </a:r>
            <a:endParaRPr lang="en-US" altLang="x-none" sz="2400" dirty="0"/>
          </a:p>
          <a:p>
            <a:pPr marL="1150938" lvl="2"/>
            <a:r>
              <a:rPr lang="en-US" altLang="x-none" dirty="0"/>
              <a:t>Aflatoxins </a:t>
            </a:r>
          </a:p>
          <a:p>
            <a:pPr marL="1150938" lvl="2"/>
            <a:r>
              <a:rPr lang="en-US" altLang="x-none" dirty="0"/>
              <a:t>Pyrrolizidine alkaloids</a:t>
            </a:r>
            <a:endParaRPr lang="tr-TR" altLang="x-none" dirty="0"/>
          </a:p>
          <a:p>
            <a:pPr marL="1150938" lvl="2"/>
            <a:r>
              <a:rPr lang="tr-TR" altLang="x-none" dirty="0"/>
              <a:t>Safra kanal hücre </a:t>
            </a:r>
            <a:r>
              <a:rPr lang="tr-TR" altLang="x-none" dirty="0" err="1"/>
              <a:t>negrozu</a:t>
            </a:r>
            <a:endParaRPr lang="en-US" altLang="x-none" dirty="0"/>
          </a:p>
          <a:p>
            <a:pPr marL="1330325" lvl="3" indent="0"/>
            <a:r>
              <a:rPr lang="en-US" altLang="x-none" dirty="0"/>
              <a:t>Methylene </a:t>
            </a:r>
            <a:r>
              <a:rPr lang="en-US" altLang="x-none" dirty="0" err="1"/>
              <a:t>dianiline</a:t>
            </a:r>
            <a:endParaRPr lang="en-US" altLang="x-none" dirty="0"/>
          </a:p>
          <a:p>
            <a:pPr marL="2065338" lvl="4" indent="-327025"/>
            <a:r>
              <a:rPr lang="tr-TR" altLang="x-none" dirty="0"/>
              <a:t>Flor’ a maruz kalma ve </a:t>
            </a:r>
            <a:r>
              <a:rPr lang="tr-TR" altLang="x-none" dirty="0" err="1"/>
              <a:t>kontaminasyon</a:t>
            </a:r>
            <a:endParaRPr lang="en-US" altLang="x-none" sz="1600" dirty="0"/>
          </a:p>
        </p:txBody>
      </p:sp>
    </p:spTree>
    <p:extLst>
      <p:ext uri="{BB962C8B-B14F-4D97-AF65-F5344CB8AC3E}">
        <p14:creationId xmlns:p14="http://schemas.microsoft.com/office/powerpoint/2010/main" val="162139723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9027">
                                            <p:txEl>
                                              <p:pRg st="1" end="1"/>
                                            </p:txEl>
                                          </p:spTgt>
                                        </p:tgtEl>
                                        <p:attrNameLst>
                                          <p:attrName>style.visibility</p:attrName>
                                        </p:attrNameLst>
                                      </p:cBhvr>
                                      <p:to>
                                        <p:strVal val="visible"/>
                                      </p:to>
                                    </p:set>
                                    <p:anim calcmode="lin" valueType="num">
                                      <p:cBhvr additive="base">
                                        <p:cTn id="7" dur="500" fill="hold"/>
                                        <p:tgtEl>
                                          <p:spTgt spid="12902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90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9027">
                                            <p:txEl>
                                              <p:pRg st="2" end="2"/>
                                            </p:txEl>
                                          </p:spTgt>
                                        </p:tgtEl>
                                        <p:attrNameLst>
                                          <p:attrName>style.visibility</p:attrName>
                                        </p:attrNameLst>
                                      </p:cBhvr>
                                      <p:to>
                                        <p:strVal val="visible"/>
                                      </p:to>
                                    </p:set>
                                    <p:anim calcmode="lin" valueType="num">
                                      <p:cBhvr additive="base">
                                        <p:cTn id="13" dur="500" fill="hold"/>
                                        <p:tgtEl>
                                          <p:spTgt spid="12902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90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9027">
                                            <p:txEl>
                                              <p:pRg st="3" end="3"/>
                                            </p:txEl>
                                          </p:spTgt>
                                        </p:tgtEl>
                                        <p:attrNameLst>
                                          <p:attrName>style.visibility</p:attrName>
                                        </p:attrNameLst>
                                      </p:cBhvr>
                                      <p:to>
                                        <p:strVal val="visible"/>
                                      </p:to>
                                    </p:set>
                                    <p:anim calcmode="lin" valueType="num">
                                      <p:cBhvr additive="base">
                                        <p:cTn id="19" dur="500" fill="hold"/>
                                        <p:tgtEl>
                                          <p:spTgt spid="12902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902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9027">
                                            <p:txEl>
                                              <p:pRg st="4" end="4"/>
                                            </p:txEl>
                                          </p:spTgt>
                                        </p:tgtEl>
                                        <p:attrNameLst>
                                          <p:attrName>style.visibility</p:attrName>
                                        </p:attrNameLst>
                                      </p:cBhvr>
                                      <p:to>
                                        <p:strVal val="visible"/>
                                      </p:to>
                                    </p:set>
                                    <p:anim calcmode="lin" valueType="num">
                                      <p:cBhvr additive="base">
                                        <p:cTn id="23" dur="500" fill="hold"/>
                                        <p:tgtEl>
                                          <p:spTgt spid="12902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29027">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29027">
                                            <p:txEl>
                                              <p:pRg st="5" end="5"/>
                                            </p:txEl>
                                          </p:spTgt>
                                        </p:tgtEl>
                                        <p:attrNameLst>
                                          <p:attrName>style.visibility</p:attrName>
                                        </p:attrNameLst>
                                      </p:cBhvr>
                                      <p:to>
                                        <p:strVal val="visible"/>
                                      </p:to>
                                    </p:set>
                                    <p:anim calcmode="lin" valueType="num">
                                      <p:cBhvr additive="base">
                                        <p:cTn id="27" dur="500" fill="hold"/>
                                        <p:tgtEl>
                                          <p:spTgt spid="129027">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29027">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9027">
                                            <p:txEl>
                                              <p:pRg st="6" end="6"/>
                                            </p:txEl>
                                          </p:spTgt>
                                        </p:tgtEl>
                                        <p:attrNameLst>
                                          <p:attrName>style.visibility</p:attrName>
                                        </p:attrNameLst>
                                      </p:cBhvr>
                                      <p:to>
                                        <p:strVal val="visible"/>
                                      </p:to>
                                    </p:set>
                                    <p:anim calcmode="lin" valueType="num">
                                      <p:cBhvr additive="base">
                                        <p:cTn id="31" dur="500" fill="hold"/>
                                        <p:tgtEl>
                                          <p:spTgt spid="129027">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9027">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9027">
                                            <p:txEl>
                                              <p:pRg st="7" end="7"/>
                                            </p:txEl>
                                          </p:spTgt>
                                        </p:tgtEl>
                                        <p:attrNameLst>
                                          <p:attrName>style.visibility</p:attrName>
                                        </p:attrNameLst>
                                      </p:cBhvr>
                                      <p:to>
                                        <p:strVal val="visible"/>
                                      </p:to>
                                    </p:set>
                                    <p:anim calcmode="lin" valueType="num">
                                      <p:cBhvr additive="base">
                                        <p:cTn id="35" dur="500" fill="hold"/>
                                        <p:tgtEl>
                                          <p:spTgt spid="129027">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29027">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29027">
                                            <p:txEl>
                                              <p:pRg st="8" end="8"/>
                                            </p:txEl>
                                          </p:spTgt>
                                        </p:tgtEl>
                                        <p:attrNameLst>
                                          <p:attrName>style.visibility</p:attrName>
                                        </p:attrNameLst>
                                      </p:cBhvr>
                                      <p:to>
                                        <p:strVal val="visible"/>
                                      </p:to>
                                    </p:set>
                                    <p:anim calcmode="lin" valueType="num">
                                      <p:cBhvr additive="base">
                                        <p:cTn id="39" dur="500" fill="hold"/>
                                        <p:tgtEl>
                                          <p:spTgt spid="129027">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29027">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29027">
                                            <p:txEl>
                                              <p:pRg st="9" end="9"/>
                                            </p:txEl>
                                          </p:spTgt>
                                        </p:tgtEl>
                                        <p:attrNameLst>
                                          <p:attrName>style.visibility</p:attrName>
                                        </p:attrNameLst>
                                      </p:cBhvr>
                                      <p:to>
                                        <p:strVal val="visible"/>
                                      </p:to>
                                    </p:set>
                                    <p:anim calcmode="lin" valueType="num">
                                      <p:cBhvr additive="base">
                                        <p:cTn id="43" dur="500" fill="hold"/>
                                        <p:tgtEl>
                                          <p:spTgt spid="129027">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9027">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403350" y="2276475"/>
            <a:ext cx="6146800" cy="1485900"/>
          </a:xfrm>
        </p:spPr>
        <p:txBody>
          <a:bodyPr/>
          <a:lstStyle/>
          <a:p>
            <a:r>
              <a:rPr lang="tr-TR" altLang="x-none" sz="3600">
                <a:solidFill>
                  <a:srgbClr val="FF3300"/>
                </a:solidFill>
              </a:rPr>
              <a:t>Kolesterol Hastalıkları</a:t>
            </a:r>
          </a:p>
          <a:p>
            <a:endParaRPr lang="tr-TR" altLang="x-none" sz="1800"/>
          </a:p>
          <a:p>
            <a:endParaRPr lang="tr-TR" altLang="x-none" sz="1800"/>
          </a:p>
        </p:txBody>
      </p:sp>
    </p:spTree>
    <p:extLst>
      <p:ext uri="{BB962C8B-B14F-4D97-AF65-F5344CB8AC3E}">
        <p14:creationId xmlns:p14="http://schemas.microsoft.com/office/powerpoint/2010/main" val="77857200"/>
      </p:ext>
    </p:extLst>
  </p:cSld>
  <p:clrMapOvr>
    <a:masterClrMapping/>
  </p:clrMapOvr>
  <p:transition>
    <p:wipe dir="u"/>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468313" y="0"/>
            <a:ext cx="8064500" cy="3716338"/>
          </a:xfrm>
        </p:spPr>
        <p:txBody>
          <a:bodyPr/>
          <a:lstStyle/>
          <a:p>
            <a:r>
              <a:rPr lang="tr-TR" altLang="x-none"/>
              <a:t>Kolesterol insanlarda tüm dokularda sentezlenir,bununla birlikte karaciğerde yoğun olarak sentezlenmektedir. Vücutta önemli fonksiyonları olan bir steroldür. Dışarıdan gelen kolesterol ise; Genelde hayvansal ürünlerden alınır.</a:t>
            </a:r>
          </a:p>
        </p:txBody>
      </p:sp>
      <p:pic>
        <p:nvPicPr>
          <p:cNvPr id="12296" name="Picture 8" descr="Cholestero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843213" y="3933825"/>
            <a:ext cx="3898900" cy="2924175"/>
          </a:xfrm>
          <a:noFill/>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88768133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Cholesterol produc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19088"/>
            <a:ext cx="7920037" cy="633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347442"/>
      </p:ext>
    </p:extLst>
  </p:cSld>
  <p:clrMapOvr>
    <a:masterClrMapping/>
  </p:clrMapOvr>
  <p:transition>
    <p:wipe dir="u"/>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tr-TR" altLang="x-none"/>
              <a:t>Kolesterol Kaynakları</a:t>
            </a:r>
            <a:endParaRPr lang="en-US" altLang="x-none"/>
          </a:p>
        </p:txBody>
      </p:sp>
      <p:sp>
        <p:nvSpPr>
          <p:cNvPr id="23555" name="Text Box 3"/>
          <p:cNvSpPr txBox="1">
            <a:spLocks noChangeArrowheads="1"/>
          </p:cNvSpPr>
          <p:nvPr/>
        </p:nvSpPr>
        <p:spPr bwMode="auto">
          <a:xfrm>
            <a:off x="990600" y="19050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tr-TR" altLang="x-none">
                <a:latin typeface="Arial" charset="0"/>
              </a:rPr>
              <a:t>besin</a:t>
            </a:r>
            <a:endParaRPr lang="en-US" altLang="x-none">
              <a:latin typeface="Arial" charset="0"/>
            </a:endParaRPr>
          </a:p>
        </p:txBody>
      </p:sp>
      <p:sp>
        <p:nvSpPr>
          <p:cNvPr id="23556" name="Text Box 4"/>
          <p:cNvSpPr txBox="1">
            <a:spLocks noChangeArrowheads="1"/>
          </p:cNvSpPr>
          <p:nvPr/>
        </p:nvSpPr>
        <p:spPr bwMode="auto">
          <a:xfrm>
            <a:off x="2895600" y="1828800"/>
            <a:ext cx="182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a:latin typeface="Arial" charset="0"/>
              </a:rPr>
              <a:t>De novo </a:t>
            </a:r>
            <a:r>
              <a:rPr lang="tr-TR" altLang="x-none">
                <a:latin typeface="Arial" charset="0"/>
              </a:rPr>
              <a:t>sentezi</a:t>
            </a:r>
            <a:endParaRPr lang="en-US" altLang="x-none">
              <a:latin typeface="Arial" charset="0"/>
            </a:endParaRPr>
          </a:p>
        </p:txBody>
      </p:sp>
      <p:sp>
        <p:nvSpPr>
          <p:cNvPr id="23557" name="Text Box 5"/>
          <p:cNvSpPr txBox="1">
            <a:spLocks noChangeArrowheads="1"/>
          </p:cNvSpPr>
          <p:nvPr/>
        </p:nvSpPr>
        <p:spPr bwMode="auto">
          <a:xfrm>
            <a:off x="6019800" y="1676400"/>
            <a:ext cx="287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tr-TR" altLang="x-none">
                <a:latin typeface="Arial" charset="0"/>
              </a:rPr>
              <a:t>Ekstrahepatik dokullardan </a:t>
            </a:r>
            <a:endParaRPr lang="en-US" altLang="x-none">
              <a:latin typeface="Arial" charset="0"/>
            </a:endParaRPr>
          </a:p>
        </p:txBody>
      </p:sp>
      <p:sp>
        <p:nvSpPr>
          <p:cNvPr id="23558" name="Freeform 6"/>
          <p:cNvSpPr>
            <a:spLocks/>
          </p:cNvSpPr>
          <p:nvPr/>
        </p:nvSpPr>
        <p:spPr bwMode="auto">
          <a:xfrm>
            <a:off x="1798638" y="2757488"/>
            <a:ext cx="4819650" cy="2135187"/>
          </a:xfrm>
          <a:custGeom>
            <a:avLst/>
            <a:gdLst>
              <a:gd name="T0" fmla="*/ 0 w 3036"/>
              <a:gd name="T1" fmla="*/ 609 h 1345"/>
              <a:gd name="T2" fmla="*/ 175 w 3036"/>
              <a:gd name="T3" fmla="*/ 473 h 1345"/>
              <a:gd name="T4" fmla="*/ 600 w 3036"/>
              <a:gd name="T5" fmla="*/ 175 h 1345"/>
              <a:gd name="T6" fmla="*/ 623 w 3036"/>
              <a:gd name="T7" fmla="*/ 156 h 1345"/>
              <a:gd name="T8" fmla="*/ 812 w 3036"/>
              <a:gd name="T9" fmla="*/ 52 h 1345"/>
              <a:gd name="T10" fmla="*/ 902 w 3036"/>
              <a:gd name="T11" fmla="*/ 33 h 1345"/>
              <a:gd name="T12" fmla="*/ 1653 w 3036"/>
              <a:gd name="T13" fmla="*/ 81 h 1345"/>
              <a:gd name="T14" fmla="*/ 2332 w 3036"/>
              <a:gd name="T15" fmla="*/ 57 h 1345"/>
              <a:gd name="T16" fmla="*/ 2460 w 3036"/>
              <a:gd name="T17" fmla="*/ 43 h 1345"/>
              <a:gd name="T18" fmla="*/ 2616 w 3036"/>
              <a:gd name="T19" fmla="*/ 5 h 1345"/>
              <a:gd name="T20" fmla="*/ 2644 w 3036"/>
              <a:gd name="T21" fmla="*/ 0 h 1345"/>
              <a:gd name="T22" fmla="*/ 2795 w 3036"/>
              <a:gd name="T23" fmla="*/ 19 h 1345"/>
              <a:gd name="T24" fmla="*/ 2838 w 3036"/>
              <a:gd name="T25" fmla="*/ 67 h 1345"/>
              <a:gd name="T26" fmla="*/ 2852 w 3036"/>
              <a:gd name="T27" fmla="*/ 85 h 1345"/>
              <a:gd name="T28" fmla="*/ 2937 w 3036"/>
              <a:gd name="T29" fmla="*/ 222 h 1345"/>
              <a:gd name="T30" fmla="*/ 2965 w 3036"/>
              <a:gd name="T31" fmla="*/ 274 h 1345"/>
              <a:gd name="T32" fmla="*/ 2979 w 3036"/>
              <a:gd name="T33" fmla="*/ 388 h 1345"/>
              <a:gd name="T34" fmla="*/ 2993 w 3036"/>
              <a:gd name="T35" fmla="*/ 643 h 1345"/>
              <a:gd name="T36" fmla="*/ 3022 w 3036"/>
              <a:gd name="T37" fmla="*/ 713 h 1345"/>
              <a:gd name="T38" fmla="*/ 3036 w 3036"/>
              <a:gd name="T39" fmla="*/ 798 h 1345"/>
              <a:gd name="T40" fmla="*/ 3022 w 3036"/>
              <a:gd name="T41" fmla="*/ 968 h 1345"/>
              <a:gd name="T42" fmla="*/ 2965 w 3036"/>
              <a:gd name="T43" fmla="*/ 1096 h 1345"/>
              <a:gd name="T44" fmla="*/ 2932 w 3036"/>
              <a:gd name="T45" fmla="*/ 1167 h 1345"/>
              <a:gd name="T46" fmla="*/ 2899 w 3036"/>
              <a:gd name="T47" fmla="*/ 1200 h 1345"/>
              <a:gd name="T48" fmla="*/ 2857 w 3036"/>
              <a:gd name="T49" fmla="*/ 1252 h 1345"/>
              <a:gd name="T50" fmla="*/ 2653 w 3036"/>
              <a:gd name="T51" fmla="*/ 1304 h 1345"/>
              <a:gd name="T52" fmla="*/ 2502 w 3036"/>
              <a:gd name="T53" fmla="*/ 1327 h 1345"/>
              <a:gd name="T54" fmla="*/ 2309 w 3036"/>
              <a:gd name="T55" fmla="*/ 1337 h 1345"/>
              <a:gd name="T56" fmla="*/ 2205 w 3036"/>
              <a:gd name="T57" fmla="*/ 1313 h 1345"/>
              <a:gd name="T58" fmla="*/ 2181 w 3036"/>
              <a:gd name="T59" fmla="*/ 1308 h 1345"/>
              <a:gd name="T60" fmla="*/ 2073 w 3036"/>
              <a:gd name="T61" fmla="*/ 1270 h 1345"/>
              <a:gd name="T62" fmla="*/ 1988 w 3036"/>
              <a:gd name="T63" fmla="*/ 1242 h 1345"/>
              <a:gd name="T64" fmla="*/ 1912 w 3036"/>
              <a:gd name="T65" fmla="*/ 1209 h 1345"/>
              <a:gd name="T66" fmla="*/ 1865 w 3036"/>
              <a:gd name="T67" fmla="*/ 1195 h 1345"/>
              <a:gd name="T68" fmla="*/ 1794 w 3036"/>
              <a:gd name="T69" fmla="*/ 1162 h 1345"/>
              <a:gd name="T70" fmla="*/ 1497 w 3036"/>
              <a:gd name="T71" fmla="*/ 1134 h 1345"/>
              <a:gd name="T72" fmla="*/ 1365 w 3036"/>
              <a:gd name="T73" fmla="*/ 1067 h 1345"/>
              <a:gd name="T74" fmla="*/ 1280 w 3036"/>
              <a:gd name="T75" fmla="*/ 1020 h 1345"/>
              <a:gd name="T76" fmla="*/ 1213 w 3036"/>
              <a:gd name="T77" fmla="*/ 987 h 1345"/>
              <a:gd name="T78" fmla="*/ 1006 w 3036"/>
              <a:gd name="T79" fmla="*/ 931 h 1345"/>
              <a:gd name="T80" fmla="*/ 925 w 3036"/>
              <a:gd name="T81" fmla="*/ 912 h 1345"/>
              <a:gd name="T82" fmla="*/ 600 w 3036"/>
              <a:gd name="T83" fmla="*/ 789 h 1345"/>
              <a:gd name="T84" fmla="*/ 468 w 3036"/>
              <a:gd name="T85" fmla="*/ 746 h 1345"/>
              <a:gd name="T86" fmla="*/ 401 w 3036"/>
              <a:gd name="T87" fmla="*/ 723 h 1345"/>
              <a:gd name="T88" fmla="*/ 345 w 3036"/>
              <a:gd name="T89" fmla="*/ 699 h 1345"/>
              <a:gd name="T90" fmla="*/ 288 w 3036"/>
              <a:gd name="T91" fmla="*/ 671 h 1345"/>
              <a:gd name="T92" fmla="*/ 260 w 3036"/>
              <a:gd name="T93" fmla="*/ 661 h 1345"/>
              <a:gd name="T94" fmla="*/ 170 w 3036"/>
              <a:gd name="T95" fmla="*/ 633 h 1345"/>
              <a:gd name="T96" fmla="*/ 0 w 3036"/>
              <a:gd name="T97" fmla="*/ 609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36" h="1345">
                <a:moveTo>
                  <a:pt x="0" y="609"/>
                </a:moveTo>
                <a:cubicBezTo>
                  <a:pt x="43" y="549"/>
                  <a:pt x="118" y="517"/>
                  <a:pt x="175" y="473"/>
                </a:cubicBezTo>
                <a:cubicBezTo>
                  <a:pt x="308" y="371"/>
                  <a:pt x="450" y="250"/>
                  <a:pt x="600" y="175"/>
                </a:cubicBezTo>
                <a:cubicBezTo>
                  <a:pt x="629" y="161"/>
                  <a:pt x="601" y="173"/>
                  <a:pt x="623" y="156"/>
                </a:cubicBezTo>
                <a:cubicBezTo>
                  <a:pt x="675" y="116"/>
                  <a:pt x="748" y="66"/>
                  <a:pt x="812" y="52"/>
                </a:cubicBezTo>
                <a:cubicBezTo>
                  <a:pt x="841" y="33"/>
                  <a:pt x="865" y="36"/>
                  <a:pt x="902" y="33"/>
                </a:cubicBezTo>
                <a:cubicBezTo>
                  <a:pt x="1153" y="44"/>
                  <a:pt x="1402" y="74"/>
                  <a:pt x="1653" y="81"/>
                </a:cubicBezTo>
                <a:cubicBezTo>
                  <a:pt x="1879" y="74"/>
                  <a:pt x="2105" y="61"/>
                  <a:pt x="2332" y="57"/>
                </a:cubicBezTo>
                <a:cubicBezTo>
                  <a:pt x="2375" y="51"/>
                  <a:pt x="2417" y="48"/>
                  <a:pt x="2460" y="43"/>
                </a:cubicBezTo>
                <a:cubicBezTo>
                  <a:pt x="2514" y="29"/>
                  <a:pt x="2560" y="15"/>
                  <a:pt x="2616" y="5"/>
                </a:cubicBezTo>
                <a:cubicBezTo>
                  <a:pt x="2625" y="3"/>
                  <a:pt x="2644" y="0"/>
                  <a:pt x="2644" y="0"/>
                </a:cubicBezTo>
                <a:cubicBezTo>
                  <a:pt x="2771" y="5"/>
                  <a:pt x="2728" y="0"/>
                  <a:pt x="2795" y="19"/>
                </a:cubicBezTo>
                <a:cubicBezTo>
                  <a:pt x="2822" y="38"/>
                  <a:pt x="2805" y="24"/>
                  <a:pt x="2838" y="67"/>
                </a:cubicBezTo>
                <a:cubicBezTo>
                  <a:pt x="2843" y="73"/>
                  <a:pt x="2852" y="85"/>
                  <a:pt x="2852" y="85"/>
                </a:cubicBezTo>
                <a:cubicBezTo>
                  <a:pt x="2869" y="131"/>
                  <a:pt x="2908" y="182"/>
                  <a:pt x="2937" y="222"/>
                </a:cubicBezTo>
                <a:cubicBezTo>
                  <a:pt x="2949" y="238"/>
                  <a:pt x="2954" y="257"/>
                  <a:pt x="2965" y="274"/>
                </a:cubicBezTo>
                <a:cubicBezTo>
                  <a:pt x="2972" y="312"/>
                  <a:pt x="2971" y="350"/>
                  <a:pt x="2979" y="388"/>
                </a:cubicBezTo>
                <a:cubicBezTo>
                  <a:pt x="2975" y="474"/>
                  <a:pt x="2975" y="559"/>
                  <a:pt x="2993" y="643"/>
                </a:cubicBezTo>
                <a:cubicBezTo>
                  <a:pt x="2998" y="668"/>
                  <a:pt x="3012" y="690"/>
                  <a:pt x="3022" y="713"/>
                </a:cubicBezTo>
                <a:cubicBezTo>
                  <a:pt x="3032" y="738"/>
                  <a:pt x="3032" y="771"/>
                  <a:pt x="3036" y="798"/>
                </a:cubicBezTo>
                <a:cubicBezTo>
                  <a:pt x="3034" y="847"/>
                  <a:pt x="3034" y="916"/>
                  <a:pt x="3022" y="968"/>
                </a:cubicBezTo>
                <a:cubicBezTo>
                  <a:pt x="3012" y="1013"/>
                  <a:pt x="2986" y="1056"/>
                  <a:pt x="2965" y="1096"/>
                </a:cubicBezTo>
                <a:cubicBezTo>
                  <a:pt x="2953" y="1119"/>
                  <a:pt x="2949" y="1146"/>
                  <a:pt x="2932" y="1167"/>
                </a:cubicBezTo>
                <a:cubicBezTo>
                  <a:pt x="2925" y="1176"/>
                  <a:pt x="2907" y="1189"/>
                  <a:pt x="2899" y="1200"/>
                </a:cubicBezTo>
                <a:cubicBezTo>
                  <a:pt x="2886" y="1218"/>
                  <a:pt x="2875" y="1238"/>
                  <a:pt x="2857" y="1252"/>
                </a:cubicBezTo>
                <a:cubicBezTo>
                  <a:pt x="2799" y="1298"/>
                  <a:pt x="2722" y="1300"/>
                  <a:pt x="2653" y="1304"/>
                </a:cubicBezTo>
                <a:cubicBezTo>
                  <a:pt x="2603" y="1311"/>
                  <a:pt x="2553" y="1320"/>
                  <a:pt x="2502" y="1327"/>
                </a:cubicBezTo>
                <a:cubicBezTo>
                  <a:pt x="2437" y="1345"/>
                  <a:pt x="2376" y="1340"/>
                  <a:pt x="2309" y="1337"/>
                </a:cubicBezTo>
                <a:cubicBezTo>
                  <a:pt x="2274" y="1329"/>
                  <a:pt x="2240" y="1321"/>
                  <a:pt x="2205" y="1313"/>
                </a:cubicBezTo>
                <a:cubicBezTo>
                  <a:pt x="2197" y="1311"/>
                  <a:pt x="2181" y="1308"/>
                  <a:pt x="2181" y="1308"/>
                </a:cubicBezTo>
                <a:cubicBezTo>
                  <a:pt x="2152" y="1289"/>
                  <a:pt x="2107" y="1276"/>
                  <a:pt x="2073" y="1270"/>
                </a:cubicBezTo>
                <a:cubicBezTo>
                  <a:pt x="2047" y="1258"/>
                  <a:pt x="2016" y="1248"/>
                  <a:pt x="1988" y="1242"/>
                </a:cubicBezTo>
                <a:cubicBezTo>
                  <a:pt x="1963" y="1230"/>
                  <a:pt x="1937" y="1221"/>
                  <a:pt x="1912" y="1209"/>
                </a:cubicBezTo>
                <a:cubicBezTo>
                  <a:pt x="1897" y="1202"/>
                  <a:pt x="1865" y="1195"/>
                  <a:pt x="1865" y="1195"/>
                </a:cubicBezTo>
                <a:cubicBezTo>
                  <a:pt x="1846" y="1174"/>
                  <a:pt x="1821" y="1168"/>
                  <a:pt x="1794" y="1162"/>
                </a:cubicBezTo>
                <a:cubicBezTo>
                  <a:pt x="1708" y="1125"/>
                  <a:pt x="1585" y="1137"/>
                  <a:pt x="1497" y="1134"/>
                </a:cubicBezTo>
                <a:cubicBezTo>
                  <a:pt x="1446" y="1123"/>
                  <a:pt x="1412" y="1080"/>
                  <a:pt x="1365" y="1067"/>
                </a:cubicBezTo>
                <a:cubicBezTo>
                  <a:pt x="1336" y="1049"/>
                  <a:pt x="1313" y="1027"/>
                  <a:pt x="1280" y="1020"/>
                </a:cubicBezTo>
                <a:cubicBezTo>
                  <a:pt x="1258" y="1004"/>
                  <a:pt x="1236" y="1000"/>
                  <a:pt x="1213" y="987"/>
                </a:cubicBezTo>
                <a:cubicBezTo>
                  <a:pt x="1150" y="951"/>
                  <a:pt x="1079" y="938"/>
                  <a:pt x="1006" y="931"/>
                </a:cubicBezTo>
                <a:cubicBezTo>
                  <a:pt x="979" y="925"/>
                  <a:pt x="953" y="917"/>
                  <a:pt x="925" y="912"/>
                </a:cubicBezTo>
                <a:cubicBezTo>
                  <a:pt x="816" y="873"/>
                  <a:pt x="709" y="828"/>
                  <a:pt x="600" y="789"/>
                </a:cubicBezTo>
                <a:cubicBezTo>
                  <a:pt x="579" y="768"/>
                  <a:pt x="497" y="750"/>
                  <a:pt x="468" y="746"/>
                </a:cubicBezTo>
                <a:cubicBezTo>
                  <a:pt x="446" y="736"/>
                  <a:pt x="423" y="733"/>
                  <a:pt x="401" y="723"/>
                </a:cubicBezTo>
                <a:cubicBezTo>
                  <a:pt x="379" y="713"/>
                  <a:pt x="368" y="705"/>
                  <a:pt x="345" y="699"/>
                </a:cubicBezTo>
                <a:cubicBezTo>
                  <a:pt x="328" y="688"/>
                  <a:pt x="307" y="680"/>
                  <a:pt x="288" y="671"/>
                </a:cubicBezTo>
                <a:cubicBezTo>
                  <a:pt x="279" y="667"/>
                  <a:pt x="260" y="661"/>
                  <a:pt x="260" y="661"/>
                </a:cubicBezTo>
                <a:cubicBezTo>
                  <a:pt x="236" y="640"/>
                  <a:pt x="200" y="639"/>
                  <a:pt x="170" y="633"/>
                </a:cubicBezTo>
                <a:cubicBezTo>
                  <a:pt x="114" y="621"/>
                  <a:pt x="56" y="619"/>
                  <a:pt x="0" y="609"/>
                </a:cubicBez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23559" name="Text Box 7"/>
          <p:cNvSpPr txBox="1">
            <a:spLocks noChangeArrowheads="1"/>
          </p:cNvSpPr>
          <p:nvPr/>
        </p:nvSpPr>
        <p:spPr bwMode="auto">
          <a:xfrm>
            <a:off x="3203575" y="3284538"/>
            <a:ext cx="300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tr-TR" altLang="x-none">
                <a:latin typeface="Arial" charset="0"/>
              </a:rPr>
              <a:t>Karaciğer kolesterol havuzu</a:t>
            </a:r>
            <a:endParaRPr lang="en-US" altLang="x-none">
              <a:latin typeface="Arial" charset="0"/>
            </a:endParaRPr>
          </a:p>
        </p:txBody>
      </p:sp>
      <p:sp>
        <p:nvSpPr>
          <p:cNvPr id="23560" name="Line 8"/>
          <p:cNvSpPr>
            <a:spLocks noChangeShapeType="1"/>
          </p:cNvSpPr>
          <p:nvPr/>
        </p:nvSpPr>
        <p:spPr bwMode="auto">
          <a:xfrm>
            <a:off x="1600200" y="2362200"/>
            <a:ext cx="11430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23561" name="Line 9"/>
          <p:cNvSpPr>
            <a:spLocks noChangeShapeType="1"/>
          </p:cNvSpPr>
          <p:nvPr/>
        </p:nvSpPr>
        <p:spPr bwMode="auto">
          <a:xfrm>
            <a:off x="3886200" y="22098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23562" name="Line 10"/>
          <p:cNvSpPr>
            <a:spLocks noChangeShapeType="1"/>
          </p:cNvSpPr>
          <p:nvPr/>
        </p:nvSpPr>
        <p:spPr bwMode="auto">
          <a:xfrm flipH="1">
            <a:off x="6096000" y="2362200"/>
            <a:ext cx="304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23563" name="Line 11"/>
          <p:cNvSpPr>
            <a:spLocks noChangeShapeType="1"/>
          </p:cNvSpPr>
          <p:nvPr/>
        </p:nvSpPr>
        <p:spPr bwMode="auto">
          <a:xfrm>
            <a:off x="4038600" y="4648200"/>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23564" name="Text Box 12"/>
          <p:cNvSpPr txBox="1">
            <a:spLocks noChangeArrowheads="1"/>
          </p:cNvSpPr>
          <p:nvPr/>
        </p:nvSpPr>
        <p:spPr bwMode="auto">
          <a:xfrm>
            <a:off x="3429000" y="5791200"/>
            <a:ext cx="1797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tr-TR" altLang="x-none">
                <a:latin typeface="Arial" charset="0"/>
              </a:rPr>
              <a:t>Safrada serbest</a:t>
            </a:r>
          </a:p>
          <a:p>
            <a:pPr algn="l"/>
            <a:r>
              <a:rPr lang="tr-TR" altLang="x-none">
                <a:latin typeface="Arial" charset="0"/>
              </a:rPr>
              <a:t>kolesterol</a:t>
            </a:r>
            <a:endParaRPr lang="en-US" altLang="x-none">
              <a:latin typeface="Arial" charset="0"/>
            </a:endParaRPr>
          </a:p>
        </p:txBody>
      </p:sp>
      <p:sp>
        <p:nvSpPr>
          <p:cNvPr id="23565" name="Line 13"/>
          <p:cNvSpPr>
            <a:spLocks noChangeShapeType="1"/>
          </p:cNvSpPr>
          <p:nvPr/>
        </p:nvSpPr>
        <p:spPr bwMode="auto">
          <a:xfrm>
            <a:off x="6096000" y="4953000"/>
            <a:ext cx="381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23566" name="Text Box 14"/>
          <p:cNvSpPr txBox="1">
            <a:spLocks noChangeArrowheads="1"/>
          </p:cNvSpPr>
          <p:nvPr/>
        </p:nvSpPr>
        <p:spPr bwMode="auto">
          <a:xfrm>
            <a:off x="5638800" y="5791200"/>
            <a:ext cx="296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tr-TR" altLang="x-none">
                <a:latin typeface="Arial" charset="0"/>
              </a:rPr>
              <a:t>Safra tuz/asitlerine dönüşür</a:t>
            </a:r>
            <a:endParaRPr lang="en-US" altLang="x-none">
              <a:latin typeface="Arial" charset="0"/>
            </a:endParaRPr>
          </a:p>
        </p:txBody>
      </p:sp>
      <p:sp>
        <p:nvSpPr>
          <p:cNvPr id="23567" name="Line 15"/>
          <p:cNvSpPr>
            <a:spLocks noChangeShapeType="1"/>
          </p:cNvSpPr>
          <p:nvPr/>
        </p:nvSpPr>
        <p:spPr bwMode="auto">
          <a:xfrm flipH="1">
            <a:off x="1600200" y="4419600"/>
            <a:ext cx="9144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tr-TR"/>
          </a:p>
        </p:txBody>
      </p:sp>
      <p:sp>
        <p:nvSpPr>
          <p:cNvPr id="23568" name="Text Box 16"/>
          <p:cNvSpPr txBox="1">
            <a:spLocks noChangeArrowheads="1"/>
          </p:cNvSpPr>
          <p:nvPr/>
        </p:nvSpPr>
        <p:spPr bwMode="auto">
          <a:xfrm>
            <a:off x="457200" y="5791200"/>
            <a:ext cx="229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a:latin typeface="Arial" charset="0"/>
              </a:rPr>
              <a:t>HDL</a:t>
            </a:r>
          </a:p>
          <a:p>
            <a:pPr algn="l"/>
            <a:r>
              <a:rPr lang="tr-TR" altLang="x-none">
                <a:latin typeface="Arial" charset="0"/>
              </a:rPr>
              <a:t>ve</a:t>
            </a:r>
            <a:r>
              <a:rPr lang="en-US" altLang="x-none">
                <a:latin typeface="Arial" charset="0"/>
              </a:rPr>
              <a:t> VLDL</a:t>
            </a:r>
            <a:r>
              <a:rPr lang="tr-TR" altLang="x-none">
                <a:latin typeface="Arial" charset="0"/>
              </a:rPr>
              <a:t> sekresyonu</a:t>
            </a:r>
            <a:endParaRPr lang="en-US" altLang="x-none">
              <a:latin typeface="Arial" charset="0"/>
            </a:endParaRPr>
          </a:p>
        </p:txBody>
      </p:sp>
    </p:spTree>
    <p:extLst>
      <p:ext uri="{BB962C8B-B14F-4D97-AF65-F5344CB8AC3E}">
        <p14:creationId xmlns:p14="http://schemas.microsoft.com/office/powerpoint/2010/main" val="10993049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67"/>
                                        </p:tgtEl>
                                        <p:attrNameLst>
                                          <p:attrName>style.visibility</p:attrName>
                                        </p:attrNameLst>
                                      </p:cBhvr>
                                      <p:to>
                                        <p:strVal val="visible"/>
                                      </p:to>
                                    </p:set>
                                    <p:animEffect transition="in" filter="blinds(horizontal)">
                                      <p:cBhvr>
                                        <p:cTn id="7" dur="500"/>
                                        <p:tgtEl>
                                          <p:spTgt spid="2356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568"/>
                                        </p:tgtEl>
                                        <p:attrNameLst>
                                          <p:attrName>style.visibility</p:attrName>
                                        </p:attrNameLst>
                                      </p:cBhvr>
                                      <p:to>
                                        <p:strVal val="visible"/>
                                      </p:to>
                                    </p:set>
                                    <p:animEffect transition="in" filter="blinds(horizontal)">
                                      <p:cBhvr>
                                        <p:cTn id="10" dur="500"/>
                                        <p:tgtEl>
                                          <p:spTgt spid="235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3563"/>
                                        </p:tgtEl>
                                        <p:attrNameLst>
                                          <p:attrName>style.visibility</p:attrName>
                                        </p:attrNameLst>
                                      </p:cBhvr>
                                      <p:to>
                                        <p:strVal val="visible"/>
                                      </p:to>
                                    </p:set>
                                    <p:animEffect transition="in" filter="blinds(horizontal)">
                                      <p:cBhvr>
                                        <p:cTn id="15" dur="500"/>
                                        <p:tgtEl>
                                          <p:spTgt spid="2356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564"/>
                                        </p:tgtEl>
                                        <p:attrNameLst>
                                          <p:attrName>style.visibility</p:attrName>
                                        </p:attrNameLst>
                                      </p:cBhvr>
                                      <p:to>
                                        <p:strVal val="visible"/>
                                      </p:to>
                                    </p:set>
                                    <p:animEffect transition="in" filter="blinds(horizontal)">
                                      <p:cBhvr>
                                        <p:cTn id="18" dur="500"/>
                                        <p:tgtEl>
                                          <p:spTgt spid="2356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3565"/>
                                        </p:tgtEl>
                                        <p:attrNameLst>
                                          <p:attrName>style.visibility</p:attrName>
                                        </p:attrNameLst>
                                      </p:cBhvr>
                                      <p:to>
                                        <p:strVal val="visible"/>
                                      </p:to>
                                    </p:set>
                                    <p:animEffect transition="in" filter="blinds(horizontal)">
                                      <p:cBhvr>
                                        <p:cTn id="23" dur="500"/>
                                        <p:tgtEl>
                                          <p:spTgt spid="2356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blinds(horizontal)">
                                      <p:cBhvr>
                                        <p:cTn id="26" dur="500"/>
                                        <p:tgtEl>
                                          <p:spTgt spid="23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animBg="1"/>
      <p:bldP spid="23564" grpId="0"/>
      <p:bldP spid="23565" grpId="0" animBg="1"/>
      <p:bldP spid="23566" grpId="0"/>
      <p:bldP spid="23567" grpId="0" animBg="1"/>
      <p:bldP spid="235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285728"/>
            <a:ext cx="8229600" cy="6215106"/>
          </a:xfrm>
        </p:spPr>
        <p:txBody>
          <a:bodyPr>
            <a:normAutofit/>
          </a:bodyPr>
          <a:lstStyle/>
          <a:p>
            <a:pPr>
              <a:buFont typeface="Arial" panose="020B0604020202020204" pitchFamily="34" charset="0"/>
              <a:buChar char="•"/>
            </a:pPr>
            <a:endParaRPr lang="tr-TR" dirty="0"/>
          </a:p>
          <a:p>
            <a:pPr>
              <a:buFont typeface="Arial" panose="020B0604020202020204" pitchFamily="34" charset="0"/>
              <a:buChar char="•"/>
            </a:pPr>
            <a:endParaRPr lang="tr-TR" dirty="0"/>
          </a:p>
          <a:p>
            <a:pPr>
              <a:buFont typeface="Arial" panose="020B0604020202020204" pitchFamily="34" charset="0"/>
              <a:buChar char="•"/>
            </a:pPr>
            <a:r>
              <a:rPr lang="tr-TR" dirty="0"/>
              <a:t>Yeni hazırlanan reaktiflerin üzerine etiketleme yaparak hazırlama tarihi, hazırlayanın adı-soyadı ve biliniyorsa son kullanma tarihi yazılmalıdır.</a:t>
            </a:r>
          </a:p>
          <a:p>
            <a:r>
              <a:rPr lang="tr-TR" dirty="0"/>
              <a:t>-Reaktifler ve kimyasal maddeler uygun şartlarda saklanmalıdır.</a:t>
            </a:r>
          </a:p>
          <a:p>
            <a:r>
              <a:rPr lang="tr-TR" dirty="0"/>
              <a:t>Bozulan ve son kullanma tarihi geçen reaktifler kullanılmamalıdır.</a:t>
            </a:r>
          </a:p>
          <a:p>
            <a:r>
              <a:rPr lang="tr-TR" dirty="0"/>
              <a:t>-Çalışma sırasında kirli ve temiz maddeler birbirine karıştırılmamalıdır.</a:t>
            </a:r>
          </a:p>
          <a:p>
            <a:endParaRPr lang="tr-TR" dirty="0"/>
          </a:p>
          <a:p>
            <a:endParaRPr lang="tr-TR" dirty="0"/>
          </a:p>
        </p:txBody>
      </p:sp>
    </p:spTree>
    <p:extLst>
      <p:ext uri="{BB962C8B-B14F-4D97-AF65-F5344CB8AC3E}">
        <p14:creationId xmlns:p14="http://schemas.microsoft.com/office/powerpoint/2010/main" val="1130161408"/>
      </p:ext>
    </p:extLst>
  </p:cSld>
  <p:clrMapOvr>
    <a:masterClrMapping/>
  </p:clrMapOvr>
  <p:transition>
    <p:wipe dir="u"/>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tr-TR" altLang="x-none"/>
              <a:t>Ana Fonksiyonları</a:t>
            </a:r>
          </a:p>
        </p:txBody>
      </p:sp>
      <p:sp>
        <p:nvSpPr>
          <p:cNvPr id="13315" name="Rectangle 3"/>
          <p:cNvSpPr>
            <a:spLocks noGrp="1" noChangeArrowheads="1"/>
          </p:cNvSpPr>
          <p:nvPr>
            <p:ph type="body" idx="1"/>
          </p:nvPr>
        </p:nvSpPr>
        <p:spPr>
          <a:xfrm>
            <a:off x="457200" y="1600200"/>
            <a:ext cx="7931150" cy="4456113"/>
          </a:xfrm>
        </p:spPr>
        <p:txBody>
          <a:bodyPr/>
          <a:lstStyle/>
          <a:p>
            <a:r>
              <a:rPr lang="tr-TR" altLang="x-none"/>
              <a:t>Hücre membranının parçasıdır.</a:t>
            </a:r>
          </a:p>
          <a:p>
            <a:r>
              <a:rPr lang="tr-TR" altLang="x-none"/>
              <a:t>Steroid sentezine katılır.</a:t>
            </a:r>
          </a:p>
          <a:p>
            <a:r>
              <a:rPr lang="tr-TR" altLang="x-none"/>
              <a:t>Safra asiti/tuzunun öncülüdür.</a:t>
            </a:r>
          </a:p>
          <a:p>
            <a:r>
              <a:rPr lang="tr-TR" altLang="x-none"/>
              <a:t>Vitamin D öncülüdür.</a:t>
            </a:r>
          </a:p>
          <a:p>
            <a:endParaRPr lang="tr-TR" altLang="x-none"/>
          </a:p>
        </p:txBody>
      </p:sp>
    </p:spTree>
    <p:extLst>
      <p:ext uri="{BB962C8B-B14F-4D97-AF65-F5344CB8AC3E}">
        <p14:creationId xmlns:p14="http://schemas.microsoft.com/office/powerpoint/2010/main" val="765893045"/>
      </p:ext>
    </p:extLst>
  </p:cSld>
  <p:clrMapOvr>
    <a:masterClrMapping/>
  </p:clrMapOvr>
  <p:transition>
    <p:wipe dir="u"/>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tr-TR" altLang="x-none">
                <a:solidFill>
                  <a:srgbClr val="FF3300"/>
                </a:solidFill>
              </a:rPr>
              <a:t>İyi ve kötü kolesterol !!</a:t>
            </a:r>
          </a:p>
        </p:txBody>
      </p:sp>
      <p:sp>
        <p:nvSpPr>
          <p:cNvPr id="41987" name="Rectangle 3"/>
          <p:cNvSpPr>
            <a:spLocks noGrp="1" noChangeArrowheads="1"/>
          </p:cNvSpPr>
          <p:nvPr>
            <p:ph type="body" idx="1"/>
          </p:nvPr>
        </p:nvSpPr>
        <p:spPr/>
        <p:txBody>
          <a:bodyPr/>
          <a:lstStyle/>
          <a:p>
            <a:r>
              <a:rPr lang="tr-TR" altLang="x-none" sz="2800"/>
              <a:t>Kolesterol suda çözünemediği için kanda tekbaşına dolaşamaz. Bu yüzden lipoloroteinlerle birlikte taşınır.Liporoteinler farklı büyüklüktedir ve içeriklerinde farklı oranlarda kolesterol bulunur. Bu yüzden kolesterol oranı yüksek lipoprotein olan </a:t>
            </a:r>
            <a:r>
              <a:rPr lang="tr-TR" altLang="x-none" sz="2800">
                <a:solidFill>
                  <a:srgbClr val="FF3300"/>
                </a:solidFill>
              </a:rPr>
              <a:t>LDL</a:t>
            </a:r>
            <a:r>
              <a:rPr lang="tr-TR" altLang="x-none" sz="2800"/>
              <a:t> ye </a:t>
            </a:r>
            <a:r>
              <a:rPr lang="tr-TR" altLang="x-none" sz="2800">
                <a:solidFill>
                  <a:srgbClr val="FF3300"/>
                </a:solidFill>
              </a:rPr>
              <a:t>kötü kolesterol</a:t>
            </a:r>
            <a:r>
              <a:rPr lang="tr-TR" altLang="x-none" sz="2800"/>
              <a:t>, oranı düşük olan </a:t>
            </a:r>
            <a:r>
              <a:rPr lang="tr-TR" altLang="x-none" sz="2800">
                <a:solidFill>
                  <a:srgbClr val="FF3300"/>
                </a:solidFill>
              </a:rPr>
              <a:t>HDL</a:t>
            </a:r>
            <a:r>
              <a:rPr lang="tr-TR" altLang="x-none" sz="2800"/>
              <a:t> ye </a:t>
            </a:r>
            <a:r>
              <a:rPr lang="tr-TR" altLang="x-none" sz="2800">
                <a:solidFill>
                  <a:srgbClr val="FF3300"/>
                </a:solidFill>
              </a:rPr>
              <a:t>iyi kolesterol</a:t>
            </a:r>
            <a:r>
              <a:rPr lang="tr-TR" altLang="x-none" sz="2800"/>
              <a:t> denir. </a:t>
            </a:r>
          </a:p>
        </p:txBody>
      </p:sp>
    </p:spTree>
    <p:extLst>
      <p:ext uri="{BB962C8B-B14F-4D97-AF65-F5344CB8AC3E}">
        <p14:creationId xmlns:p14="http://schemas.microsoft.com/office/powerpoint/2010/main" val="347427197"/>
      </p:ext>
    </p:extLst>
  </p:cSld>
  <p:clrMapOvr>
    <a:masterClrMapping/>
  </p:clrMapOvr>
  <p:transition>
    <p:wipe dir="u"/>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p:txBody>
          <a:bodyPr/>
          <a:lstStyle/>
          <a:p>
            <a:endParaRPr lang="tr-TR" altLang="x-none"/>
          </a:p>
          <a:p>
            <a:endParaRPr lang="tr-TR" altLang="x-none"/>
          </a:p>
        </p:txBody>
      </p:sp>
      <p:pic>
        <p:nvPicPr>
          <p:cNvPr id="15384" name="Picture 24" descr="ld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63786"/>
      </p:ext>
    </p:extLst>
  </p:cSld>
  <p:clrMapOvr>
    <a:masterClrMapping/>
  </p:clrMapOvr>
  <p:transition>
    <p:wipe dir="u"/>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190625"/>
            <a:ext cx="695325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3358218"/>
      </p:ext>
    </p:extLst>
  </p:cSld>
  <p:clrMapOvr>
    <a:masterClrMapping/>
  </p:clrMapOvr>
  <p:transition>
    <p:wipe dir="u"/>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chylomi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56548"/>
      </p:ext>
    </p:extLst>
  </p:cSld>
  <p:clrMapOvr>
    <a:masterClrMapping/>
  </p:clrMapOvr>
  <p:transition>
    <p:wipe dir="u"/>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68313" y="-242888"/>
            <a:ext cx="6946900" cy="1314451"/>
          </a:xfrm>
        </p:spPr>
        <p:txBody>
          <a:bodyPr/>
          <a:lstStyle/>
          <a:p>
            <a:r>
              <a:rPr lang="tr-TR" altLang="x-none">
                <a:solidFill>
                  <a:srgbClr val="FF3300"/>
                </a:solidFill>
              </a:rPr>
              <a:t>HDL ve LDL</a:t>
            </a:r>
            <a:endParaRPr lang="en-US" altLang="x-none">
              <a:solidFill>
                <a:srgbClr val="FF3300"/>
              </a:solidFill>
            </a:endParaRPr>
          </a:p>
        </p:txBody>
      </p:sp>
      <p:pic>
        <p:nvPicPr>
          <p:cNvPr id="57347" name="Picture 3" descr="cholesterol"/>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5113338" y="1295400"/>
            <a:ext cx="3567112" cy="5105400"/>
          </a:xfrm>
          <a:noFill/>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7348" name="Rectangle 4"/>
          <p:cNvSpPr>
            <a:spLocks noChangeArrowheads="1"/>
          </p:cNvSpPr>
          <p:nvPr/>
        </p:nvSpPr>
        <p:spPr bwMode="auto">
          <a:xfrm>
            <a:off x="457200" y="1447800"/>
            <a:ext cx="4876800" cy="265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5425" indent="-22542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lnSpc>
                <a:spcPct val="120000"/>
              </a:lnSpc>
              <a:buFontTx/>
              <a:buChar char="•"/>
            </a:pPr>
            <a:r>
              <a:rPr lang="tr-TR" altLang="x-none" sz="2800" b="1">
                <a:solidFill>
                  <a:srgbClr val="800000"/>
                </a:solidFill>
              </a:rPr>
              <a:t>Karaciğerden gelen LDL kolesterolü dokulara taşır, </a:t>
            </a:r>
          </a:p>
          <a:p>
            <a:pPr eaLnBrk="0" hangingPunct="0">
              <a:lnSpc>
                <a:spcPct val="120000"/>
              </a:lnSpc>
              <a:buFontTx/>
              <a:buChar char="•"/>
            </a:pPr>
            <a:r>
              <a:rPr lang="tr-TR" altLang="x-none" sz="2800" b="1">
                <a:solidFill>
                  <a:srgbClr val="800000"/>
                </a:solidFill>
              </a:rPr>
              <a:t>HDL ise dokulardaki kolesterolü karaciğere geri götürür.</a:t>
            </a:r>
            <a:endParaRPr lang="en-US" altLang="x-none" sz="2800" b="1">
              <a:solidFill>
                <a:srgbClr val="800000"/>
              </a:solidFill>
            </a:endParaRPr>
          </a:p>
        </p:txBody>
      </p:sp>
      <p:sp>
        <p:nvSpPr>
          <p:cNvPr id="57349" name="Rectangle 5"/>
          <p:cNvSpPr>
            <a:spLocks noChangeArrowheads="1"/>
          </p:cNvSpPr>
          <p:nvPr/>
        </p:nvSpPr>
        <p:spPr bwMode="auto">
          <a:xfrm>
            <a:off x="5410200" y="1219200"/>
            <a:ext cx="3352800" cy="4724400"/>
          </a:xfrm>
          <a:prstGeom prst="rect">
            <a:avLst/>
          </a:prstGeom>
          <a:noFill/>
          <a:ln w="57150" cap="sq" cmpd="thinThick">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Tree>
    <p:extLst>
      <p:ext uri="{BB962C8B-B14F-4D97-AF65-F5344CB8AC3E}">
        <p14:creationId xmlns:p14="http://schemas.microsoft.com/office/powerpoint/2010/main" val="1584508363"/>
      </p:ext>
    </p:extLst>
  </p:cSld>
  <p:clrMapOvr>
    <a:masterClrMapping/>
  </p:clrMapOvr>
  <p:transition>
    <p:wipe dir="u"/>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1"/>
          </p:nvPr>
        </p:nvSpPr>
        <p:spPr>
          <a:xfrm>
            <a:off x="457200" y="620713"/>
            <a:ext cx="8229600" cy="5435600"/>
          </a:xfrm>
        </p:spPr>
        <p:txBody>
          <a:bodyPr/>
          <a:lstStyle/>
          <a:p>
            <a:r>
              <a:rPr lang="tr-TR" altLang="x-none" sz="3600">
                <a:solidFill>
                  <a:schemeClr val="tx2"/>
                </a:solidFill>
                <a:latin typeface="Arial Unicode MS" charset="0"/>
              </a:rPr>
              <a:t>Hücre içi kolesterolün düzenlenmesi;</a:t>
            </a:r>
          </a:p>
          <a:p>
            <a:pPr lvl="1"/>
            <a:endParaRPr lang="tr-TR" altLang="x-none" sz="3200">
              <a:solidFill>
                <a:schemeClr val="tx2"/>
              </a:solidFill>
              <a:latin typeface="Arial Unicode MS" charset="0"/>
            </a:endParaRPr>
          </a:p>
          <a:p>
            <a:pPr lvl="1"/>
            <a:r>
              <a:rPr lang="tr-TR" altLang="x-none" sz="3200">
                <a:solidFill>
                  <a:schemeClr val="tx2"/>
                </a:solidFill>
                <a:latin typeface="Arial Unicode MS" charset="0"/>
              </a:rPr>
              <a:t>LDL reseptör sentezinin kolesterolle baskılanması</a:t>
            </a:r>
          </a:p>
          <a:p>
            <a:pPr lvl="1"/>
            <a:r>
              <a:rPr lang="tr-TR" altLang="x-none" sz="3200">
                <a:solidFill>
                  <a:schemeClr val="tx2"/>
                </a:solidFill>
                <a:latin typeface="Arial Unicode MS" charset="0"/>
              </a:rPr>
              <a:t>Kolesterol sentezinin kolesterolle uyarılan inhibisyonu</a:t>
            </a:r>
          </a:p>
          <a:p>
            <a:pPr lvl="1"/>
            <a:endParaRPr lang="tr-TR" altLang="x-none" sz="3200">
              <a:solidFill>
                <a:schemeClr val="tx2"/>
              </a:solidFill>
              <a:latin typeface="Arial Unicode MS" charset="0"/>
            </a:endParaRPr>
          </a:p>
          <a:p>
            <a:pPr lvl="1">
              <a:buFontTx/>
              <a:buNone/>
            </a:pPr>
            <a:r>
              <a:rPr lang="tr-TR" altLang="x-none" sz="3200">
                <a:solidFill>
                  <a:schemeClr val="tx2"/>
                </a:solidFill>
                <a:latin typeface="Arial Unicode MS" charset="0"/>
              </a:rPr>
              <a:t> mekanizmalarıyla düzenlenmektedir.</a:t>
            </a:r>
          </a:p>
          <a:p>
            <a:endParaRPr lang="tr-TR" altLang="x-none" sz="3600">
              <a:solidFill>
                <a:schemeClr val="tx2"/>
              </a:solidFill>
            </a:endParaRPr>
          </a:p>
        </p:txBody>
      </p:sp>
    </p:spTree>
    <p:extLst>
      <p:ext uri="{BB962C8B-B14F-4D97-AF65-F5344CB8AC3E}">
        <p14:creationId xmlns:p14="http://schemas.microsoft.com/office/powerpoint/2010/main" val="2034834141"/>
      </p:ext>
    </p:extLst>
  </p:cSld>
  <p:clrMapOvr>
    <a:masterClrMapping/>
  </p:clrMapOvr>
  <p:transition>
    <p:wipe dir="u"/>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fontScale="90000"/>
          </a:bodyPr>
          <a:lstStyle/>
          <a:p>
            <a:r>
              <a:rPr lang="tr-TR" altLang="x-none"/>
              <a:t>Kolesterolün sentezinin </a:t>
            </a:r>
            <a:r>
              <a:rPr lang="tr-TR" altLang="sk"/>
              <a:t>d</a:t>
            </a:r>
            <a:r>
              <a:rPr lang="tr-TR" altLang="tr-TR"/>
              <a:t>üzenlenmesi</a:t>
            </a:r>
            <a:endParaRPr lang="tr-TR" altLang="x-none"/>
          </a:p>
        </p:txBody>
      </p:sp>
      <p:sp>
        <p:nvSpPr>
          <p:cNvPr id="62467" name="Rectangle 3"/>
          <p:cNvSpPr>
            <a:spLocks noGrp="1" noChangeArrowheads="1"/>
          </p:cNvSpPr>
          <p:nvPr>
            <p:ph type="body" idx="1"/>
          </p:nvPr>
        </p:nvSpPr>
        <p:spPr/>
        <p:txBody>
          <a:bodyPr/>
          <a:lstStyle/>
          <a:p>
            <a:r>
              <a:rPr lang="tr-TR" altLang="x-none"/>
              <a:t>HMG CoA redüktaz ER nin iç membran proteinidir. Kolesterol sentezi için hız kısıtlayıcı enzimdir. </a:t>
            </a:r>
          </a:p>
          <a:p>
            <a:r>
              <a:rPr lang="tr-TR" altLang="x-none"/>
              <a:t>Kolesterol Bu enzimin geri beslemeli inhibitörüdür.</a:t>
            </a:r>
          </a:p>
          <a:p>
            <a:r>
              <a:rPr lang="tr-TR" altLang="x-none"/>
              <a:t>Glukagon HMG CoA yı inhibe ederken insülin aktive eder. </a:t>
            </a:r>
          </a:p>
        </p:txBody>
      </p:sp>
    </p:spTree>
    <p:extLst>
      <p:ext uri="{BB962C8B-B14F-4D97-AF65-F5344CB8AC3E}">
        <p14:creationId xmlns:p14="http://schemas.microsoft.com/office/powerpoint/2010/main" val="780329312"/>
      </p:ext>
    </p:extLst>
  </p:cSld>
  <p:clrMapOvr>
    <a:masterClrMapping/>
  </p:clrMapOvr>
  <p:transition>
    <p:wipe dir="u"/>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2114555"/>
      </p:ext>
    </p:extLst>
  </p:cSld>
  <p:clrMapOvr>
    <a:masterClrMapping/>
  </p:clrMapOvr>
  <p:transition>
    <p:wipe dir="u"/>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p:txBody>
          <a:bodyPr>
            <a:normAutofit fontScale="90000"/>
          </a:bodyPr>
          <a:lstStyle/>
          <a:p>
            <a:r>
              <a:rPr lang="tr-TR" altLang="x-none"/>
              <a:t>Kolesterolü kontrol etmek neden önemlidir?</a:t>
            </a:r>
          </a:p>
        </p:txBody>
      </p:sp>
      <p:sp>
        <p:nvSpPr>
          <p:cNvPr id="46085" name="Rectangle 5"/>
          <p:cNvSpPr>
            <a:spLocks noGrp="1" noChangeArrowheads="1"/>
          </p:cNvSpPr>
          <p:nvPr>
            <p:ph type="body" idx="1"/>
          </p:nvPr>
        </p:nvSpPr>
        <p:spPr/>
        <p:txBody>
          <a:bodyPr/>
          <a:lstStyle/>
          <a:p>
            <a:r>
              <a:rPr lang="tr-TR" altLang="x-none"/>
              <a:t>Kanda bulunan aşırı kolesterol arterlerde yağ asiti depolarının(plak) birikmesine yol açar.</a:t>
            </a:r>
          </a:p>
          <a:p>
            <a:r>
              <a:rPr lang="tr-TR" altLang="x-none"/>
              <a:t>Plaklar kırıldığı zaman, kan pıhtıları oluşur ve bunlar arteri tıkayarak kalp krizine yol açarlar.</a:t>
            </a:r>
          </a:p>
        </p:txBody>
      </p:sp>
    </p:spTree>
    <p:extLst>
      <p:ext uri="{BB962C8B-B14F-4D97-AF65-F5344CB8AC3E}">
        <p14:creationId xmlns:p14="http://schemas.microsoft.com/office/powerpoint/2010/main" val="1554259911"/>
      </p:ext>
    </p:extLst>
  </p:cSld>
  <p:clrMapOvr>
    <a:masterClrMapping/>
  </p:clrMapOvr>
  <p:transition>
    <p:wipe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143668"/>
          </a:xfrm>
        </p:spPr>
        <p:txBody>
          <a:bodyPr>
            <a:normAutofit/>
          </a:bodyPr>
          <a:lstStyle/>
          <a:p>
            <a:r>
              <a:rPr lang="tr-TR" dirty="0"/>
              <a:t>--Bütün çalışmalarda </a:t>
            </a:r>
            <a:r>
              <a:rPr lang="tr-TR" dirty="0" err="1"/>
              <a:t>distile</a:t>
            </a:r>
            <a:r>
              <a:rPr lang="tr-TR" dirty="0"/>
              <a:t> su kullanılmalıdır.</a:t>
            </a:r>
          </a:p>
          <a:p>
            <a:r>
              <a:rPr lang="tr-TR" dirty="0"/>
              <a:t>-Her çalışmadan sonra eller sabunlu su ile yıkanmalıdır.</a:t>
            </a:r>
          </a:p>
          <a:p>
            <a:r>
              <a:rPr lang="tr-TR" dirty="0"/>
              <a:t>-Yanıcı ve tahriş edici maddelerin cilt ile </a:t>
            </a:r>
            <a:r>
              <a:rPr lang="tr-TR" dirty="0" err="1"/>
              <a:t>tamasında</a:t>
            </a:r>
            <a:r>
              <a:rPr lang="tr-TR" dirty="0"/>
              <a:t> gecikmeden bol su ile yıkayıp görevlilere haber verilmelidir.</a:t>
            </a:r>
          </a:p>
          <a:p>
            <a:r>
              <a:rPr lang="tr-TR" dirty="0"/>
              <a:t>-Laboratuvar ortamında sigara içilmemeli, herhangi bir şey yenilmemelidir.</a:t>
            </a:r>
          </a:p>
          <a:p>
            <a:r>
              <a:rPr lang="tr-TR" dirty="0"/>
              <a:t>- Laboratuvar ortamında son derece sakin ve sessiz çalışılmalıdır.</a:t>
            </a:r>
          </a:p>
          <a:p>
            <a:r>
              <a:rPr lang="tr-TR" dirty="0"/>
              <a:t>-Malzeme ve cihazlar kullanılırken son derece özen gösterilmeli; her bir cihaz usulüne uygun tarzda dikkatlice kullanılmalıdır.</a:t>
            </a:r>
          </a:p>
          <a:p>
            <a:endParaRPr lang="tr-TR" dirty="0"/>
          </a:p>
          <a:p>
            <a:pPr marL="0" indent="0">
              <a:buNone/>
            </a:pPr>
            <a:endParaRPr lang="tr-TR" dirty="0"/>
          </a:p>
          <a:p>
            <a:endParaRPr lang="tr-TR" dirty="0"/>
          </a:p>
        </p:txBody>
      </p:sp>
      <p:pic>
        <p:nvPicPr>
          <p:cNvPr id="4" name="Picture 4"/>
          <p:cNvPicPr>
            <a:picLocks noChangeAspect="1" noChangeArrowheads="1"/>
          </p:cNvPicPr>
          <p:nvPr/>
        </p:nvPicPr>
        <p:blipFill>
          <a:blip r:embed="rId2"/>
          <a:stretch>
            <a:fillRect/>
          </a:stretch>
        </p:blipFill>
        <p:spPr bwMode="auto">
          <a:xfrm>
            <a:off x="7524328" y="33184"/>
            <a:ext cx="1619672" cy="1700808"/>
          </a:xfrm>
          <a:prstGeom prst="rect">
            <a:avLst/>
          </a:prstGeom>
          <a:noFill/>
          <a:ln w="9525">
            <a:noFill/>
            <a:miter lim="800000"/>
            <a:headEnd/>
            <a:tailEnd/>
          </a:ln>
          <a:effectLst/>
        </p:spPr>
      </p:pic>
    </p:spTree>
    <p:extLst>
      <p:ext uri="{BB962C8B-B14F-4D97-AF65-F5344CB8AC3E}">
        <p14:creationId xmlns:p14="http://schemas.microsoft.com/office/powerpoint/2010/main" val="129926541"/>
      </p:ext>
    </p:extLst>
  </p:cSld>
  <p:clrMapOvr>
    <a:masterClrMapping/>
  </p:clrMapOvr>
  <p:transition>
    <p:wipe dir="u"/>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descr="A4ath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576388"/>
            <a:ext cx="3609975" cy="370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242069"/>
      </p:ext>
    </p:extLst>
  </p:cSld>
  <p:clrMapOvr>
    <a:masterClrMapping/>
  </p:clrMapOvr>
  <p:transition>
    <p:wipe dir="u"/>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31800" y="563563"/>
            <a:ext cx="7740650" cy="1011237"/>
          </a:xfrm>
        </p:spPr>
        <p:txBody>
          <a:bodyPr>
            <a:normAutofit fontScale="90000"/>
          </a:bodyPr>
          <a:lstStyle/>
          <a:p>
            <a:r>
              <a:rPr lang="en-US" altLang="x-none" sz="3500"/>
              <a:t>Total</a:t>
            </a:r>
            <a:br>
              <a:rPr lang="en-US" altLang="x-none" sz="3500"/>
            </a:br>
            <a:r>
              <a:rPr lang="en-US" altLang="x-none" sz="3500"/>
              <a:t>Cholesterol and HDL-Cholesterol</a:t>
            </a:r>
            <a:endParaRPr lang="en-US" altLang="x-none"/>
          </a:p>
        </p:txBody>
      </p:sp>
      <p:sp>
        <p:nvSpPr>
          <p:cNvPr id="47107" name="Rectangle 3"/>
          <p:cNvSpPr>
            <a:spLocks noGrp="1" noChangeArrowheads="1"/>
          </p:cNvSpPr>
          <p:nvPr>
            <p:ph type="body" idx="1"/>
          </p:nvPr>
        </p:nvSpPr>
        <p:spPr/>
        <p:txBody>
          <a:bodyPr>
            <a:normAutofit lnSpcReduction="10000"/>
          </a:bodyPr>
          <a:lstStyle/>
          <a:p>
            <a:pPr marL="0" indent="0" algn="ctr">
              <a:spcAft>
                <a:spcPct val="30000"/>
              </a:spcAft>
              <a:buFontTx/>
              <a:buNone/>
              <a:tabLst>
                <a:tab pos="1487488" algn="ctr"/>
                <a:tab pos="7031038" algn="ctr"/>
              </a:tabLst>
            </a:pPr>
            <a:r>
              <a:rPr lang="en-US" altLang="x-none" b="1">
                <a:solidFill>
                  <a:srgbClr val="FF9900"/>
                </a:solidFill>
              </a:rPr>
              <a:t>Total Cholesterol</a:t>
            </a:r>
            <a:endParaRPr lang="en-US" altLang="x-none"/>
          </a:p>
          <a:p>
            <a:pPr marL="0" indent="0">
              <a:spcAft>
                <a:spcPct val="30000"/>
              </a:spcAft>
              <a:buFontTx/>
              <a:buNone/>
              <a:tabLst>
                <a:tab pos="1487488" algn="ctr"/>
                <a:tab pos="7031038" algn="ctr"/>
              </a:tabLst>
            </a:pPr>
            <a:r>
              <a:rPr lang="en-US" altLang="x-none"/>
              <a:t>	&lt;200 mg/dL	Desirable Blood</a:t>
            </a:r>
            <a:br>
              <a:rPr lang="en-US" altLang="x-none"/>
            </a:br>
            <a:r>
              <a:rPr lang="en-US" altLang="x-none"/>
              <a:t>		Cholesterol</a:t>
            </a:r>
          </a:p>
          <a:p>
            <a:pPr marL="0" indent="0">
              <a:spcAft>
                <a:spcPct val="30000"/>
              </a:spcAft>
              <a:buFontTx/>
              <a:buNone/>
              <a:tabLst>
                <a:tab pos="1487488" algn="ctr"/>
                <a:tab pos="7031038" algn="ctr"/>
              </a:tabLst>
            </a:pPr>
            <a:r>
              <a:rPr lang="en-US" altLang="x-none"/>
              <a:t>	200-239 mg/dL	Borderline-High Blood</a:t>
            </a:r>
            <a:br>
              <a:rPr lang="en-US" altLang="x-none"/>
            </a:br>
            <a:r>
              <a:rPr lang="en-US" altLang="x-none"/>
              <a:t>		Cholesterol</a:t>
            </a:r>
          </a:p>
          <a:p>
            <a:pPr marL="0" indent="0">
              <a:spcAft>
                <a:spcPct val="30000"/>
              </a:spcAft>
              <a:buFontTx/>
              <a:buNone/>
              <a:tabLst>
                <a:tab pos="1487488" algn="ctr"/>
                <a:tab pos="7031038" algn="ctr"/>
              </a:tabLst>
            </a:pPr>
            <a:r>
              <a:rPr lang="en-US" altLang="x-none"/>
              <a:t>	</a:t>
            </a:r>
            <a:r>
              <a:rPr lang="en-US" altLang="x-none" u="sng"/>
              <a:t>&gt;</a:t>
            </a:r>
            <a:r>
              <a:rPr lang="en-US" altLang="x-none"/>
              <a:t> 240 mg/dL	High Blood Cholesterol</a:t>
            </a:r>
            <a:endParaRPr lang="en-US" altLang="x-none" b="1">
              <a:solidFill>
                <a:srgbClr val="66FF33"/>
              </a:solidFill>
            </a:endParaRPr>
          </a:p>
          <a:p>
            <a:pPr marL="0" indent="0" algn="ctr">
              <a:spcAft>
                <a:spcPct val="30000"/>
              </a:spcAft>
              <a:buFontTx/>
              <a:buNone/>
              <a:tabLst>
                <a:tab pos="1487488" algn="ctr"/>
                <a:tab pos="7031038" algn="ctr"/>
              </a:tabLst>
            </a:pPr>
            <a:r>
              <a:rPr lang="en-US" altLang="x-none" b="1">
                <a:solidFill>
                  <a:srgbClr val="FF9900"/>
                </a:solidFill>
              </a:rPr>
              <a:t>HDL-Cholesterol</a:t>
            </a:r>
            <a:endParaRPr lang="en-US" altLang="x-none"/>
          </a:p>
          <a:p>
            <a:pPr marL="0" indent="0">
              <a:spcAft>
                <a:spcPct val="30000"/>
              </a:spcAft>
              <a:buFontTx/>
              <a:buNone/>
              <a:tabLst>
                <a:tab pos="1487488" algn="ctr"/>
                <a:tab pos="7031038" algn="ctr"/>
              </a:tabLst>
            </a:pPr>
            <a:r>
              <a:rPr lang="en-US" altLang="x-none"/>
              <a:t>	&lt;35 mg/dL	Low HDL-Cholesterol</a:t>
            </a:r>
          </a:p>
          <a:p>
            <a:pPr marL="0" indent="0">
              <a:spcAft>
                <a:spcPct val="30000"/>
              </a:spcAft>
              <a:buFontTx/>
              <a:buNone/>
              <a:tabLst>
                <a:tab pos="1487488" algn="ctr"/>
                <a:tab pos="7031038" algn="ctr"/>
              </a:tabLst>
            </a:pPr>
            <a:r>
              <a:rPr lang="en-US" altLang="x-none" sz="1600"/>
              <a:t>Ref.: NIH Publication No. 93-3096, September 1993</a:t>
            </a:r>
            <a:endParaRPr lang="en-US" altLang="x-none"/>
          </a:p>
        </p:txBody>
      </p:sp>
      <p:pic>
        <p:nvPicPr>
          <p:cNvPr id="47108" name="Picture 4" descr="cip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5775" y="6292850"/>
            <a:ext cx="784225"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703069"/>
      </p:ext>
    </p:extLst>
  </p:cSld>
  <p:clrMapOvr>
    <a:masterClrMapping/>
  </p:clrMapOvr>
  <p:transition>
    <p:wipe dir="u"/>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tr-TR" altLang="x-none" i="1">
                <a:solidFill>
                  <a:srgbClr val="FF3300"/>
                </a:solidFill>
                <a:latin typeface="Arial Unicode MS" charset="0"/>
              </a:rPr>
              <a:t>Atherosklerozis</a:t>
            </a:r>
          </a:p>
        </p:txBody>
      </p:sp>
      <p:sp>
        <p:nvSpPr>
          <p:cNvPr id="61443" name="Rectangle 3"/>
          <p:cNvSpPr>
            <a:spLocks noGrp="1" noChangeArrowheads="1"/>
          </p:cNvSpPr>
          <p:nvPr>
            <p:ph type="body" idx="1"/>
          </p:nvPr>
        </p:nvSpPr>
        <p:spPr>
          <a:xfrm>
            <a:off x="323850" y="1989138"/>
            <a:ext cx="8229600" cy="4456112"/>
          </a:xfrm>
        </p:spPr>
        <p:txBody>
          <a:bodyPr/>
          <a:lstStyle/>
          <a:p>
            <a:pPr lvl="1"/>
            <a:r>
              <a:rPr lang="tr-TR" altLang="x-none">
                <a:solidFill>
                  <a:srgbClr val="003366"/>
                </a:solidFill>
                <a:latin typeface="Arial Unicode MS" charset="0"/>
              </a:rPr>
              <a:t>Arterioskleroz, arter duvarının kalınlaşması ve damar lümeninin daralmasıyla karakterize bir grup hastalıktır</a:t>
            </a:r>
          </a:p>
          <a:p>
            <a:pPr lvl="1"/>
            <a:r>
              <a:rPr lang="tr-TR" altLang="x-none">
                <a:solidFill>
                  <a:srgbClr val="003366"/>
                </a:solidFill>
                <a:latin typeface="Arial Unicode MS" charset="0"/>
              </a:rPr>
              <a:t>Atheroskleroz ise, arteriosklerozun büyük arterleri etkileyen ve koroner kalp hastalığı, aortik anevrizma, periferal damar hastalıkları ve inmeye neden olan spesifik bir tipidir.</a:t>
            </a:r>
          </a:p>
          <a:p>
            <a:endParaRPr lang="tr-TR" altLang="x-none">
              <a:solidFill>
                <a:srgbClr val="003366"/>
              </a:solidFill>
            </a:endParaRPr>
          </a:p>
        </p:txBody>
      </p:sp>
    </p:spTree>
    <p:extLst>
      <p:ext uri="{BB962C8B-B14F-4D97-AF65-F5344CB8AC3E}">
        <p14:creationId xmlns:p14="http://schemas.microsoft.com/office/powerpoint/2010/main" val="1773775683"/>
      </p:ext>
    </p:extLst>
  </p:cSld>
  <p:clrMapOvr>
    <a:masterClrMapping/>
  </p:clrMapOvr>
  <p:transition>
    <p:wipe dir="u"/>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6" name="Object 4"/>
          <p:cNvGraphicFramePr>
            <a:graphicFrameLocks noChangeAspect="1"/>
          </p:cNvGraphicFramePr>
          <p:nvPr/>
        </p:nvGraphicFramePr>
        <p:xfrm>
          <a:off x="2138363" y="0"/>
          <a:ext cx="4354512" cy="6858000"/>
        </p:xfrm>
        <a:graphic>
          <a:graphicData uri="http://schemas.openxmlformats.org/presentationml/2006/ole">
            <mc:AlternateContent xmlns:mc="http://schemas.openxmlformats.org/markup-compatibility/2006">
              <mc:Choice xmlns:v="urn:schemas-microsoft-com:vml" Requires="v">
                <p:oleObj spid="_x0000_s221198" name="Bit Eşlem Resmi" r:id="rId3" imgW="5028571" imgH="7923810" progId="Paint.Picture">
                  <p:embed/>
                </p:oleObj>
              </mc:Choice>
              <mc:Fallback>
                <p:oleObj name="Bit Eşlem Resmi" r:id="rId3" imgW="5028571" imgH="79238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363" y="0"/>
                        <a:ext cx="4354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79916527"/>
      </p:ext>
    </p:extLst>
  </p:cSld>
  <p:clrMapOvr>
    <a:masterClrMapping/>
  </p:clrMapOvr>
  <p:transition>
    <p:wipe dir="u"/>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SHD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1157"/>
      </p:ext>
    </p:extLst>
  </p:cSld>
  <p:clrMapOvr>
    <a:masterClrMapping/>
  </p:clrMapOvr>
  <p:transition>
    <p:wipe dir="u"/>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9" name="Picture 7" descr="Atheroscler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549275"/>
            <a:ext cx="7129463" cy="570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954997"/>
      </p:ext>
    </p:extLst>
  </p:cSld>
  <p:clrMapOvr>
    <a:masterClrMapping/>
  </p:clrMapOvr>
  <p:transition>
    <p:wipe dir="u"/>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atheroscl-shash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484313"/>
            <a:ext cx="69850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961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39738" y="103188"/>
            <a:ext cx="8243887" cy="1314450"/>
          </a:xfrm>
        </p:spPr>
        <p:txBody>
          <a:bodyPr>
            <a:spAutoFit/>
          </a:bodyPr>
          <a:lstStyle/>
          <a:p>
            <a:r>
              <a:rPr lang="en-US" altLang="x-none"/>
              <a:t>Mechanism of Atherosclerosis</a:t>
            </a:r>
          </a:p>
        </p:txBody>
      </p:sp>
      <p:sp>
        <p:nvSpPr>
          <p:cNvPr id="52227" name="Text Box 3"/>
          <p:cNvSpPr txBox="1">
            <a:spLocks noChangeArrowheads="1"/>
          </p:cNvSpPr>
          <p:nvPr/>
        </p:nvSpPr>
        <p:spPr bwMode="auto">
          <a:xfrm>
            <a:off x="2228850" y="6361113"/>
            <a:ext cx="4635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eaLnBrk="0" hangingPunct="0"/>
            <a:r>
              <a:rPr lang="en-US" altLang="x-none" sz="1200">
                <a:latin typeface="Times New Roman" charset="0"/>
              </a:rPr>
              <a:t>Figure 15-24: The development of atherosclerotic plaques</a:t>
            </a:r>
          </a:p>
        </p:txBody>
      </p:sp>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l="775" t="9695" r="598" b="13184"/>
          <a:stretch>
            <a:fillRect/>
          </a:stretch>
        </p:blipFill>
        <p:spPr bwMode="auto">
          <a:xfrm>
            <a:off x="481013" y="1322388"/>
            <a:ext cx="8131175" cy="476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647400"/>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Imag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200900" cy="4751388"/>
          </a:xfrm>
          <a:prstGeom prst="rect">
            <a:avLst/>
          </a:prstGeom>
          <a:noFill/>
          <a:extLst>
            <a:ext uri="{909E8E84-426E-40DD-AFC4-6F175D3DCCD1}">
              <a14:hiddenFill xmlns:a14="http://schemas.microsoft.com/office/drawing/2010/main">
                <a:solidFill>
                  <a:srgbClr val="FFFFFF"/>
                </a:solidFill>
              </a14:hiddenFill>
            </a:ext>
          </a:extLst>
        </p:spPr>
      </p:pic>
      <p:sp>
        <p:nvSpPr>
          <p:cNvPr id="69637" name="AutoShape 5"/>
          <p:cNvSpPr>
            <a:spLocks noChangeArrowheads="1"/>
          </p:cNvSpPr>
          <p:nvPr/>
        </p:nvSpPr>
        <p:spPr bwMode="auto">
          <a:xfrm rot="-2231043">
            <a:off x="6705600" y="4876800"/>
            <a:ext cx="685800" cy="1143000"/>
          </a:xfrm>
          <a:prstGeom prst="upArrow">
            <a:avLst>
              <a:gd name="adj1" fmla="val 50000"/>
              <a:gd name="adj2" fmla="val 4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69638" name="Text Box 6"/>
          <p:cNvSpPr txBox="1">
            <a:spLocks noChangeArrowheads="1"/>
          </p:cNvSpPr>
          <p:nvPr/>
        </p:nvSpPr>
        <p:spPr bwMode="auto">
          <a:xfrm>
            <a:off x="7070725" y="6137275"/>
            <a:ext cx="1876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tr-TR" altLang="x-none" sz="2400">
                <a:latin typeface="Times New Roman" charset="0"/>
              </a:rPr>
              <a:t>Kalsifikasyon</a:t>
            </a:r>
            <a:endParaRPr lang="en-US" altLang="x-none" sz="2400">
              <a:latin typeface="Times New Roman" charset="0"/>
            </a:endParaRPr>
          </a:p>
        </p:txBody>
      </p:sp>
    </p:spTree>
    <p:extLst>
      <p:ext uri="{BB962C8B-B14F-4D97-AF65-F5344CB8AC3E}">
        <p14:creationId xmlns:p14="http://schemas.microsoft.com/office/powerpoint/2010/main" val="59750021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anim calcmode="lin" valueType="num">
                                      <p:cBhvr>
                                        <p:cTn id="7" dur="1000" fill="hold"/>
                                        <p:tgtEl>
                                          <p:spTgt spid="69637"/>
                                        </p:tgtEl>
                                        <p:attrNameLst>
                                          <p:attrName>ppt_w</p:attrName>
                                        </p:attrNameLst>
                                      </p:cBhvr>
                                      <p:tavLst>
                                        <p:tav tm="0">
                                          <p:val>
                                            <p:fltVal val="0"/>
                                          </p:val>
                                        </p:tav>
                                        <p:tav tm="100000">
                                          <p:val>
                                            <p:strVal val="#ppt_w"/>
                                          </p:val>
                                        </p:tav>
                                      </p:tavLst>
                                    </p:anim>
                                    <p:anim calcmode="lin" valueType="num">
                                      <p:cBhvr>
                                        <p:cTn id="8" dur="1000" fill="hold"/>
                                        <p:tgtEl>
                                          <p:spTgt spid="69637"/>
                                        </p:tgtEl>
                                        <p:attrNameLst>
                                          <p:attrName>ppt_h</p:attrName>
                                        </p:attrNameLst>
                                      </p:cBhvr>
                                      <p:tavLst>
                                        <p:tav tm="0">
                                          <p:val>
                                            <p:fltVal val="0"/>
                                          </p:val>
                                        </p:tav>
                                        <p:tav tm="100000">
                                          <p:val>
                                            <p:strVal val="#ppt_h"/>
                                          </p:val>
                                        </p:tav>
                                      </p:tavLst>
                                    </p:anim>
                                    <p:anim calcmode="lin" valueType="num">
                                      <p:cBhvr>
                                        <p:cTn id="9" dur="1000" fill="hold"/>
                                        <p:tgtEl>
                                          <p:spTgt spid="696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963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title"/>
          </p:nvPr>
        </p:nvSpPr>
        <p:spPr/>
        <p:txBody>
          <a:bodyPr/>
          <a:lstStyle/>
          <a:p>
            <a:r>
              <a:rPr lang="tr-TR" altLang="x-none"/>
              <a:t>Etiyoloji</a:t>
            </a:r>
          </a:p>
        </p:txBody>
      </p:sp>
      <p:sp>
        <p:nvSpPr>
          <p:cNvPr id="70661" name="Rectangle 5"/>
          <p:cNvSpPr>
            <a:spLocks noGrp="1" noChangeArrowheads="1"/>
          </p:cNvSpPr>
          <p:nvPr>
            <p:ph type="body" idx="1"/>
          </p:nvPr>
        </p:nvSpPr>
        <p:spPr>
          <a:xfrm>
            <a:off x="0" y="1600200"/>
            <a:ext cx="8686800" cy="4456113"/>
          </a:xfrm>
        </p:spPr>
        <p:txBody>
          <a:bodyPr/>
          <a:lstStyle/>
          <a:p>
            <a:r>
              <a:rPr lang="tr-TR" altLang="x-none"/>
              <a:t>Endoltelyal hasar</a:t>
            </a:r>
          </a:p>
          <a:p>
            <a:r>
              <a:rPr lang="tr-TR" altLang="x-none"/>
              <a:t>Genetik</a:t>
            </a:r>
          </a:p>
          <a:p>
            <a:r>
              <a:rPr lang="tr-TR" altLang="x-none"/>
              <a:t>LDL oksidasyonu</a:t>
            </a:r>
          </a:p>
          <a:p>
            <a:r>
              <a:rPr lang="tr-TR" altLang="x-none"/>
              <a:t>Risk faktörleri;</a:t>
            </a:r>
          </a:p>
          <a:p>
            <a:pPr lvl="1"/>
            <a:r>
              <a:rPr lang="tr-TR" altLang="x-none"/>
              <a:t>Yaş, sigara, ve buna bağlı endotelyal zarar</a:t>
            </a:r>
          </a:p>
          <a:p>
            <a:pPr lvl="1"/>
            <a:r>
              <a:rPr lang="tr-TR" altLang="x-none"/>
              <a:t>Şişmanlık, yaşam tarzı,ekonomiye bağlı lipid ağırlıklı beslenme</a:t>
            </a:r>
          </a:p>
          <a:p>
            <a:pPr lvl="1"/>
            <a:r>
              <a:rPr lang="tr-TR" altLang="x-none"/>
              <a:t>Trombosit agregasyonu</a:t>
            </a:r>
          </a:p>
          <a:p>
            <a:pPr lvl="1">
              <a:buFontTx/>
              <a:buNone/>
            </a:pPr>
            <a:endParaRPr lang="tr-TR" altLang="x-none"/>
          </a:p>
        </p:txBody>
      </p:sp>
    </p:spTree>
    <p:extLst>
      <p:ext uri="{BB962C8B-B14F-4D97-AF65-F5344CB8AC3E}">
        <p14:creationId xmlns:p14="http://schemas.microsoft.com/office/powerpoint/2010/main" val="552596940"/>
      </p:ext>
    </p:extLst>
  </p:cSld>
  <p:clrMapOvr>
    <a:masterClrMapping/>
  </p:clrMapOvr>
  <p:transition>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642918"/>
            <a:ext cx="8229600" cy="5572164"/>
          </a:xfrm>
        </p:spPr>
        <p:txBody>
          <a:bodyPr>
            <a:normAutofit lnSpcReduction="10000"/>
          </a:bodyPr>
          <a:lstStyle/>
          <a:p>
            <a:pPr algn="just"/>
            <a:r>
              <a:rPr lang="tr-TR" dirty="0"/>
              <a:t>-Çalışma sırasında laubali hareketlerden, gürültü ve şakalaşma gibi tavırlardan kaçınılmalıdır.</a:t>
            </a:r>
          </a:p>
          <a:p>
            <a:pPr algn="just"/>
            <a:r>
              <a:rPr lang="tr-TR" dirty="0"/>
              <a:t>-Laboratuvarda yapılan çok küçük bir hatanın bile bir hastanın hayatına mal olabileceği unutulmamalıdır.</a:t>
            </a:r>
          </a:p>
          <a:p>
            <a:pPr algn="just"/>
            <a:r>
              <a:rPr lang="tr-TR" dirty="0"/>
              <a:t>-Hijyen şartlarına azami dikkat gösterilmelidir. </a:t>
            </a:r>
          </a:p>
          <a:p>
            <a:pPr algn="just"/>
            <a:r>
              <a:rPr lang="tr-TR" dirty="0"/>
              <a:t>-Rutin çalışmalarda devamlı eldivenle çalışılmalıdır. </a:t>
            </a:r>
          </a:p>
          <a:p>
            <a:pPr algn="just"/>
            <a:r>
              <a:rPr lang="tr-TR" dirty="0"/>
              <a:t>-Kan ve kan ürünleri ile herhangi bir şekilde temas olursa eller </a:t>
            </a:r>
            <a:r>
              <a:rPr lang="tr-TR" dirty="0" err="1"/>
              <a:t>zefiranlı</a:t>
            </a:r>
            <a:r>
              <a:rPr lang="tr-TR" dirty="0"/>
              <a:t> su gibi antiseptik bir madde ile yıkandıktan sonra bol sabunlu su ve ardından çeşme suyu ile yıkanmalıdır. </a:t>
            </a:r>
          </a:p>
          <a:p>
            <a:pPr algn="just"/>
            <a:r>
              <a:rPr lang="tr-TR" dirty="0"/>
              <a:t>-Kan örneklerinin işlendiği cam malzemelerin mümkünse sterilize edildikten sonra kullanılması tercih edilmelidir.</a:t>
            </a:r>
          </a:p>
          <a:p>
            <a:pPr algn="just"/>
            <a:endParaRPr lang="tr-TR" dirty="0"/>
          </a:p>
        </p:txBody>
      </p:sp>
    </p:spTree>
    <p:extLst>
      <p:ext uri="{BB962C8B-B14F-4D97-AF65-F5344CB8AC3E}">
        <p14:creationId xmlns:p14="http://schemas.microsoft.com/office/powerpoint/2010/main" val="1770025606"/>
      </p:ext>
    </p:extLst>
  </p:cSld>
  <p:clrMapOvr>
    <a:masterClrMapping/>
  </p:clrMapOvr>
  <p:transition>
    <p:wipe dir="u"/>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endParaRPr lang="x-none" altLang="x-none"/>
          </a:p>
        </p:txBody>
      </p:sp>
      <p:sp>
        <p:nvSpPr>
          <p:cNvPr id="72707" name="Rectangle 3"/>
          <p:cNvSpPr>
            <a:spLocks noGrp="1" noChangeArrowheads="1"/>
          </p:cNvSpPr>
          <p:nvPr>
            <p:ph type="body" idx="1"/>
          </p:nvPr>
        </p:nvSpPr>
        <p:spPr/>
        <p:txBody>
          <a:bodyPr/>
          <a:lstStyle/>
          <a:p>
            <a:r>
              <a:rPr lang="tr-TR" altLang="x-none"/>
              <a:t>Omega 3 yağ asitleri almak gerekir. </a:t>
            </a:r>
          </a:p>
          <a:p>
            <a:pPr>
              <a:buFontTx/>
              <a:buNone/>
            </a:pPr>
            <a:r>
              <a:rPr lang="tr-TR" altLang="x-none"/>
              <a:t>Bol miktarda yağlı balıkta bulunur. Somon, uskumru.. Vb.</a:t>
            </a:r>
          </a:p>
        </p:txBody>
      </p:sp>
    </p:spTree>
    <p:extLst>
      <p:ext uri="{BB962C8B-B14F-4D97-AF65-F5344CB8AC3E}">
        <p14:creationId xmlns:p14="http://schemas.microsoft.com/office/powerpoint/2010/main" val="477346847"/>
      </p:ext>
    </p:extLst>
  </p:cSld>
  <p:clrMapOvr>
    <a:masterClrMapping/>
  </p:clrMapOvr>
  <p:transition>
    <p:wipe dir="u"/>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x-none"/>
              <a:t>Coron</a:t>
            </a:r>
            <a:r>
              <a:rPr lang="tr-TR" altLang="x-none"/>
              <a:t>er</a:t>
            </a:r>
            <a:r>
              <a:rPr lang="en-US" altLang="x-none"/>
              <a:t> An</a:t>
            </a:r>
            <a:r>
              <a:rPr lang="tr-TR" altLang="x-none"/>
              <a:t>j</a:t>
            </a:r>
            <a:r>
              <a:rPr lang="en-US" altLang="x-none"/>
              <a:t>ioplasty</a:t>
            </a:r>
          </a:p>
        </p:txBody>
      </p:sp>
      <p:pic>
        <p:nvPicPr>
          <p:cNvPr id="60419" name="Picture 3" descr="angioplasty"/>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1912938" y="2308225"/>
            <a:ext cx="5407025" cy="3219450"/>
          </a:xfrm>
          <a:noFill/>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917035984"/>
      </p:ext>
    </p:extLst>
  </p:cSld>
  <p:clrMapOvr>
    <a:masterClrMapping/>
  </p:clrMapOvr>
  <p:transition>
    <p:wipe dir="u"/>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2"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31438" name="Bit Eşlem Resmi" r:id="rId3" imgW="9142857" imgH="5792008" progId="Paint.Picture">
                  <p:embed/>
                </p:oleObj>
              </mc:Choice>
              <mc:Fallback>
                <p:oleObj name="Bit Eşlem Resmi" r:id="rId3" imgW="9142857" imgH="5792008"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926627147"/>
      </p:ext>
    </p:extLst>
  </p:cSld>
  <p:clrMapOvr>
    <a:masterClrMapping/>
  </p:clrMapOvr>
  <p:transition>
    <p:wipe dir="u"/>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tr-TR" altLang="x-none">
                <a:solidFill>
                  <a:srgbClr val="FF3300"/>
                </a:solidFill>
              </a:rPr>
              <a:t>Kolelitiasis(safra taşı)</a:t>
            </a:r>
          </a:p>
        </p:txBody>
      </p:sp>
      <p:sp>
        <p:nvSpPr>
          <p:cNvPr id="65539" name="Rectangle 3"/>
          <p:cNvSpPr>
            <a:spLocks noGrp="1" noChangeArrowheads="1"/>
          </p:cNvSpPr>
          <p:nvPr>
            <p:ph type="body" idx="1"/>
          </p:nvPr>
        </p:nvSpPr>
        <p:spPr/>
        <p:txBody>
          <a:bodyPr/>
          <a:lstStyle/>
          <a:p>
            <a:pPr>
              <a:lnSpc>
                <a:spcPct val="90000"/>
              </a:lnSpc>
            </a:pPr>
            <a:r>
              <a:rPr lang="tr-TR" altLang="x-none"/>
              <a:t>Kolesterolün karaciğerden safraya hareketi fosfolipid ve safra tuzlarıyla eşzamanlı olmalıdır. Bu süreç bozulursa ve mevcut lesitin ve safra tuzları tarafından  çözünebildiğinden daha fazla kolesterol safraya girerse kolesterol kesede çökebilirbuda safra taşını oluşturur. </a:t>
            </a:r>
          </a:p>
          <a:p>
            <a:pPr>
              <a:lnSpc>
                <a:spcPct val="90000"/>
              </a:lnSpc>
            </a:pPr>
            <a:r>
              <a:rPr lang="tr-TR" altLang="x-none"/>
              <a:t>Tedavide: Khenodiol alınır</a:t>
            </a:r>
          </a:p>
        </p:txBody>
      </p:sp>
    </p:spTree>
    <p:extLst>
      <p:ext uri="{BB962C8B-B14F-4D97-AF65-F5344CB8AC3E}">
        <p14:creationId xmlns:p14="http://schemas.microsoft.com/office/powerpoint/2010/main" val="271051585"/>
      </p:ext>
    </p:extLst>
  </p:cSld>
  <p:clrMapOvr>
    <a:masterClrMapping/>
  </p:clrMapOvr>
  <p:transition>
    <p:wipe dir="u"/>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4" name="Object 4"/>
          <p:cNvGraphicFramePr>
            <a:graphicFrameLocks noChangeAspect="1"/>
          </p:cNvGraphicFramePr>
          <p:nvPr/>
        </p:nvGraphicFramePr>
        <p:xfrm>
          <a:off x="2133600" y="1588"/>
          <a:ext cx="4876800" cy="6856412"/>
        </p:xfrm>
        <a:graphic>
          <a:graphicData uri="http://schemas.openxmlformats.org/presentationml/2006/ole">
            <mc:AlternateContent xmlns:mc="http://schemas.openxmlformats.org/markup-compatibility/2006">
              <mc:Choice xmlns:v="urn:schemas-microsoft-com:vml" Requires="v">
                <p:oleObj spid="_x0000_s233486" name="Bit Eşlem Resmi" r:id="rId3" imgW="4877481" imgH="6857143" progId="Paint.Picture">
                  <p:embed/>
                </p:oleObj>
              </mc:Choice>
              <mc:Fallback>
                <p:oleObj name="Bit Eşlem Resmi" r:id="rId3" imgW="4877481" imgH="685714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88"/>
                        <a:ext cx="48768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51173808"/>
      </p:ext>
    </p:extLst>
  </p:cSld>
  <p:clrMapOvr>
    <a:masterClrMapping/>
  </p:clrMapOvr>
  <p:transition>
    <p:wipe dir="u"/>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Picture 4" descr="ev 109"/>
          <p:cNvPicPr>
            <a:picLocks noGrp="1" noChangeAspect="1" noChangeArrowheads="1"/>
          </p:cNvPicPr>
          <p:nvPr>
            <p:ph idx="1"/>
          </p:nvPr>
        </p:nvPicPr>
        <p:blipFill>
          <a:blip r:embed="rId2"/>
          <a:srcRect/>
          <a:stretch>
            <a:fillRect/>
          </a:stretch>
        </p:blipFill>
        <p:spPr bwMode="auto">
          <a:xfrm>
            <a:off x="1" y="0"/>
            <a:ext cx="9144000" cy="6858000"/>
          </a:xfrm>
          <a:prstGeom prst="rect">
            <a:avLst/>
          </a:prstGeom>
          <a:noFill/>
        </p:spPr>
      </p:pic>
    </p:spTree>
  </p:cSld>
  <p:clrMapOvr>
    <a:masterClrMapping/>
  </p:clrMapOvr>
  <p:transition>
    <p:wipe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368412"/>
          </a:xfrm>
        </p:spPr>
        <p:txBody>
          <a:bodyPr>
            <a:normAutofit/>
          </a:bodyPr>
          <a:lstStyle/>
          <a:p>
            <a:r>
              <a:rPr lang="tr-TR" sz="2800" b="1" dirty="0">
                <a:solidFill>
                  <a:schemeClr val="tx1"/>
                </a:solidFill>
              </a:rPr>
              <a:t>NUMULERİN TOPLANMASI VE YAPILAN İŞLEMLER </a:t>
            </a:r>
            <a:endParaRPr lang="tr-TR" sz="2800" dirty="0">
              <a:solidFill>
                <a:schemeClr val="tx1"/>
              </a:solidFill>
            </a:endParaRPr>
          </a:p>
        </p:txBody>
      </p:sp>
      <p:sp>
        <p:nvSpPr>
          <p:cNvPr id="3" name="2 İçerik Yer Tutucusu"/>
          <p:cNvSpPr>
            <a:spLocks noGrp="1"/>
          </p:cNvSpPr>
          <p:nvPr>
            <p:ph idx="1"/>
          </p:nvPr>
        </p:nvSpPr>
        <p:spPr>
          <a:xfrm>
            <a:off x="457200" y="1928802"/>
            <a:ext cx="8229600" cy="4500594"/>
          </a:xfrm>
        </p:spPr>
        <p:txBody>
          <a:bodyPr/>
          <a:lstStyle/>
          <a:p>
            <a:pPr algn="just"/>
            <a:r>
              <a:rPr lang="tr-TR" b="1" dirty="0"/>
              <a:t>Klinik Biyokimya </a:t>
            </a:r>
            <a:r>
              <a:rPr lang="tr-TR" b="1" dirty="0" err="1"/>
              <a:t>laboratuvarlarında</a:t>
            </a:r>
            <a:r>
              <a:rPr lang="tr-TR" b="1" dirty="0"/>
              <a:t> uygulanan işlemler</a:t>
            </a:r>
            <a:endParaRPr lang="tr-TR" dirty="0"/>
          </a:p>
          <a:p>
            <a:pPr algn="just"/>
            <a:r>
              <a:rPr lang="tr-TR" dirty="0"/>
              <a:t>Klinik Biyokimya </a:t>
            </a:r>
            <a:r>
              <a:rPr lang="tr-TR" dirty="0" err="1"/>
              <a:t>laboratuvarlarında</a:t>
            </a:r>
            <a:r>
              <a:rPr lang="tr-TR" dirty="0"/>
              <a:t>, </a:t>
            </a:r>
            <a:r>
              <a:rPr lang="tr-TR" b="1" dirty="0"/>
              <a:t>biyolojik materyallerde</a:t>
            </a:r>
            <a:r>
              <a:rPr lang="tr-TR" dirty="0"/>
              <a:t>, hastalıkların  tanısı, ayırıcı tanısı, bir hastalığın şiddetinin belirlenmesi, bir hastalığın sağaltımının izlenmesi, bulgu vermeyen bir hastalığın ortaya çıkarılması amacıyla </a:t>
            </a:r>
            <a:r>
              <a:rPr lang="tr-TR" b="1" dirty="0" err="1"/>
              <a:t>laboratuvar</a:t>
            </a:r>
            <a:r>
              <a:rPr lang="tr-TR" b="1" dirty="0"/>
              <a:t> analizleri</a:t>
            </a:r>
            <a:r>
              <a:rPr lang="tr-TR" dirty="0"/>
              <a:t> yapılır.</a:t>
            </a:r>
          </a:p>
          <a:p>
            <a:pPr algn="just"/>
            <a:endParaRPr lang="tr-TR" dirty="0"/>
          </a:p>
        </p:txBody>
      </p:sp>
    </p:spTree>
    <p:extLst>
      <p:ext uri="{BB962C8B-B14F-4D97-AF65-F5344CB8AC3E}">
        <p14:creationId xmlns:p14="http://schemas.microsoft.com/office/powerpoint/2010/main" val="1876881798"/>
      </p:ext>
    </p:extLst>
  </p:cSld>
  <p:clrMapOvr>
    <a:masterClrMapping/>
  </p:clrMapOvr>
  <p:transition>
    <p:wipe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368412"/>
          </a:xfrm>
        </p:spPr>
        <p:txBody>
          <a:bodyPr>
            <a:normAutofit/>
          </a:bodyPr>
          <a:lstStyle/>
          <a:p>
            <a:pPr algn="ctr"/>
            <a:r>
              <a:rPr lang="tr-TR" sz="3100" b="1" dirty="0">
                <a:solidFill>
                  <a:schemeClr val="tx1"/>
                </a:solidFill>
              </a:rPr>
              <a:t>Biyolojik materyaller</a:t>
            </a:r>
            <a:br>
              <a:rPr lang="tr-TR" dirty="0"/>
            </a:br>
            <a:endParaRPr lang="tr-TR" dirty="0"/>
          </a:p>
        </p:txBody>
      </p:sp>
      <p:sp>
        <p:nvSpPr>
          <p:cNvPr id="3" name="2 İçerik Yer Tutucusu"/>
          <p:cNvSpPr>
            <a:spLocks noGrp="1"/>
          </p:cNvSpPr>
          <p:nvPr>
            <p:ph idx="1"/>
          </p:nvPr>
        </p:nvSpPr>
        <p:spPr>
          <a:xfrm>
            <a:off x="457200" y="1142984"/>
            <a:ext cx="8229600" cy="5286412"/>
          </a:xfrm>
        </p:spPr>
        <p:txBody>
          <a:bodyPr>
            <a:normAutofit/>
          </a:bodyPr>
          <a:lstStyle/>
          <a:p>
            <a:r>
              <a:rPr lang="tr-TR" b="1" dirty="0"/>
              <a:t>Biyolojik sıvılar</a:t>
            </a:r>
            <a:r>
              <a:rPr lang="tr-TR" dirty="0"/>
              <a:t> </a:t>
            </a:r>
          </a:p>
          <a:p>
            <a:r>
              <a:rPr lang="tr-TR" dirty="0"/>
              <a:t>	Kan, idrar, beyin-omurilik sıvısı (BOS, </a:t>
            </a:r>
            <a:r>
              <a:rPr lang="tr-TR" dirty="0" err="1"/>
              <a:t>serebrospinal</a:t>
            </a:r>
            <a:r>
              <a:rPr lang="tr-TR" dirty="0"/>
              <a:t> sıvı), </a:t>
            </a:r>
            <a:r>
              <a:rPr lang="tr-TR" dirty="0" err="1"/>
              <a:t>amniyon</a:t>
            </a:r>
            <a:r>
              <a:rPr lang="tr-TR" dirty="0"/>
              <a:t> sıvısı, mide özsuyu, sperma </a:t>
            </a:r>
          </a:p>
          <a:p>
            <a:r>
              <a:rPr lang="tr-TR" dirty="0"/>
              <a:t>	Plevra sıvısı, periton sıvısı, eklem sıvısı (</a:t>
            </a:r>
            <a:r>
              <a:rPr lang="tr-TR" dirty="0" err="1"/>
              <a:t>sinovyal</a:t>
            </a:r>
            <a:r>
              <a:rPr lang="tr-TR" dirty="0"/>
              <a:t> sıvı)</a:t>
            </a:r>
          </a:p>
          <a:p>
            <a:r>
              <a:rPr lang="tr-TR" dirty="0"/>
              <a:t>	</a:t>
            </a:r>
            <a:r>
              <a:rPr lang="tr-TR" dirty="0" err="1"/>
              <a:t>Ovaryum</a:t>
            </a:r>
            <a:r>
              <a:rPr lang="tr-TR" dirty="0"/>
              <a:t> kisti, </a:t>
            </a:r>
            <a:r>
              <a:rPr lang="tr-TR" dirty="0" err="1"/>
              <a:t>hidatik</a:t>
            </a:r>
            <a:r>
              <a:rPr lang="tr-TR" dirty="0"/>
              <a:t> kist gibi kist sıvıları ve çeşitli fistüllerden sızan sıvılar</a:t>
            </a:r>
          </a:p>
          <a:p>
            <a:r>
              <a:rPr lang="tr-TR" dirty="0"/>
              <a:t>	Safra yolu ve idrar yolu taşları gibi </a:t>
            </a:r>
            <a:r>
              <a:rPr lang="tr-TR" b="1" dirty="0"/>
              <a:t>katı kısımlar </a:t>
            </a:r>
            <a:endParaRPr lang="tr-TR" dirty="0"/>
          </a:p>
          <a:p>
            <a:endParaRPr lang="tr-TR" dirty="0"/>
          </a:p>
        </p:txBody>
      </p:sp>
    </p:spTree>
    <p:extLst>
      <p:ext uri="{BB962C8B-B14F-4D97-AF65-F5344CB8AC3E}">
        <p14:creationId xmlns:p14="http://schemas.microsoft.com/office/powerpoint/2010/main" val="365088203"/>
      </p:ext>
    </p:extLst>
  </p:cSld>
  <p:clrMapOvr>
    <a:masterClrMapping/>
  </p:clrMapOvr>
  <p:transition>
    <p:wipe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600200"/>
            <a:ext cx="8229600" cy="4114816"/>
          </a:xfrm>
        </p:spPr>
        <p:txBody>
          <a:bodyPr/>
          <a:lstStyle/>
          <a:p>
            <a:r>
              <a:rPr lang="tr-TR" b="1" dirty="0"/>
              <a:t>Biyopsi parçaları</a:t>
            </a:r>
            <a:endParaRPr lang="tr-TR" dirty="0"/>
          </a:p>
          <a:p>
            <a:r>
              <a:rPr lang="tr-TR" dirty="0"/>
              <a:t>	kemik iliğinden </a:t>
            </a:r>
            <a:r>
              <a:rPr lang="tr-TR" dirty="0" err="1"/>
              <a:t>aspirasyonla</a:t>
            </a:r>
            <a:r>
              <a:rPr lang="tr-TR" dirty="0"/>
              <a:t> alınan</a:t>
            </a:r>
            <a:r>
              <a:rPr lang="tr-TR" i="1" dirty="0"/>
              <a:t> </a:t>
            </a:r>
            <a:r>
              <a:rPr lang="tr-TR" i="1" dirty="0" err="1"/>
              <a:t>aspiratlar</a:t>
            </a:r>
            <a:r>
              <a:rPr lang="tr-TR" dirty="0"/>
              <a:t>,</a:t>
            </a:r>
            <a:r>
              <a:rPr lang="tr-TR" i="1" dirty="0"/>
              <a:t> </a:t>
            </a:r>
            <a:r>
              <a:rPr lang="tr-TR" dirty="0" err="1"/>
              <a:t>bronkoalveoler</a:t>
            </a:r>
            <a:r>
              <a:rPr lang="tr-TR" dirty="0"/>
              <a:t> lavaj sıvısı </a:t>
            </a:r>
            <a:r>
              <a:rPr lang="tr-TR" b="1" dirty="0"/>
              <a:t>(BAL)</a:t>
            </a:r>
            <a:r>
              <a:rPr lang="tr-TR" dirty="0"/>
              <a:t> </a:t>
            </a:r>
          </a:p>
          <a:p>
            <a:r>
              <a:rPr lang="tr-TR" dirty="0"/>
              <a:t>	solunumla verilen hava </a:t>
            </a:r>
          </a:p>
          <a:p>
            <a:pPr>
              <a:buNone/>
            </a:pPr>
            <a:endParaRPr lang="tr-TR" dirty="0"/>
          </a:p>
        </p:txBody>
      </p:sp>
    </p:spTree>
    <p:extLst>
      <p:ext uri="{BB962C8B-B14F-4D97-AF65-F5344CB8AC3E}">
        <p14:creationId xmlns:p14="http://schemas.microsoft.com/office/powerpoint/2010/main" val="676648342"/>
      </p:ext>
    </p:extLst>
  </p:cSld>
  <p:clrMapOvr>
    <a:masterClrMapping/>
  </p:clrMapOvr>
  <p:transition>
    <p:wipe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2800" dirty="0"/>
              <a:t>Klinik biyokimya</a:t>
            </a:r>
          </a:p>
        </p:txBody>
      </p:sp>
      <p:sp>
        <p:nvSpPr>
          <p:cNvPr id="3" name="Content Placeholder 2"/>
          <p:cNvSpPr>
            <a:spLocks noGrp="1"/>
          </p:cNvSpPr>
          <p:nvPr>
            <p:ph idx="1"/>
          </p:nvPr>
        </p:nvSpPr>
        <p:spPr/>
        <p:txBody>
          <a:bodyPr>
            <a:normAutofit/>
          </a:bodyPr>
          <a:lstStyle/>
          <a:p>
            <a:pPr algn="just"/>
            <a:r>
              <a:rPr lang="tr-TR" sz="2400" dirty="0">
                <a:cs typeface="Times New Roman" panose="02020603050405020304" pitchFamily="18" charset="0"/>
              </a:rPr>
              <a:t>Klinik</a:t>
            </a:r>
            <a:r>
              <a:rPr lang="tr-TR" sz="2400" dirty="0"/>
              <a:t> biyokimya hastalıkların, tanısı, izlenmesi ve tedavisinde destek olarak, </a:t>
            </a:r>
            <a:r>
              <a:rPr lang="tr-TR" sz="2400" dirty="0">
                <a:solidFill>
                  <a:srgbClr val="FF0000"/>
                </a:solidFill>
              </a:rPr>
              <a:t>vücut sıvıları ve dokularda </a:t>
            </a:r>
            <a:r>
              <a:rPr lang="tr-TR" sz="2400" dirty="0"/>
              <a:t>analiz edilen biyokimyasal testlerin yorumlanması ve metodolojisi ile ilgilenir. </a:t>
            </a:r>
          </a:p>
          <a:p>
            <a:pPr algn="just"/>
            <a:r>
              <a:rPr lang="tr-TR" sz="2400" dirty="0"/>
              <a:t>Vücut sıvıları, dokular ve hücrelerde çalışılacak biyokimyasal testlerin seçimi, uygulanması, tıbbi yorumlanması, </a:t>
            </a:r>
            <a:r>
              <a:rPr lang="tr-TR" sz="2400" dirty="0" err="1"/>
              <a:t>klinisyenlerle</a:t>
            </a:r>
            <a:r>
              <a:rPr lang="tr-TR" sz="2400" dirty="0"/>
              <a:t> konsültasyonu ile ilgilenen kliniğe özgün laboratuvar bilimi ve tıp laboratuvar uzmanlık alanıdır.</a:t>
            </a:r>
          </a:p>
        </p:txBody>
      </p:sp>
    </p:spTree>
    <p:extLst>
      <p:ext uri="{BB962C8B-B14F-4D97-AF65-F5344CB8AC3E}">
        <p14:creationId xmlns:p14="http://schemas.microsoft.com/office/powerpoint/2010/main" val="2477419758"/>
      </p:ext>
    </p:extLst>
  </p:cSld>
  <p:clrMapOvr>
    <a:masterClrMapping/>
  </p:clrMapOvr>
  <p:transition>
    <p:wipe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71480"/>
            <a:ext cx="8229600" cy="5786478"/>
          </a:xfrm>
        </p:spPr>
        <p:txBody>
          <a:bodyPr>
            <a:normAutofit/>
          </a:bodyPr>
          <a:lstStyle/>
          <a:p>
            <a:r>
              <a:rPr lang="tr-TR" b="1" dirty="0"/>
              <a:t>Kan numuneleri</a:t>
            </a:r>
            <a:endParaRPr lang="tr-TR" dirty="0"/>
          </a:p>
          <a:p>
            <a:pPr lvl="0"/>
            <a:r>
              <a:rPr lang="tr-TR" dirty="0"/>
              <a:t>Tam kan (total kan): Serum veya plazması ayrılmamış kandır.</a:t>
            </a:r>
          </a:p>
          <a:p>
            <a:pPr lvl="0"/>
            <a:r>
              <a:rPr lang="tr-TR" dirty="0"/>
              <a:t>Serum: Pıhtılaşmış kandan şekilli elemanlar (eritrosit, lökosit, </a:t>
            </a:r>
            <a:r>
              <a:rPr lang="tr-TR" dirty="0" err="1"/>
              <a:t>trombosit</a:t>
            </a:r>
            <a:r>
              <a:rPr lang="tr-TR" dirty="0"/>
              <a:t>) ayrıldıktan sonra geri kalan sıvı kısımdır.</a:t>
            </a:r>
          </a:p>
          <a:p>
            <a:pPr lvl="0"/>
            <a:r>
              <a:rPr lang="tr-TR" dirty="0"/>
              <a:t>Plazma: Pıhtılaşması </a:t>
            </a:r>
            <a:r>
              <a:rPr lang="tr-TR" dirty="0" err="1"/>
              <a:t>antikoagulanlarla</a:t>
            </a:r>
            <a:r>
              <a:rPr lang="tr-TR" dirty="0"/>
              <a:t> önlenmiş kandan şekilli elemanlar (eritrosit, lökosit, </a:t>
            </a:r>
            <a:r>
              <a:rPr lang="tr-TR" dirty="0" err="1"/>
              <a:t>trombosit</a:t>
            </a:r>
            <a:r>
              <a:rPr lang="tr-TR" dirty="0"/>
              <a:t>) ayrıldıktan sonra geri kalan sıvı kısımdır</a:t>
            </a:r>
          </a:p>
          <a:p>
            <a:endParaRPr lang="tr-TR" dirty="0"/>
          </a:p>
        </p:txBody>
      </p:sp>
      <p:pic>
        <p:nvPicPr>
          <p:cNvPr id="4" name="Picture 5"/>
          <p:cNvPicPr>
            <a:picLocks noChangeAspect="1" noChangeArrowheads="1"/>
          </p:cNvPicPr>
          <p:nvPr/>
        </p:nvPicPr>
        <p:blipFill>
          <a:blip r:embed="rId2"/>
          <a:srcRect/>
          <a:stretch>
            <a:fillRect/>
          </a:stretch>
        </p:blipFill>
        <p:spPr>
          <a:xfrm>
            <a:off x="6572264" y="4429132"/>
            <a:ext cx="2218524" cy="2212978"/>
          </a:xfrm>
          <a:prstGeom prst="rect">
            <a:avLst/>
          </a:prstGeom>
          <a:noFill/>
          <a:ln/>
        </p:spPr>
      </p:pic>
    </p:spTree>
    <p:extLst>
      <p:ext uri="{BB962C8B-B14F-4D97-AF65-F5344CB8AC3E}">
        <p14:creationId xmlns:p14="http://schemas.microsoft.com/office/powerpoint/2010/main" val="1502773129"/>
      </p:ext>
    </p:extLst>
  </p:cSld>
  <p:clrMapOvr>
    <a:masterClrMapping/>
  </p:clrMapOvr>
  <p:transition>
    <p:wipe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1214422"/>
            <a:ext cx="8229600" cy="4500594"/>
          </a:xfrm>
        </p:spPr>
        <p:txBody>
          <a:bodyPr/>
          <a:lstStyle/>
          <a:p>
            <a:pPr lvl="0"/>
            <a:r>
              <a:rPr lang="tr-TR" dirty="0"/>
              <a:t>Tam kan (total kan): Kan sayımı (</a:t>
            </a:r>
            <a:r>
              <a:rPr lang="tr-TR" dirty="0" err="1"/>
              <a:t>hemogram</a:t>
            </a:r>
            <a:r>
              <a:rPr lang="tr-TR" dirty="0"/>
              <a:t>) ve eritrosit sedimantasyon hızı (ESR) tayini, kan hücrelerinin (eritrosit, lökosit, </a:t>
            </a:r>
            <a:r>
              <a:rPr lang="tr-TR" dirty="0" err="1"/>
              <a:t>trombosit</a:t>
            </a:r>
            <a:r>
              <a:rPr lang="tr-TR" dirty="0"/>
              <a:t>) </a:t>
            </a:r>
            <a:r>
              <a:rPr lang="tr-TR" dirty="0" err="1"/>
              <a:t>eldesi</a:t>
            </a:r>
            <a:r>
              <a:rPr lang="tr-TR" dirty="0"/>
              <a:t> için gereklidir.</a:t>
            </a:r>
          </a:p>
          <a:p>
            <a:pPr lvl="0"/>
            <a:r>
              <a:rPr lang="tr-TR" dirty="0"/>
              <a:t>Serum: Birçok analiz için tercih edilir.</a:t>
            </a:r>
          </a:p>
          <a:p>
            <a:pPr lvl="0"/>
            <a:r>
              <a:rPr lang="tr-TR" dirty="0"/>
              <a:t>Plazma: Bazı özel analizler için gereklidir</a:t>
            </a:r>
          </a:p>
          <a:p>
            <a:pPr>
              <a:buNone/>
            </a:pPr>
            <a:endParaRPr lang="tr-TR" dirty="0"/>
          </a:p>
        </p:txBody>
      </p:sp>
    </p:spTree>
    <p:extLst>
      <p:ext uri="{BB962C8B-B14F-4D97-AF65-F5344CB8AC3E}">
        <p14:creationId xmlns:p14="http://schemas.microsoft.com/office/powerpoint/2010/main" val="552806736"/>
      </p:ext>
    </p:extLst>
  </p:cSld>
  <p:clrMapOvr>
    <a:masterClrMapping/>
  </p:clrMapOvr>
  <p:transition>
    <p:wipe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8229600" cy="6072230"/>
          </a:xfrm>
        </p:spPr>
        <p:txBody>
          <a:bodyPr>
            <a:normAutofit/>
          </a:bodyPr>
          <a:lstStyle/>
          <a:p>
            <a:r>
              <a:rPr lang="tr-TR" b="1" dirty="0"/>
              <a:t>Kan numunelerinin alınması</a:t>
            </a:r>
            <a:endParaRPr lang="tr-TR" dirty="0"/>
          </a:p>
          <a:p>
            <a:r>
              <a:rPr lang="tr-TR" dirty="0"/>
              <a:t>Kan analizleri için </a:t>
            </a:r>
            <a:r>
              <a:rPr lang="tr-TR" dirty="0" err="1"/>
              <a:t>ven</a:t>
            </a:r>
            <a:r>
              <a:rPr lang="tr-TR" dirty="0"/>
              <a:t>, arter veya </a:t>
            </a:r>
            <a:r>
              <a:rPr lang="tr-TR" dirty="0" err="1"/>
              <a:t>kapillerden</a:t>
            </a:r>
            <a:r>
              <a:rPr lang="tr-TR" dirty="0"/>
              <a:t> kan alınır. </a:t>
            </a:r>
          </a:p>
          <a:p>
            <a:r>
              <a:rPr lang="tr-TR" dirty="0" err="1"/>
              <a:t>Venöz</a:t>
            </a:r>
            <a:r>
              <a:rPr lang="tr-TR" dirty="0"/>
              <a:t> kan, genel olarak tercih edilen kandır ve </a:t>
            </a:r>
            <a:r>
              <a:rPr lang="tr-TR" dirty="0" err="1"/>
              <a:t>vene</a:t>
            </a:r>
            <a:r>
              <a:rPr lang="tr-TR" dirty="0"/>
              <a:t> girilerek (</a:t>
            </a:r>
            <a:r>
              <a:rPr lang="tr-TR" dirty="0" err="1"/>
              <a:t>flebotomi</a:t>
            </a:r>
            <a:r>
              <a:rPr lang="tr-TR" dirty="0"/>
              <a:t>).</a:t>
            </a:r>
          </a:p>
          <a:p>
            <a:r>
              <a:rPr lang="tr-TR" dirty="0" err="1"/>
              <a:t>Arteriyel</a:t>
            </a:r>
            <a:r>
              <a:rPr lang="tr-TR" dirty="0"/>
              <a:t> kan, kan gazları analizi için alınır.</a:t>
            </a:r>
          </a:p>
          <a:p>
            <a:r>
              <a:rPr lang="tr-TR" dirty="0" err="1"/>
              <a:t>Kapiller</a:t>
            </a:r>
            <a:r>
              <a:rPr lang="tr-TR" dirty="0"/>
              <a:t> kan, </a:t>
            </a:r>
            <a:r>
              <a:rPr lang="tr-TR" dirty="0" err="1"/>
              <a:t>periferik</a:t>
            </a:r>
            <a:r>
              <a:rPr lang="tr-TR" dirty="0"/>
              <a:t> yayma (formül lökosit) yapmak için ve çocuklardan bazı analizler için alınır.</a:t>
            </a:r>
          </a:p>
          <a:p>
            <a:r>
              <a:rPr lang="tr-TR" dirty="0" err="1"/>
              <a:t>Antikoagulanlı</a:t>
            </a:r>
            <a:r>
              <a:rPr lang="tr-TR" dirty="0"/>
              <a:t> tüpe alma: Tam kan, kan hücreleri veya plazma kullanılacaksa, eritrosit sedimantasyon hızı (ESR) tayini yapılacaksa</a:t>
            </a:r>
          </a:p>
          <a:p>
            <a:r>
              <a:rPr lang="tr-TR" dirty="0" err="1"/>
              <a:t>Antikoagulansız</a:t>
            </a:r>
            <a:r>
              <a:rPr lang="tr-TR" dirty="0"/>
              <a:t> tüpe alma: Serum kullanılacaksa</a:t>
            </a:r>
          </a:p>
          <a:p>
            <a:endParaRPr lang="tr-TR" dirty="0"/>
          </a:p>
        </p:txBody>
      </p:sp>
    </p:spTree>
    <p:extLst>
      <p:ext uri="{BB962C8B-B14F-4D97-AF65-F5344CB8AC3E}">
        <p14:creationId xmlns:p14="http://schemas.microsoft.com/office/powerpoint/2010/main" val="1008555030"/>
      </p:ext>
    </p:extLst>
  </p:cSld>
  <p:clrMapOvr>
    <a:masterClrMapping/>
  </p:clrMapOvr>
  <p:transition>
    <p:wipe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Resim 2"/>
          <p:cNvPicPr>
            <a:picLocks noChangeAspect="1" noChangeArrowheads="1"/>
          </p:cNvPicPr>
          <p:nvPr/>
        </p:nvPicPr>
        <p:blipFill>
          <a:blip r:embed="rId2"/>
          <a:srcRect/>
          <a:stretch>
            <a:fillRect/>
          </a:stretch>
        </p:blipFill>
        <p:spPr bwMode="auto">
          <a:xfrm>
            <a:off x="1214414" y="63082"/>
            <a:ext cx="6572264" cy="6794918"/>
          </a:xfrm>
          <a:prstGeom prst="rect">
            <a:avLst/>
          </a:prstGeom>
          <a:noFill/>
          <a:ln w="9525">
            <a:noFill/>
            <a:miter lim="800000"/>
            <a:headEnd/>
            <a:tailEnd/>
          </a:ln>
        </p:spPr>
      </p:pic>
    </p:spTree>
    <p:extLst>
      <p:ext uri="{BB962C8B-B14F-4D97-AF65-F5344CB8AC3E}">
        <p14:creationId xmlns:p14="http://schemas.microsoft.com/office/powerpoint/2010/main" val="695963439"/>
      </p:ext>
    </p:extLst>
  </p:cSld>
  <p:clrMapOvr>
    <a:masterClrMapping/>
  </p:clrMapOvr>
  <p:transition>
    <p:wipe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42852"/>
            <a:ext cx="8229600" cy="3500462"/>
          </a:xfrm>
        </p:spPr>
        <p:txBody>
          <a:bodyPr>
            <a:normAutofit/>
          </a:bodyPr>
          <a:lstStyle/>
          <a:p>
            <a:r>
              <a:rPr lang="tr-TR" sz="2900" b="1" dirty="0" err="1"/>
              <a:t>Antikoagulanlar</a:t>
            </a:r>
            <a:endParaRPr lang="tr-TR" sz="2900" dirty="0"/>
          </a:p>
          <a:p>
            <a:r>
              <a:rPr lang="tr-TR" sz="2900" dirty="0" err="1"/>
              <a:t>Antikoagulanlar</a:t>
            </a:r>
            <a:r>
              <a:rPr lang="tr-TR" sz="2900" dirty="0"/>
              <a:t>, pıhtılaşmayı önlerler; fakat elde edilecek plazmada yapılacak analizlerin bir kısmını bozabilirler.</a:t>
            </a:r>
          </a:p>
          <a:p>
            <a:r>
              <a:rPr lang="tr-TR" sz="2900" b="1" dirty="0" err="1"/>
              <a:t>Venöz</a:t>
            </a:r>
            <a:r>
              <a:rPr lang="tr-TR" sz="2900" b="1" dirty="0"/>
              <a:t> kan alınması</a:t>
            </a:r>
            <a:endParaRPr lang="tr-TR" sz="2900" dirty="0"/>
          </a:p>
          <a:p>
            <a:r>
              <a:rPr lang="tr-TR" sz="2900" dirty="0" err="1"/>
              <a:t>Venöz</a:t>
            </a:r>
            <a:r>
              <a:rPr lang="tr-TR" sz="2900" dirty="0"/>
              <a:t> kan, enjektör iğnesiyle alınıp tüplere boşaltılır veya iğne ucu ile vakumlu tüplere alınır.</a:t>
            </a:r>
          </a:p>
          <a:p>
            <a:endParaRPr lang="tr-TR" dirty="0"/>
          </a:p>
        </p:txBody>
      </p:sp>
      <p:pic>
        <p:nvPicPr>
          <p:cNvPr id="2050" name="Resim 3" descr="koldan kan alma"/>
          <p:cNvPicPr>
            <a:picLocks noChangeAspect="1" noChangeArrowheads="1"/>
          </p:cNvPicPr>
          <p:nvPr/>
        </p:nvPicPr>
        <p:blipFill>
          <a:blip r:embed="rId2"/>
          <a:srcRect/>
          <a:stretch>
            <a:fillRect/>
          </a:stretch>
        </p:blipFill>
        <p:spPr bwMode="auto">
          <a:xfrm>
            <a:off x="428596" y="3571876"/>
            <a:ext cx="3571900" cy="2858346"/>
          </a:xfrm>
          <a:prstGeom prst="rect">
            <a:avLst/>
          </a:prstGeom>
          <a:noFill/>
          <a:ln w="9525">
            <a:noFill/>
            <a:miter lim="800000"/>
            <a:headEnd/>
            <a:tailEnd/>
          </a:ln>
        </p:spPr>
      </p:pic>
      <p:pic>
        <p:nvPicPr>
          <p:cNvPr id="2051" name="Resim 6" descr="vakumlu tüpe kan"/>
          <p:cNvPicPr>
            <a:picLocks noChangeAspect="1" noChangeArrowheads="1"/>
          </p:cNvPicPr>
          <p:nvPr/>
        </p:nvPicPr>
        <p:blipFill>
          <a:blip r:embed="rId3"/>
          <a:srcRect/>
          <a:stretch>
            <a:fillRect/>
          </a:stretch>
        </p:blipFill>
        <p:spPr bwMode="auto">
          <a:xfrm>
            <a:off x="4357686" y="3714752"/>
            <a:ext cx="2928958" cy="2928958"/>
          </a:xfrm>
          <a:prstGeom prst="rect">
            <a:avLst/>
          </a:prstGeom>
          <a:noFill/>
          <a:ln w="9525">
            <a:noFill/>
            <a:miter lim="800000"/>
            <a:headEnd/>
            <a:tailEnd/>
          </a:ln>
        </p:spPr>
      </p:pic>
    </p:spTree>
    <p:extLst>
      <p:ext uri="{BB962C8B-B14F-4D97-AF65-F5344CB8AC3E}">
        <p14:creationId xmlns:p14="http://schemas.microsoft.com/office/powerpoint/2010/main" val="1861577711"/>
      </p:ext>
    </p:extLst>
  </p:cSld>
  <p:clrMapOvr>
    <a:masterClrMapping/>
  </p:clrMapOvr>
  <p:transition>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00034" y="285728"/>
            <a:ext cx="8229600" cy="685792"/>
          </a:xfrm>
        </p:spPr>
        <p:txBody>
          <a:bodyPr/>
          <a:lstStyle/>
          <a:p>
            <a:pPr algn="ctr"/>
            <a:r>
              <a:rPr lang="tr-TR" b="1" dirty="0" err="1"/>
              <a:t>Venöz</a:t>
            </a:r>
            <a:r>
              <a:rPr lang="tr-TR" b="1" dirty="0"/>
              <a:t> kan için tüpler</a:t>
            </a:r>
            <a:endParaRPr lang="tr-TR" dirty="0"/>
          </a:p>
          <a:p>
            <a:endParaRPr lang="tr-TR" dirty="0"/>
          </a:p>
        </p:txBody>
      </p:sp>
      <p:graphicFrame>
        <p:nvGraphicFramePr>
          <p:cNvPr id="4" name="3 Tablo"/>
          <p:cNvGraphicFramePr>
            <a:graphicFrameLocks noGrp="1"/>
          </p:cNvGraphicFramePr>
          <p:nvPr/>
        </p:nvGraphicFramePr>
        <p:xfrm>
          <a:off x="1571604" y="1000108"/>
          <a:ext cx="6000791" cy="5626276"/>
        </p:xfrm>
        <a:graphic>
          <a:graphicData uri="http://schemas.openxmlformats.org/drawingml/2006/table">
            <a:tbl>
              <a:tblPr/>
              <a:tblGrid>
                <a:gridCol w="1288689">
                  <a:extLst>
                    <a:ext uri="{9D8B030D-6E8A-4147-A177-3AD203B41FA5}">
                      <a16:colId xmlns:a16="http://schemas.microsoft.com/office/drawing/2014/main" val="20000"/>
                    </a:ext>
                  </a:extLst>
                </a:gridCol>
                <a:gridCol w="1927746">
                  <a:extLst>
                    <a:ext uri="{9D8B030D-6E8A-4147-A177-3AD203B41FA5}">
                      <a16:colId xmlns:a16="http://schemas.microsoft.com/office/drawing/2014/main" val="20001"/>
                    </a:ext>
                  </a:extLst>
                </a:gridCol>
                <a:gridCol w="2784356">
                  <a:extLst>
                    <a:ext uri="{9D8B030D-6E8A-4147-A177-3AD203B41FA5}">
                      <a16:colId xmlns:a16="http://schemas.microsoft.com/office/drawing/2014/main" val="20002"/>
                    </a:ext>
                  </a:extLst>
                </a:gridCol>
              </a:tblGrid>
              <a:tr h="821458">
                <a:tc>
                  <a:txBody>
                    <a:bodyPr/>
                    <a:lstStyle/>
                    <a:p>
                      <a:pPr algn="just">
                        <a:lnSpc>
                          <a:spcPct val="115000"/>
                        </a:lnSpc>
                        <a:spcAft>
                          <a:spcPts val="0"/>
                        </a:spcAft>
                      </a:pPr>
                      <a:r>
                        <a:rPr lang="tr-TR" sz="2000" dirty="0">
                          <a:latin typeface="Times New Roman"/>
                          <a:ea typeface="SimSun"/>
                          <a:cs typeface="Arial"/>
                        </a:rPr>
                        <a:t>Kapak rengi</a:t>
                      </a:r>
                      <a:endParaRPr lang="tr-TR" sz="2000" dirty="0">
                        <a:latin typeface="Calibri"/>
                        <a:ea typeface="SimSun"/>
                        <a:cs typeface="Arial"/>
                      </a:endParaRPr>
                    </a:p>
                  </a:txBody>
                  <a:tcPr marL="82840" marR="82840" marT="41420" marB="4142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b="1" dirty="0">
                          <a:latin typeface="Times New Roman"/>
                          <a:ea typeface="SimSun"/>
                          <a:cs typeface="Arial"/>
                        </a:rPr>
                        <a:t>Hedef materyal</a:t>
                      </a:r>
                      <a:endParaRPr lang="tr-TR" sz="2000" dirty="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b="1">
                          <a:latin typeface="Times New Roman"/>
                          <a:ea typeface="SimSun"/>
                          <a:cs typeface="Arial"/>
                        </a:rPr>
                        <a:t>İçerik</a:t>
                      </a:r>
                      <a:endParaRPr lang="tr-TR" sz="200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1458">
                <a:tc>
                  <a:txBody>
                    <a:bodyPr/>
                    <a:lstStyle/>
                    <a:p>
                      <a:pPr algn="just">
                        <a:lnSpc>
                          <a:spcPct val="115000"/>
                        </a:lnSpc>
                        <a:spcAft>
                          <a:spcPts val="0"/>
                        </a:spcAft>
                      </a:pPr>
                      <a:r>
                        <a:rPr lang="tr-TR" sz="2000" b="1">
                          <a:latin typeface="Times New Roman"/>
                          <a:ea typeface="SimSun"/>
                          <a:cs typeface="Arial"/>
                        </a:rPr>
                        <a:t>Gri</a:t>
                      </a:r>
                      <a:endParaRPr lang="tr-TR" sz="2000">
                        <a:latin typeface="Calibri"/>
                        <a:ea typeface="SimSun"/>
                        <a:cs typeface="Arial"/>
                      </a:endParaRPr>
                    </a:p>
                  </a:txBody>
                  <a:tcPr marL="82840" marR="82840" marT="41420" marB="4142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dirty="0">
                          <a:latin typeface="Times New Roman"/>
                          <a:ea typeface="SimSun"/>
                          <a:cs typeface="Arial"/>
                        </a:rPr>
                        <a:t>Plazma/ tam kan</a:t>
                      </a:r>
                      <a:endParaRPr lang="tr-TR" sz="2000" dirty="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dirty="0" err="1">
                          <a:latin typeface="Times New Roman"/>
                          <a:ea typeface="SimSun"/>
                          <a:cs typeface="Arial"/>
                        </a:rPr>
                        <a:t>Na</a:t>
                      </a:r>
                      <a:r>
                        <a:rPr lang="tr-TR" sz="2000" dirty="0">
                          <a:latin typeface="Times New Roman"/>
                          <a:ea typeface="SimSun"/>
                          <a:cs typeface="Arial"/>
                        </a:rPr>
                        <a:t>/K Oksalat, </a:t>
                      </a:r>
                      <a:r>
                        <a:rPr lang="tr-TR" sz="2000" dirty="0" err="1">
                          <a:latin typeface="Times New Roman"/>
                          <a:ea typeface="SimSun"/>
                          <a:cs typeface="Arial"/>
                        </a:rPr>
                        <a:t>Na</a:t>
                      </a:r>
                      <a:r>
                        <a:rPr lang="tr-TR" sz="2000" dirty="0">
                          <a:latin typeface="Times New Roman"/>
                          <a:ea typeface="SimSun"/>
                          <a:cs typeface="Arial"/>
                        </a:rPr>
                        <a:t> </a:t>
                      </a:r>
                      <a:r>
                        <a:rPr lang="tr-TR" sz="2000" dirty="0" err="1">
                          <a:latin typeface="Times New Roman"/>
                          <a:ea typeface="SimSun"/>
                          <a:cs typeface="Arial"/>
                        </a:rPr>
                        <a:t>florür</a:t>
                      </a:r>
                      <a:r>
                        <a:rPr lang="tr-TR" sz="2000" dirty="0">
                          <a:latin typeface="Times New Roman"/>
                          <a:ea typeface="SimSun"/>
                          <a:cs typeface="Arial"/>
                        </a:rPr>
                        <a:t>, </a:t>
                      </a:r>
                      <a:r>
                        <a:rPr lang="tr-TR" sz="2000" dirty="0" err="1">
                          <a:latin typeface="Times New Roman"/>
                          <a:ea typeface="SimSun"/>
                          <a:cs typeface="Arial"/>
                        </a:rPr>
                        <a:t>Na</a:t>
                      </a:r>
                      <a:r>
                        <a:rPr lang="tr-TR" sz="2000" dirty="0">
                          <a:latin typeface="Times New Roman"/>
                          <a:ea typeface="SimSun"/>
                          <a:cs typeface="Arial"/>
                        </a:rPr>
                        <a:t> </a:t>
                      </a:r>
                      <a:r>
                        <a:rPr lang="tr-TR" sz="2000" dirty="0" err="1">
                          <a:latin typeface="Times New Roman"/>
                          <a:ea typeface="SimSun"/>
                          <a:cs typeface="Arial"/>
                        </a:rPr>
                        <a:t>iyodoasetat</a:t>
                      </a:r>
                      <a:endParaRPr lang="tr-TR" sz="2000" dirty="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8359">
                <a:tc>
                  <a:txBody>
                    <a:bodyPr/>
                    <a:lstStyle/>
                    <a:p>
                      <a:pPr algn="just">
                        <a:lnSpc>
                          <a:spcPct val="115000"/>
                        </a:lnSpc>
                        <a:spcAft>
                          <a:spcPts val="0"/>
                        </a:spcAft>
                      </a:pPr>
                      <a:r>
                        <a:rPr lang="tr-TR" sz="2000" b="1">
                          <a:latin typeface="Times New Roman"/>
                          <a:ea typeface="SimSun"/>
                          <a:cs typeface="Arial"/>
                        </a:rPr>
                        <a:t>Sarı</a:t>
                      </a:r>
                      <a:endParaRPr lang="tr-TR" sz="2000">
                        <a:latin typeface="Calibri"/>
                        <a:ea typeface="SimSun"/>
                        <a:cs typeface="Arial"/>
                      </a:endParaRPr>
                    </a:p>
                  </a:txBody>
                  <a:tcPr marL="82840" marR="82840" marT="41420" marB="4142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a:latin typeface="Times New Roman"/>
                          <a:ea typeface="SimSun"/>
                          <a:cs typeface="Arial"/>
                        </a:rPr>
                        <a:t>Steril kan</a:t>
                      </a:r>
                      <a:endParaRPr lang="tr-TR" sz="200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tr-TR" sz="2000" dirty="0">
                        <a:latin typeface="Calibri"/>
                        <a:cs typeface="Arial"/>
                      </a:endParaRPr>
                    </a:p>
                  </a:txBody>
                  <a:tcPr marL="82840" marR="82840" marT="41420" marB="4142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4908">
                <a:tc>
                  <a:txBody>
                    <a:bodyPr/>
                    <a:lstStyle/>
                    <a:p>
                      <a:pPr algn="just">
                        <a:lnSpc>
                          <a:spcPct val="115000"/>
                        </a:lnSpc>
                        <a:spcAft>
                          <a:spcPts val="0"/>
                        </a:spcAft>
                      </a:pPr>
                      <a:r>
                        <a:rPr lang="tr-TR" sz="2000" b="1">
                          <a:latin typeface="Times New Roman"/>
                          <a:ea typeface="SimSun"/>
                          <a:cs typeface="Arial"/>
                        </a:rPr>
                        <a:t>Yeşil</a:t>
                      </a:r>
                      <a:endParaRPr lang="tr-TR" sz="2000">
                        <a:latin typeface="Calibri"/>
                        <a:ea typeface="SimSun"/>
                        <a:cs typeface="Arial"/>
                      </a:endParaRPr>
                    </a:p>
                  </a:txBody>
                  <a:tcPr marL="82840" marR="82840" marT="41420" marB="4142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a:latin typeface="Times New Roman"/>
                          <a:ea typeface="SimSun"/>
                          <a:cs typeface="Arial"/>
                        </a:rPr>
                        <a:t>Plazma/ tam kan</a:t>
                      </a:r>
                      <a:endParaRPr lang="tr-TR" sz="200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dirty="0" err="1">
                          <a:latin typeface="Times New Roman"/>
                          <a:ea typeface="SimSun"/>
                          <a:cs typeface="Arial"/>
                        </a:rPr>
                        <a:t>Na</a:t>
                      </a:r>
                      <a:r>
                        <a:rPr lang="tr-TR" sz="2000" dirty="0">
                          <a:latin typeface="Times New Roman"/>
                          <a:ea typeface="SimSun"/>
                          <a:cs typeface="Arial"/>
                        </a:rPr>
                        <a:t>/</a:t>
                      </a:r>
                      <a:r>
                        <a:rPr lang="tr-TR" sz="2000" dirty="0" err="1">
                          <a:latin typeface="Times New Roman"/>
                          <a:ea typeface="SimSun"/>
                          <a:cs typeface="Arial"/>
                        </a:rPr>
                        <a:t>Li</a:t>
                      </a:r>
                      <a:r>
                        <a:rPr lang="tr-TR" sz="2000" dirty="0">
                          <a:latin typeface="Times New Roman"/>
                          <a:ea typeface="SimSun"/>
                          <a:cs typeface="Arial"/>
                        </a:rPr>
                        <a:t>/NH</a:t>
                      </a:r>
                      <a:r>
                        <a:rPr lang="tr-TR" sz="2000" baseline="-25000" dirty="0">
                          <a:latin typeface="Times New Roman"/>
                          <a:ea typeface="SimSun"/>
                          <a:cs typeface="Arial"/>
                        </a:rPr>
                        <a:t>4</a:t>
                      </a:r>
                      <a:r>
                        <a:rPr lang="tr-TR" sz="2000" dirty="0">
                          <a:latin typeface="Times New Roman"/>
                          <a:ea typeface="SimSun"/>
                          <a:cs typeface="Arial"/>
                        </a:rPr>
                        <a:t> </a:t>
                      </a:r>
                      <a:r>
                        <a:rPr lang="tr-TR" sz="2000" dirty="0" err="1">
                          <a:latin typeface="Times New Roman"/>
                          <a:ea typeface="SimSun"/>
                          <a:cs typeface="Arial"/>
                        </a:rPr>
                        <a:t>Heparin</a:t>
                      </a:r>
                      <a:endParaRPr lang="tr-TR" sz="2000" dirty="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4908">
                <a:tc>
                  <a:txBody>
                    <a:bodyPr/>
                    <a:lstStyle/>
                    <a:p>
                      <a:pPr algn="just">
                        <a:lnSpc>
                          <a:spcPct val="115000"/>
                        </a:lnSpc>
                        <a:spcAft>
                          <a:spcPts val="0"/>
                        </a:spcAft>
                      </a:pPr>
                      <a:r>
                        <a:rPr lang="tr-TR" sz="2000" b="1">
                          <a:latin typeface="Times New Roman"/>
                          <a:ea typeface="SimSun"/>
                          <a:cs typeface="Arial"/>
                        </a:rPr>
                        <a:t>Kırmızı</a:t>
                      </a:r>
                      <a:endParaRPr lang="tr-TR" sz="2000">
                        <a:latin typeface="Calibri"/>
                        <a:ea typeface="SimSun"/>
                        <a:cs typeface="Arial"/>
                      </a:endParaRPr>
                    </a:p>
                  </a:txBody>
                  <a:tcPr marL="82840" marR="82840" marT="41420" marB="4142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dirty="0">
                          <a:latin typeface="Times New Roman"/>
                          <a:ea typeface="SimSun"/>
                          <a:cs typeface="Arial"/>
                        </a:rPr>
                        <a:t>Serum</a:t>
                      </a:r>
                      <a:endParaRPr lang="tr-TR" sz="2000" dirty="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tr-TR" sz="2000" dirty="0">
                        <a:latin typeface="Calibri"/>
                        <a:cs typeface="Arial"/>
                      </a:endParaRPr>
                    </a:p>
                  </a:txBody>
                  <a:tcPr marL="82840" marR="82840" marT="41420" marB="4142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21458">
                <a:tc>
                  <a:txBody>
                    <a:bodyPr/>
                    <a:lstStyle/>
                    <a:p>
                      <a:pPr algn="just">
                        <a:lnSpc>
                          <a:spcPct val="115000"/>
                        </a:lnSpc>
                        <a:spcAft>
                          <a:spcPts val="0"/>
                        </a:spcAft>
                      </a:pPr>
                      <a:r>
                        <a:rPr lang="tr-TR" sz="2000" b="1">
                          <a:latin typeface="Times New Roman"/>
                          <a:ea typeface="SimSun"/>
                          <a:cs typeface="Arial"/>
                        </a:rPr>
                        <a:t>Kırmızı/ siyah</a:t>
                      </a:r>
                      <a:endParaRPr lang="tr-TR" sz="2000">
                        <a:latin typeface="Calibri"/>
                        <a:ea typeface="SimSun"/>
                        <a:cs typeface="Arial"/>
                      </a:endParaRPr>
                    </a:p>
                  </a:txBody>
                  <a:tcPr marL="82840" marR="82840" marT="41420" marB="4142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a:latin typeface="Times New Roman"/>
                          <a:ea typeface="SimSun"/>
                          <a:cs typeface="Arial"/>
                        </a:rPr>
                        <a:t>Serum</a:t>
                      </a:r>
                      <a:endParaRPr lang="tr-TR" sz="200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dirty="0" err="1">
                          <a:latin typeface="Times New Roman"/>
                          <a:ea typeface="SimSun"/>
                          <a:cs typeface="Arial"/>
                        </a:rPr>
                        <a:t>Seperatör</a:t>
                      </a:r>
                      <a:r>
                        <a:rPr lang="tr-TR" sz="2000" dirty="0">
                          <a:latin typeface="Times New Roman"/>
                          <a:ea typeface="SimSun"/>
                          <a:cs typeface="Arial"/>
                        </a:rPr>
                        <a:t> jel</a:t>
                      </a:r>
                      <a:endParaRPr lang="tr-TR" sz="2000" dirty="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84908">
                <a:tc>
                  <a:txBody>
                    <a:bodyPr/>
                    <a:lstStyle/>
                    <a:p>
                      <a:pPr algn="just">
                        <a:lnSpc>
                          <a:spcPct val="115000"/>
                        </a:lnSpc>
                        <a:spcAft>
                          <a:spcPts val="0"/>
                        </a:spcAft>
                      </a:pPr>
                      <a:r>
                        <a:rPr lang="tr-TR" sz="2000" b="1">
                          <a:latin typeface="Times New Roman"/>
                          <a:ea typeface="SimSun"/>
                          <a:cs typeface="Arial"/>
                        </a:rPr>
                        <a:t>Mavi</a:t>
                      </a:r>
                      <a:endParaRPr lang="tr-TR" sz="2000">
                        <a:latin typeface="Calibri"/>
                        <a:ea typeface="SimSun"/>
                        <a:cs typeface="Arial"/>
                      </a:endParaRPr>
                    </a:p>
                  </a:txBody>
                  <a:tcPr marL="82840" marR="82840" marT="41420" marB="4142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a:latin typeface="Times New Roman"/>
                          <a:ea typeface="SimSun"/>
                          <a:cs typeface="Arial"/>
                        </a:rPr>
                        <a:t>Plazma /tam kan</a:t>
                      </a:r>
                      <a:endParaRPr lang="tr-TR" sz="200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dirty="0" err="1">
                          <a:latin typeface="Times New Roman"/>
                          <a:ea typeface="SimSun"/>
                          <a:cs typeface="Arial"/>
                        </a:rPr>
                        <a:t>Na</a:t>
                      </a:r>
                      <a:r>
                        <a:rPr lang="tr-TR" sz="2000" dirty="0">
                          <a:latin typeface="Times New Roman"/>
                          <a:ea typeface="SimSun"/>
                          <a:cs typeface="Arial"/>
                        </a:rPr>
                        <a:t> </a:t>
                      </a:r>
                      <a:r>
                        <a:rPr lang="tr-TR" sz="2000" dirty="0" err="1">
                          <a:latin typeface="Times New Roman"/>
                          <a:ea typeface="SimSun"/>
                          <a:cs typeface="Arial"/>
                        </a:rPr>
                        <a:t>sitrat</a:t>
                      </a:r>
                      <a:endParaRPr lang="tr-TR" sz="2000" dirty="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84908">
                <a:tc>
                  <a:txBody>
                    <a:bodyPr/>
                    <a:lstStyle/>
                    <a:p>
                      <a:pPr algn="just">
                        <a:lnSpc>
                          <a:spcPct val="115000"/>
                        </a:lnSpc>
                        <a:spcAft>
                          <a:spcPts val="0"/>
                        </a:spcAft>
                      </a:pPr>
                      <a:r>
                        <a:rPr lang="tr-TR" sz="2000" b="1">
                          <a:latin typeface="Times New Roman"/>
                          <a:ea typeface="SimSun"/>
                          <a:cs typeface="Arial"/>
                        </a:rPr>
                        <a:t>Lavanta</a:t>
                      </a:r>
                      <a:endParaRPr lang="tr-TR" sz="2000">
                        <a:latin typeface="Calibri"/>
                        <a:ea typeface="SimSun"/>
                        <a:cs typeface="Arial"/>
                      </a:endParaRPr>
                    </a:p>
                  </a:txBody>
                  <a:tcPr marL="82840" marR="82840" marT="41420" marB="4142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a:latin typeface="Times New Roman"/>
                          <a:ea typeface="SimSun"/>
                          <a:cs typeface="Arial"/>
                        </a:rPr>
                        <a:t>Plazma/ tam kan</a:t>
                      </a:r>
                      <a:endParaRPr lang="tr-TR" sz="200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dirty="0">
                          <a:latin typeface="Times New Roman"/>
                          <a:ea typeface="SimSun"/>
                          <a:cs typeface="Arial"/>
                        </a:rPr>
                        <a:t>Na</a:t>
                      </a:r>
                      <a:r>
                        <a:rPr lang="tr-TR" sz="2000" baseline="-25000" dirty="0">
                          <a:latin typeface="Times New Roman"/>
                          <a:ea typeface="SimSun"/>
                          <a:cs typeface="Arial"/>
                        </a:rPr>
                        <a:t>2</a:t>
                      </a:r>
                      <a:r>
                        <a:rPr lang="tr-TR" sz="2000" dirty="0">
                          <a:latin typeface="Times New Roman"/>
                          <a:ea typeface="SimSun"/>
                          <a:cs typeface="Arial"/>
                        </a:rPr>
                        <a:t>/K</a:t>
                      </a:r>
                      <a:r>
                        <a:rPr lang="tr-TR" sz="2000" baseline="-25000" dirty="0">
                          <a:latin typeface="Times New Roman"/>
                          <a:ea typeface="SimSun"/>
                          <a:cs typeface="Arial"/>
                        </a:rPr>
                        <a:t>2</a:t>
                      </a:r>
                      <a:r>
                        <a:rPr lang="tr-TR" sz="2000" dirty="0">
                          <a:latin typeface="Times New Roman"/>
                          <a:ea typeface="SimSun"/>
                          <a:cs typeface="Arial"/>
                        </a:rPr>
                        <a:t> EDTA</a:t>
                      </a:r>
                      <a:endParaRPr lang="tr-TR" sz="2000" dirty="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8359">
                <a:tc>
                  <a:txBody>
                    <a:bodyPr/>
                    <a:lstStyle/>
                    <a:p>
                      <a:pPr algn="just">
                        <a:lnSpc>
                          <a:spcPct val="115000"/>
                        </a:lnSpc>
                        <a:spcAft>
                          <a:spcPts val="0"/>
                        </a:spcAft>
                      </a:pPr>
                      <a:r>
                        <a:rPr lang="tr-TR" sz="2000" b="1">
                          <a:latin typeface="Times New Roman"/>
                          <a:ea typeface="SimSun"/>
                          <a:cs typeface="Arial"/>
                        </a:rPr>
                        <a:t>Siyah</a:t>
                      </a:r>
                      <a:endParaRPr lang="tr-TR" sz="2000">
                        <a:latin typeface="Calibri"/>
                        <a:ea typeface="SimSun"/>
                        <a:cs typeface="Arial"/>
                      </a:endParaRPr>
                    </a:p>
                  </a:txBody>
                  <a:tcPr marL="82840" marR="82840" marT="41420" marB="4142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a:latin typeface="Times New Roman"/>
                          <a:ea typeface="SimSun"/>
                          <a:cs typeface="Arial"/>
                        </a:rPr>
                        <a:t>ESR tayini</a:t>
                      </a:r>
                      <a:endParaRPr lang="tr-TR" sz="200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000" dirty="0" err="1">
                          <a:latin typeface="Times New Roman"/>
                          <a:ea typeface="SimSun"/>
                          <a:cs typeface="Arial"/>
                        </a:rPr>
                        <a:t>Na</a:t>
                      </a:r>
                      <a:r>
                        <a:rPr lang="tr-TR" sz="2000" dirty="0">
                          <a:latin typeface="Times New Roman"/>
                          <a:ea typeface="SimSun"/>
                          <a:cs typeface="Arial"/>
                        </a:rPr>
                        <a:t> </a:t>
                      </a:r>
                      <a:r>
                        <a:rPr lang="tr-TR" sz="2000" dirty="0" err="1">
                          <a:latin typeface="Times New Roman"/>
                          <a:ea typeface="SimSun"/>
                          <a:cs typeface="Arial"/>
                        </a:rPr>
                        <a:t>Sitrat</a:t>
                      </a:r>
                      <a:r>
                        <a:rPr lang="tr-TR" sz="2000" dirty="0">
                          <a:latin typeface="Times New Roman"/>
                          <a:ea typeface="SimSun"/>
                          <a:cs typeface="Arial"/>
                        </a:rPr>
                        <a:t> </a:t>
                      </a:r>
                      <a:endParaRPr lang="tr-TR" sz="2000" dirty="0">
                        <a:latin typeface="Calibri"/>
                        <a:ea typeface="SimSun"/>
                        <a:cs typeface="Arial"/>
                      </a:endParaRPr>
                    </a:p>
                  </a:txBody>
                  <a:tcPr marL="82840" marR="82840" marT="41420" marB="4142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47335634"/>
      </p:ext>
    </p:extLst>
  </p:cSld>
  <p:clrMapOvr>
    <a:masterClrMapping/>
  </p:clrMapOvr>
  <p:transition>
    <p:wipe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71480"/>
            <a:ext cx="8229600" cy="6000792"/>
          </a:xfrm>
        </p:spPr>
        <p:txBody>
          <a:bodyPr>
            <a:normAutofit/>
          </a:bodyPr>
          <a:lstStyle/>
          <a:p>
            <a:r>
              <a:rPr lang="tr-TR" b="1" dirty="0" err="1"/>
              <a:t>Venöz</a:t>
            </a:r>
            <a:r>
              <a:rPr lang="tr-TR" b="1" dirty="0"/>
              <a:t> kan alınmasında dikkat edilecek hususlar</a:t>
            </a:r>
            <a:endParaRPr lang="tr-TR" dirty="0"/>
          </a:p>
          <a:p>
            <a:r>
              <a:rPr lang="tr-TR" dirty="0"/>
              <a:t>-Hasta 10-12 saat aç olmalıdır.</a:t>
            </a:r>
          </a:p>
          <a:p>
            <a:r>
              <a:rPr lang="tr-TR" dirty="0"/>
              <a:t>-Hasta en az 15 dakika kadar rahat bir pozisyonda bulunmalıdır.</a:t>
            </a:r>
          </a:p>
          <a:p>
            <a:r>
              <a:rPr lang="tr-TR" dirty="0"/>
              <a:t>-Kol omuz hizasında düz durmalıdır.</a:t>
            </a:r>
          </a:p>
          <a:p>
            <a:r>
              <a:rPr lang="tr-TR" dirty="0"/>
              <a:t>-Hasta </a:t>
            </a:r>
            <a:r>
              <a:rPr lang="tr-TR" dirty="0" err="1"/>
              <a:t>mastektomili</a:t>
            </a:r>
            <a:r>
              <a:rPr lang="tr-TR" dirty="0"/>
              <a:t>  ( Memenin her hangi bir rahatsızlık nedeniyle alınmasıdır.) ise kan sağlam taraftan alınmalıdır.</a:t>
            </a:r>
          </a:p>
        </p:txBody>
      </p:sp>
    </p:spTree>
    <p:extLst>
      <p:ext uri="{BB962C8B-B14F-4D97-AF65-F5344CB8AC3E}">
        <p14:creationId xmlns:p14="http://schemas.microsoft.com/office/powerpoint/2010/main" val="1205937381"/>
      </p:ext>
    </p:extLst>
  </p:cSld>
  <p:clrMapOvr>
    <a:masterClrMapping/>
  </p:clrMapOvr>
  <p:transition>
    <p:wipe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857232"/>
            <a:ext cx="8229600" cy="5214974"/>
          </a:xfrm>
        </p:spPr>
        <p:txBody>
          <a:bodyPr>
            <a:normAutofit/>
          </a:bodyPr>
          <a:lstStyle/>
          <a:p>
            <a:r>
              <a:rPr lang="tr-TR" dirty="0"/>
              <a:t>-Hem geniş hem yüzeye yakın damar seçilmelidir.</a:t>
            </a:r>
          </a:p>
          <a:p>
            <a:r>
              <a:rPr lang="tr-TR" dirty="0"/>
              <a:t>-Hastaya İV </a:t>
            </a:r>
            <a:r>
              <a:rPr lang="tr-TR" dirty="0" err="1"/>
              <a:t>infüzyon</a:t>
            </a:r>
            <a:r>
              <a:rPr lang="tr-TR" dirty="0"/>
              <a:t> yapılıyorsa </a:t>
            </a:r>
            <a:r>
              <a:rPr lang="tr-TR" dirty="0" err="1"/>
              <a:t>infüzyona</a:t>
            </a:r>
            <a:r>
              <a:rPr lang="tr-TR" dirty="0"/>
              <a:t> 5 dakika ara verdikten sonra kan alınmalıdır.</a:t>
            </a:r>
          </a:p>
          <a:p>
            <a:r>
              <a:rPr lang="tr-TR" dirty="0"/>
              <a:t>-</a:t>
            </a:r>
            <a:r>
              <a:rPr lang="tr-TR" dirty="0" err="1"/>
              <a:t>Proksimale</a:t>
            </a:r>
            <a:r>
              <a:rPr lang="tr-TR" dirty="0"/>
              <a:t> en fazla 1 dakika uygun sıkılıkta turnike uygulanmalıdır.</a:t>
            </a:r>
          </a:p>
          <a:p>
            <a:r>
              <a:rPr lang="tr-TR" dirty="0"/>
              <a:t>-Enjektöre alınmış kan, </a:t>
            </a:r>
            <a:r>
              <a:rPr lang="tr-TR" dirty="0" err="1"/>
              <a:t>hemoliz</a:t>
            </a:r>
            <a:r>
              <a:rPr lang="tr-TR" dirty="0"/>
              <a:t> olmaması için, iğne çıkarıldıktan sonra yavaşça ve tüp kenarından kaydırarak tüpe boşaltılmalıdır.</a:t>
            </a:r>
          </a:p>
          <a:p>
            <a:endParaRPr lang="tr-TR" dirty="0"/>
          </a:p>
        </p:txBody>
      </p:sp>
    </p:spTree>
    <p:extLst>
      <p:ext uri="{BB962C8B-B14F-4D97-AF65-F5344CB8AC3E}">
        <p14:creationId xmlns:p14="http://schemas.microsoft.com/office/powerpoint/2010/main" val="238902081"/>
      </p:ext>
    </p:extLst>
  </p:cSld>
  <p:clrMapOvr>
    <a:masterClrMapping/>
  </p:clrMapOvr>
  <p:transition>
    <p:wipe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357982"/>
          </a:xfrm>
        </p:spPr>
        <p:txBody>
          <a:bodyPr>
            <a:normAutofit/>
          </a:bodyPr>
          <a:lstStyle/>
          <a:p>
            <a:r>
              <a:rPr lang="tr-TR" b="1" dirty="0" err="1"/>
              <a:t>Hemoliz</a:t>
            </a:r>
            <a:r>
              <a:rPr lang="tr-TR" b="1" dirty="0"/>
              <a:t>,</a:t>
            </a:r>
            <a:r>
              <a:rPr lang="tr-TR" dirty="0"/>
              <a:t> eritrositlerin parçalanmasıdır. </a:t>
            </a:r>
            <a:r>
              <a:rPr lang="tr-TR" dirty="0" err="1"/>
              <a:t>Hemoliz</a:t>
            </a:r>
            <a:r>
              <a:rPr lang="tr-TR" dirty="0"/>
              <a:t> sonucunda, eritrosit içindeki maddeler seruma geçerler.</a:t>
            </a:r>
          </a:p>
          <a:p>
            <a:r>
              <a:rPr lang="tr-TR" dirty="0"/>
              <a:t>Serumda hemoglobin konsantrasyonu 20 mg/</a:t>
            </a:r>
            <a:r>
              <a:rPr lang="tr-TR" dirty="0" err="1"/>
              <a:t>dL’nin</a:t>
            </a:r>
            <a:r>
              <a:rPr lang="tr-TR" dirty="0"/>
              <a:t> üzerinde olursa </a:t>
            </a:r>
            <a:r>
              <a:rPr lang="tr-TR" dirty="0" err="1"/>
              <a:t>hemoliz</a:t>
            </a:r>
            <a:r>
              <a:rPr lang="tr-TR" dirty="0"/>
              <a:t> olduğu gözle anlaşılır.</a:t>
            </a:r>
          </a:p>
          <a:p>
            <a:r>
              <a:rPr lang="tr-TR" dirty="0" err="1"/>
              <a:t>Hemoliz</a:t>
            </a:r>
            <a:r>
              <a:rPr lang="tr-TR" dirty="0"/>
              <a:t> olması durumunda hücre içindeki konsantrasyonları hücre dışındakinden yüksek olan maddelerin serumdaki konsantrasyonları anormal yüksek bulunur.</a:t>
            </a:r>
          </a:p>
          <a:p>
            <a:r>
              <a:rPr lang="tr-TR" dirty="0" err="1"/>
              <a:t>Aldolaz</a:t>
            </a:r>
            <a:r>
              <a:rPr lang="tr-TR" dirty="0"/>
              <a:t>, asit </a:t>
            </a:r>
            <a:r>
              <a:rPr lang="tr-TR" dirty="0" err="1"/>
              <a:t>fosfataz</a:t>
            </a:r>
            <a:r>
              <a:rPr lang="tr-TR" dirty="0"/>
              <a:t>, LDH enzimleri ile K, Mg ve fosfatlar </a:t>
            </a:r>
            <a:r>
              <a:rPr lang="tr-TR" dirty="0" err="1"/>
              <a:t>hemoliz</a:t>
            </a:r>
            <a:r>
              <a:rPr lang="tr-TR" dirty="0"/>
              <a:t> durumunda yüksek bulunur.</a:t>
            </a:r>
          </a:p>
          <a:p>
            <a:r>
              <a:rPr lang="tr-TR" dirty="0"/>
              <a:t>Genel bir ifade olarak </a:t>
            </a:r>
            <a:r>
              <a:rPr lang="tr-TR" dirty="0" err="1"/>
              <a:t>hemoliz</a:t>
            </a:r>
            <a:r>
              <a:rPr lang="tr-TR" dirty="0"/>
              <a:t>, 400-500 </a:t>
            </a:r>
            <a:r>
              <a:rPr lang="tr-TR" dirty="0" err="1"/>
              <a:t>nm</a:t>
            </a:r>
            <a:r>
              <a:rPr lang="tr-TR" dirty="0"/>
              <a:t> arasında okunan deneyleri bozabilir.</a:t>
            </a:r>
          </a:p>
          <a:p>
            <a:endParaRPr lang="tr-TR" dirty="0"/>
          </a:p>
        </p:txBody>
      </p:sp>
    </p:spTree>
    <p:extLst>
      <p:ext uri="{BB962C8B-B14F-4D97-AF65-F5344CB8AC3E}">
        <p14:creationId xmlns:p14="http://schemas.microsoft.com/office/powerpoint/2010/main" val="1580339124"/>
      </p:ext>
    </p:extLst>
  </p:cSld>
  <p:clrMapOvr>
    <a:masterClrMapping/>
  </p:clrMapOvr>
  <p:transition>
    <p:wipe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428736"/>
            <a:ext cx="8229600" cy="3786214"/>
          </a:xfrm>
        </p:spPr>
        <p:txBody>
          <a:bodyPr/>
          <a:lstStyle/>
          <a:p>
            <a:r>
              <a:rPr lang="tr-TR" b="1" dirty="0" err="1"/>
              <a:t>Kapiller</a:t>
            </a:r>
            <a:r>
              <a:rPr lang="tr-TR" b="1" dirty="0"/>
              <a:t> kan alınması</a:t>
            </a:r>
            <a:endParaRPr lang="tr-TR" dirty="0"/>
          </a:p>
          <a:p>
            <a:r>
              <a:rPr lang="tr-TR" dirty="0"/>
              <a:t>-Sol elin 3., 4. veya 5. parmak ucundan</a:t>
            </a:r>
          </a:p>
          <a:p>
            <a:r>
              <a:rPr lang="tr-TR" dirty="0"/>
              <a:t>-Kulak memesinin alt kenarından</a:t>
            </a:r>
          </a:p>
          <a:p>
            <a:r>
              <a:rPr lang="tr-TR" dirty="0"/>
              <a:t>-Çocuklarda topuktan veya ayak baş parmağından</a:t>
            </a:r>
          </a:p>
          <a:p>
            <a:endParaRPr lang="tr-TR" dirty="0"/>
          </a:p>
        </p:txBody>
      </p:sp>
      <p:pic>
        <p:nvPicPr>
          <p:cNvPr id="4" name="Picture 7" descr="kapiller kan"/>
          <p:cNvPicPr>
            <a:picLocks noChangeAspect="1" noChangeArrowheads="1"/>
          </p:cNvPicPr>
          <p:nvPr/>
        </p:nvPicPr>
        <p:blipFill>
          <a:blip r:embed="rId2"/>
          <a:srcRect/>
          <a:stretch>
            <a:fillRect/>
          </a:stretch>
        </p:blipFill>
        <p:spPr bwMode="auto">
          <a:xfrm>
            <a:off x="6643702" y="642918"/>
            <a:ext cx="2082800" cy="1371600"/>
          </a:xfrm>
          <a:prstGeom prst="rect">
            <a:avLst/>
          </a:prstGeom>
          <a:noFill/>
        </p:spPr>
      </p:pic>
      <p:pic>
        <p:nvPicPr>
          <p:cNvPr id="5" name="Picture 4" descr="ayaktan kapiller kan"/>
          <p:cNvPicPr>
            <a:picLocks noChangeAspect="1" noChangeArrowheads="1"/>
          </p:cNvPicPr>
          <p:nvPr/>
        </p:nvPicPr>
        <p:blipFill>
          <a:blip r:embed="rId3"/>
          <a:srcRect/>
          <a:stretch>
            <a:fillRect/>
          </a:stretch>
        </p:blipFill>
        <p:spPr bwMode="auto">
          <a:xfrm>
            <a:off x="6429388" y="3429000"/>
            <a:ext cx="2438400" cy="1108075"/>
          </a:xfrm>
          <a:prstGeom prst="rect">
            <a:avLst/>
          </a:prstGeom>
          <a:noFill/>
        </p:spPr>
      </p:pic>
      <p:pic>
        <p:nvPicPr>
          <p:cNvPr id="6" name="Picture 5" descr="lanset"/>
          <p:cNvPicPr>
            <a:picLocks noChangeAspect="1" noChangeArrowheads="1"/>
          </p:cNvPicPr>
          <p:nvPr/>
        </p:nvPicPr>
        <p:blipFill>
          <a:blip r:embed="rId4"/>
          <a:srcRect/>
          <a:stretch>
            <a:fillRect/>
          </a:stretch>
        </p:blipFill>
        <p:spPr bwMode="auto">
          <a:xfrm>
            <a:off x="357157" y="3714752"/>
            <a:ext cx="4440463" cy="2286016"/>
          </a:xfrm>
          <a:prstGeom prst="rect">
            <a:avLst/>
          </a:prstGeom>
          <a:noFill/>
        </p:spPr>
      </p:pic>
    </p:spTree>
    <p:extLst>
      <p:ext uri="{BB962C8B-B14F-4D97-AF65-F5344CB8AC3E}">
        <p14:creationId xmlns:p14="http://schemas.microsoft.com/office/powerpoint/2010/main" val="681910972"/>
      </p:ext>
    </p:extLst>
  </p:cSld>
  <p:clrMapOvr>
    <a:masterClrMapping/>
  </p:clrMapOvr>
  <p:transition>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klinik biyokimya ÇALIŞMALARININ BAŞLICA AMAÇLARI ile ilgili görsel sonucu&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96136" y="980729"/>
            <a:ext cx="2952328" cy="38164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520" y="1556792"/>
            <a:ext cx="5472608" cy="461665"/>
          </a:xfrm>
          <a:prstGeom prst="rect">
            <a:avLst/>
          </a:prstGeom>
        </p:spPr>
        <p:txBody>
          <a:bodyPr wrap="square">
            <a:spAutoFit/>
          </a:bodyPr>
          <a:lstStyle/>
          <a:p>
            <a:r>
              <a:rPr lang="tr-TR" sz="2400" dirty="0">
                <a:solidFill>
                  <a:schemeClr val="tx2"/>
                </a:solidFill>
              </a:rPr>
              <a:t>Klinik Biyokimya Laboratuvarı</a:t>
            </a:r>
          </a:p>
        </p:txBody>
      </p:sp>
      <p:sp>
        <p:nvSpPr>
          <p:cNvPr id="5" name="Rectangle 4"/>
          <p:cNvSpPr/>
          <p:nvPr/>
        </p:nvSpPr>
        <p:spPr>
          <a:xfrm>
            <a:off x="395536" y="2276872"/>
            <a:ext cx="4572000" cy="2677656"/>
          </a:xfrm>
          <a:prstGeom prst="rect">
            <a:avLst/>
          </a:prstGeom>
        </p:spPr>
        <p:txBody>
          <a:bodyPr>
            <a:spAutoFit/>
          </a:bodyPr>
          <a:lstStyle/>
          <a:p>
            <a:pPr algn="just"/>
            <a:r>
              <a:rPr lang="tr-TR" sz="2400" dirty="0"/>
              <a:t>Klinik Biyokimya laboratuvarları kan, idrar, BOS sıvısı, mide ve duodenum sıvısı, tükürük, süt ter gibi sıvılarla ve doku parçaları gibi biyolojik materyalin moleküler düzeyde analizlerinin yapıldığı klinik laboratuvarıdır. </a:t>
            </a:r>
          </a:p>
        </p:txBody>
      </p:sp>
    </p:spTree>
    <p:extLst>
      <p:ext uri="{BB962C8B-B14F-4D97-AF65-F5344CB8AC3E}">
        <p14:creationId xmlns:p14="http://schemas.microsoft.com/office/powerpoint/2010/main" val="3512013645"/>
      </p:ext>
    </p:extLst>
  </p:cSld>
  <p:clrMapOvr>
    <a:masterClrMapping/>
  </p:clrMapOvr>
  <p:transition>
    <p:wipe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8229600" cy="6072230"/>
          </a:xfrm>
        </p:spPr>
        <p:txBody>
          <a:bodyPr>
            <a:normAutofit/>
          </a:bodyPr>
          <a:lstStyle/>
          <a:p>
            <a:r>
              <a:rPr lang="tr-TR" b="1" dirty="0" err="1"/>
              <a:t>Kapiller</a:t>
            </a:r>
            <a:r>
              <a:rPr lang="tr-TR" b="1" dirty="0"/>
              <a:t> kan alınmasında dikkat edilecek hususlar</a:t>
            </a:r>
            <a:endParaRPr lang="tr-TR" dirty="0"/>
          </a:p>
          <a:p>
            <a:r>
              <a:rPr lang="tr-TR" dirty="0"/>
              <a:t>-Genellikle parmak ucu </a:t>
            </a:r>
          </a:p>
          <a:p>
            <a:pPr>
              <a:buNone/>
            </a:pPr>
            <a:r>
              <a:rPr lang="tr-TR" dirty="0"/>
              <a:t>(3. ve 4. Parmaklar)  kullanılır. </a:t>
            </a:r>
          </a:p>
          <a:p>
            <a:pPr>
              <a:buNone/>
            </a:pPr>
            <a:r>
              <a:rPr lang="tr-TR" dirty="0"/>
              <a:t>Bebeklerde topuk tercih edilir.</a:t>
            </a:r>
          </a:p>
          <a:p>
            <a:r>
              <a:rPr lang="tr-TR" dirty="0"/>
              <a:t>-Kan alınacak bölge alkolle </a:t>
            </a:r>
          </a:p>
          <a:p>
            <a:pPr>
              <a:buNone/>
            </a:pPr>
            <a:r>
              <a:rPr lang="tr-TR" dirty="0"/>
              <a:t>temizlenir, kurutulur, sonra </a:t>
            </a:r>
          </a:p>
          <a:p>
            <a:pPr>
              <a:buNone/>
            </a:pPr>
            <a:r>
              <a:rPr lang="tr-TR" dirty="0" err="1"/>
              <a:t>lansetle</a:t>
            </a:r>
            <a:r>
              <a:rPr lang="tr-TR" dirty="0"/>
              <a:t> delinir.</a:t>
            </a:r>
          </a:p>
          <a:p>
            <a:r>
              <a:rPr lang="tr-TR" dirty="0"/>
              <a:t>-Parmağa masaj yapılmaz.</a:t>
            </a:r>
          </a:p>
          <a:p>
            <a:r>
              <a:rPr lang="tr-TR" dirty="0"/>
              <a:t>-Kanın ilk damlası kuru bir pamukla</a:t>
            </a:r>
          </a:p>
          <a:p>
            <a:pPr>
              <a:buNone/>
            </a:pPr>
            <a:r>
              <a:rPr lang="tr-TR" dirty="0"/>
              <a:t> silinir, sonra gelen kısmı </a:t>
            </a:r>
            <a:r>
              <a:rPr lang="tr-TR" dirty="0" err="1"/>
              <a:t>mikropipetle</a:t>
            </a:r>
            <a:r>
              <a:rPr lang="tr-TR" dirty="0"/>
              <a:t> alınır.</a:t>
            </a:r>
          </a:p>
          <a:p>
            <a:endParaRPr lang="tr-TR" dirty="0"/>
          </a:p>
        </p:txBody>
      </p:sp>
      <p:pic>
        <p:nvPicPr>
          <p:cNvPr id="4" name="Picture 4" descr="kapiller kan alma"/>
          <p:cNvPicPr>
            <a:picLocks noChangeAspect="1" noChangeArrowheads="1"/>
          </p:cNvPicPr>
          <p:nvPr/>
        </p:nvPicPr>
        <p:blipFill>
          <a:blip r:embed="rId2"/>
          <a:srcRect/>
          <a:stretch>
            <a:fillRect/>
          </a:stretch>
        </p:blipFill>
        <p:spPr bwMode="auto">
          <a:xfrm>
            <a:off x="7286644" y="5143512"/>
            <a:ext cx="1857356" cy="1439973"/>
          </a:xfrm>
          <a:prstGeom prst="rect">
            <a:avLst/>
          </a:prstGeom>
          <a:noFill/>
        </p:spPr>
      </p:pic>
    </p:spTree>
    <p:extLst>
      <p:ext uri="{BB962C8B-B14F-4D97-AF65-F5344CB8AC3E}">
        <p14:creationId xmlns:p14="http://schemas.microsoft.com/office/powerpoint/2010/main" val="1904966012"/>
      </p:ext>
    </p:extLst>
  </p:cSld>
  <p:clrMapOvr>
    <a:masterClrMapping/>
  </p:clrMapOvr>
  <p:transition>
    <p:wipe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00" name="Picture 4" descr="vücuttaki ven ve arterler ile ilgili görsel sonucu&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764704"/>
            <a:ext cx="5172075" cy="538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554208"/>
      </p:ext>
    </p:extLst>
  </p:cSld>
  <p:clrMapOvr>
    <a:masterClrMapping/>
  </p:clrMapOvr>
  <p:transition>
    <p:wipe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143668"/>
          </a:xfrm>
        </p:spPr>
        <p:txBody>
          <a:bodyPr>
            <a:noAutofit/>
          </a:bodyPr>
          <a:lstStyle/>
          <a:p>
            <a:r>
              <a:rPr lang="tr-TR" b="1" dirty="0" err="1"/>
              <a:t>Arteriyel</a:t>
            </a:r>
            <a:r>
              <a:rPr lang="tr-TR" b="1" dirty="0"/>
              <a:t> kan alınması</a:t>
            </a:r>
            <a:endParaRPr lang="tr-TR" dirty="0"/>
          </a:p>
          <a:p>
            <a:r>
              <a:rPr lang="tr-TR" b="1" dirty="0" err="1"/>
              <a:t>Arteriyel</a:t>
            </a:r>
            <a:r>
              <a:rPr lang="tr-TR" b="1" dirty="0"/>
              <a:t> kan alınmasında dikkat edilecek hususlar</a:t>
            </a:r>
            <a:endParaRPr lang="tr-TR" dirty="0"/>
          </a:p>
          <a:p>
            <a:r>
              <a:rPr lang="tr-TR" dirty="0"/>
              <a:t>-Arter kanını hekim veya tecrübeli bir hemşire almalıdır.</a:t>
            </a:r>
          </a:p>
          <a:p>
            <a:r>
              <a:rPr lang="tr-TR" dirty="0"/>
              <a:t>-Uygun bir arter (</a:t>
            </a:r>
            <a:r>
              <a:rPr lang="tr-TR" dirty="0" err="1"/>
              <a:t>femoral</a:t>
            </a:r>
            <a:r>
              <a:rPr lang="tr-TR" dirty="0"/>
              <a:t> veya </a:t>
            </a:r>
            <a:r>
              <a:rPr lang="tr-TR" dirty="0" err="1"/>
              <a:t>radial</a:t>
            </a:r>
            <a:r>
              <a:rPr lang="tr-TR" dirty="0"/>
              <a:t>) seçimi yapılır.</a:t>
            </a:r>
          </a:p>
          <a:p>
            <a:r>
              <a:rPr lang="tr-TR" dirty="0"/>
              <a:t>-Bölge temizlenir, turnike gerekmez.</a:t>
            </a:r>
          </a:p>
          <a:p>
            <a:r>
              <a:rPr lang="tr-TR" dirty="0"/>
              <a:t>-Steril eldiven giyilerek damar 2. ve 3. parmaklarla </a:t>
            </a:r>
            <a:r>
              <a:rPr lang="tr-TR" dirty="0" err="1"/>
              <a:t>palpe</a:t>
            </a:r>
            <a:r>
              <a:rPr lang="tr-TR" dirty="0"/>
              <a:t> edilir ve iki parmak arasından enjektör dik olarak tutularak artere girilir.</a:t>
            </a:r>
          </a:p>
          <a:p>
            <a:r>
              <a:rPr lang="tr-TR" dirty="0"/>
              <a:t>-</a:t>
            </a:r>
            <a:r>
              <a:rPr lang="tr-TR" dirty="0" err="1"/>
              <a:t>Heparinize</a:t>
            </a:r>
            <a:r>
              <a:rPr lang="tr-TR" dirty="0"/>
              <a:t> enjektör kullanılır. Enjektör, arterin basıncıyla kendi kendine dolar ve hava kalmaz.</a:t>
            </a:r>
          </a:p>
          <a:p>
            <a:r>
              <a:rPr lang="tr-TR" dirty="0"/>
              <a:t>-Alınan kan, genellikle buzlu su içerisinde, hava alması engellenerek </a:t>
            </a:r>
            <a:r>
              <a:rPr lang="tr-TR" dirty="0" err="1"/>
              <a:t>laboratuvara</a:t>
            </a:r>
            <a:r>
              <a:rPr lang="tr-TR" dirty="0"/>
              <a:t> ulaştırılır.</a:t>
            </a:r>
          </a:p>
          <a:p>
            <a:endParaRPr lang="tr-TR" dirty="0"/>
          </a:p>
        </p:txBody>
      </p:sp>
    </p:spTree>
    <p:extLst>
      <p:ext uri="{BB962C8B-B14F-4D97-AF65-F5344CB8AC3E}">
        <p14:creationId xmlns:p14="http://schemas.microsoft.com/office/powerpoint/2010/main" val="1516957283"/>
      </p:ext>
    </p:extLst>
  </p:cSld>
  <p:clrMapOvr>
    <a:masterClrMapping/>
  </p:clrMapOvr>
  <p:transition>
    <p:wipe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00034" y="285728"/>
            <a:ext cx="8229600" cy="614354"/>
          </a:xfrm>
        </p:spPr>
        <p:txBody>
          <a:bodyPr/>
          <a:lstStyle/>
          <a:p>
            <a:pPr algn="ctr"/>
            <a:r>
              <a:rPr lang="tr-TR" b="1" dirty="0"/>
              <a:t>İdrar örneği</a:t>
            </a:r>
            <a:endParaRPr lang="tr-TR" dirty="0"/>
          </a:p>
          <a:p>
            <a:pPr algn="ctr"/>
            <a:endParaRPr lang="tr-TR" dirty="0"/>
          </a:p>
        </p:txBody>
      </p:sp>
      <p:graphicFrame>
        <p:nvGraphicFramePr>
          <p:cNvPr id="4" name="3 Tablo"/>
          <p:cNvGraphicFramePr>
            <a:graphicFrameLocks noGrp="1"/>
          </p:cNvGraphicFramePr>
          <p:nvPr/>
        </p:nvGraphicFramePr>
        <p:xfrm>
          <a:off x="714348" y="928673"/>
          <a:ext cx="7715304" cy="5572160"/>
        </p:xfrm>
        <a:graphic>
          <a:graphicData uri="http://schemas.openxmlformats.org/drawingml/2006/table">
            <a:tbl>
              <a:tblPr/>
              <a:tblGrid>
                <a:gridCol w="4357718">
                  <a:extLst>
                    <a:ext uri="{9D8B030D-6E8A-4147-A177-3AD203B41FA5}">
                      <a16:colId xmlns:a16="http://schemas.microsoft.com/office/drawing/2014/main" val="20000"/>
                    </a:ext>
                  </a:extLst>
                </a:gridCol>
                <a:gridCol w="3357586">
                  <a:extLst>
                    <a:ext uri="{9D8B030D-6E8A-4147-A177-3AD203B41FA5}">
                      <a16:colId xmlns:a16="http://schemas.microsoft.com/office/drawing/2014/main" val="20001"/>
                    </a:ext>
                  </a:extLst>
                </a:gridCol>
              </a:tblGrid>
              <a:tr h="503370">
                <a:tc>
                  <a:txBody>
                    <a:bodyPr/>
                    <a:lstStyle/>
                    <a:p>
                      <a:pPr>
                        <a:lnSpc>
                          <a:spcPct val="115000"/>
                        </a:lnSpc>
                        <a:spcAft>
                          <a:spcPts val="0"/>
                        </a:spcAft>
                      </a:pPr>
                      <a:r>
                        <a:rPr lang="tr-TR" sz="2400" b="1" dirty="0">
                          <a:latin typeface="Times New Roman"/>
                          <a:ea typeface="SimSun"/>
                          <a:cs typeface="Arial"/>
                        </a:rPr>
                        <a:t>Örnek</a:t>
                      </a:r>
                      <a:endParaRPr lang="tr-TR" sz="2400" dirty="0">
                        <a:latin typeface="Calibri"/>
                        <a:ea typeface="SimSun"/>
                        <a:cs typeface="Arial"/>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400" b="1" dirty="0">
                          <a:latin typeface="Times New Roman"/>
                          <a:ea typeface="SimSun"/>
                          <a:cs typeface="Arial"/>
                        </a:rPr>
                        <a:t>Uygunluk</a:t>
                      </a:r>
                      <a:endParaRPr lang="tr-TR" sz="2400" dirty="0">
                        <a:latin typeface="Calibri"/>
                        <a:ea typeface="SimSun"/>
                        <a:cs typeface="Arial"/>
                      </a:endParaRPr>
                    </a:p>
                  </a:txBody>
                  <a:tcPr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27655">
                <a:tc>
                  <a:txBody>
                    <a:bodyPr/>
                    <a:lstStyle/>
                    <a:p>
                      <a:pPr algn="just">
                        <a:lnSpc>
                          <a:spcPct val="115000"/>
                        </a:lnSpc>
                        <a:spcAft>
                          <a:spcPts val="0"/>
                        </a:spcAft>
                      </a:pPr>
                      <a:r>
                        <a:rPr lang="tr-TR" sz="2400">
                          <a:latin typeface="Times New Roman"/>
                          <a:ea typeface="SimSun"/>
                          <a:cs typeface="Arial"/>
                        </a:rPr>
                        <a:t>Tek örnek (spot idrar, porsiyon idrar, rutin idrar, random idrar örneği)</a:t>
                      </a:r>
                      <a:endParaRPr lang="tr-TR" sz="2400">
                        <a:latin typeface="Calibri"/>
                        <a:ea typeface="SimSun"/>
                        <a:cs typeface="Arial"/>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400" dirty="0" err="1">
                          <a:latin typeface="Times New Roman"/>
                          <a:ea typeface="SimSun"/>
                          <a:cs typeface="Arial"/>
                        </a:rPr>
                        <a:t>Metabolik</a:t>
                      </a:r>
                      <a:r>
                        <a:rPr lang="tr-TR" sz="2400" dirty="0">
                          <a:latin typeface="Times New Roman"/>
                          <a:ea typeface="SimSun"/>
                          <a:cs typeface="Arial"/>
                        </a:rPr>
                        <a:t> anormallikler ortaya koyma</a:t>
                      </a:r>
                      <a:endParaRPr lang="tr-TR" sz="2400" dirty="0">
                        <a:latin typeface="Calibri"/>
                        <a:ea typeface="SimSun"/>
                        <a:cs typeface="Arial"/>
                      </a:endParaRPr>
                    </a:p>
                  </a:txBody>
                  <a:tcPr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86227">
                <a:tc>
                  <a:txBody>
                    <a:bodyPr/>
                    <a:lstStyle/>
                    <a:p>
                      <a:pPr algn="just">
                        <a:lnSpc>
                          <a:spcPct val="115000"/>
                        </a:lnSpc>
                        <a:spcAft>
                          <a:spcPts val="0"/>
                        </a:spcAft>
                      </a:pPr>
                      <a:r>
                        <a:rPr lang="tr-TR" sz="2400">
                          <a:latin typeface="Times New Roman"/>
                          <a:ea typeface="SimSun"/>
                          <a:cs typeface="Arial"/>
                        </a:rPr>
                        <a:t>Sabah ilk idrarı</a:t>
                      </a:r>
                      <a:endParaRPr lang="tr-TR" sz="2400">
                        <a:latin typeface="Calibri"/>
                        <a:ea typeface="SimSun"/>
                        <a:cs typeface="Arial"/>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400" dirty="0">
                          <a:latin typeface="Times New Roman"/>
                          <a:ea typeface="SimSun"/>
                          <a:cs typeface="Arial"/>
                        </a:rPr>
                        <a:t>Hücresel elemanları araştırma</a:t>
                      </a:r>
                      <a:endParaRPr lang="tr-TR" sz="2400" dirty="0">
                        <a:latin typeface="Calibri"/>
                        <a:ea typeface="SimSun"/>
                        <a:cs typeface="Arial"/>
                      </a:endParaRPr>
                    </a:p>
                  </a:txBody>
                  <a:tcPr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44798">
                <a:tc>
                  <a:txBody>
                    <a:bodyPr/>
                    <a:lstStyle/>
                    <a:p>
                      <a:pPr algn="just">
                        <a:lnSpc>
                          <a:spcPct val="115000"/>
                        </a:lnSpc>
                        <a:spcAft>
                          <a:spcPts val="0"/>
                        </a:spcAft>
                      </a:pPr>
                      <a:r>
                        <a:rPr lang="tr-TR" sz="2400">
                          <a:latin typeface="Times New Roman"/>
                          <a:ea typeface="SimSun"/>
                          <a:cs typeface="Arial"/>
                        </a:rPr>
                        <a:t>Orta idrar</a:t>
                      </a:r>
                      <a:endParaRPr lang="tr-TR" sz="2400">
                        <a:latin typeface="Calibri"/>
                        <a:ea typeface="SimSun"/>
                        <a:cs typeface="Arial"/>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2400" dirty="0">
                          <a:latin typeface="Times New Roman"/>
                          <a:ea typeface="SimSun"/>
                          <a:cs typeface="Arial"/>
                        </a:rPr>
                        <a:t>Bakteriyolojik inceleme</a:t>
                      </a:r>
                      <a:endParaRPr lang="tr-TR" sz="2400" dirty="0">
                        <a:latin typeface="Calibri"/>
                        <a:ea typeface="SimSun"/>
                        <a:cs typeface="Arial"/>
                      </a:endParaRPr>
                    </a:p>
                  </a:txBody>
                  <a:tcPr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3370">
                <a:tc>
                  <a:txBody>
                    <a:bodyPr/>
                    <a:lstStyle/>
                    <a:p>
                      <a:pPr algn="just">
                        <a:lnSpc>
                          <a:spcPct val="115000"/>
                        </a:lnSpc>
                        <a:spcAft>
                          <a:spcPts val="0"/>
                        </a:spcAft>
                      </a:pPr>
                      <a:r>
                        <a:rPr lang="tr-TR" sz="2400">
                          <a:latin typeface="Times New Roman"/>
                          <a:ea typeface="SimSun"/>
                          <a:cs typeface="Arial"/>
                        </a:rPr>
                        <a:t>Gündüz örneği</a:t>
                      </a:r>
                      <a:endParaRPr lang="tr-TR" sz="2400">
                        <a:latin typeface="Calibri"/>
                        <a:ea typeface="SimSun"/>
                        <a:cs typeface="Arial"/>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tr-TR" sz="2400" dirty="0">
                        <a:latin typeface="Calibri"/>
                        <a:cs typeface="Arial"/>
                      </a:endParaRPr>
                    </a:p>
                  </a:txBody>
                  <a:tcPr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3370">
                <a:tc>
                  <a:txBody>
                    <a:bodyPr/>
                    <a:lstStyle/>
                    <a:p>
                      <a:pPr algn="just">
                        <a:lnSpc>
                          <a:spcPct val="115000"/>
                        </a:lnSpc>
                        <a:spcAft>
                          <a:spcPts val="0"/>
                        </a:spcAft>
                      </a:pPr>
                      <a:r>
                        <a:rPr lang="tr-TR" sz="2400">
                          <a:latin typeface="Times New Roman"/>
                          <a:ea typeface="SimSun"/>
                          <a:cs typeface="Arial"/>
                        </a:rPr>
                        <a:t>Gece örneği</a:t>
                      </a:r>
                      <a:endParaRPr lang="tr-TR" sz="2400">
                        <a:latin typeface="Calibri"/>
                        <a:ea typeface="SimSun"/>
                        <a:cs typeface="Arial"/>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tr-TR" sz="2400" dirty="0">
                        <a:latin typeface="Calibri"/>
                        <a:cs typeface="Arial"/>
                      </a:endParaRPr>
                    </a:p>
                  </a:txBody>
                  <a:tcPr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3370">
                <a:tc>
                  <a:txBody>
                    <a:bodyPr/>
                    <a:lstStyle/>
                    <a:p>
                      <a:pPr algn="just">
                        <a:lnSpc>
                          <a:spcPct val="115000"/>
                        </a:lnSpc>
                        <a:spcAft>
                          <a:spcPts val="0"/>
                        </a:spcAft>
                      </a:pPr>
                      <a:r>
                        <a:rPr lang="tr-TR" sz="2400">
                          <a:latin typeface="Times New Roman"/>
                          <a:ea typeface="SimSun"/>
                          <a:cs typeface="Arial"/>
                        </a:rPr>
                        <a:t>24 saatlik idrar</a:t>
                      </a:r>
                      <a:endParaRPr lang="tr-TR" sz="2400">
                        <a:latin typeface="Calibri"/>
                        <a:ea typeface="SimSun"/>
                        <a:cs typeface="Arial"/>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tr-TR" sz="2400" dirty="0">
                        <a:latin typeface="Calibri"/>
                        <a:cs typeface="Arial"/>
                      </a:endParaRPr>
                    </a:p>
                  </a:txBody>
                  <a:tcPr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75198197"/>
      </p:ext>
    </p:extLst>
  </p:cSld>
  <p:clrMapOvr>
    <a:masterClrMapping/>
  </p:clrMapOvr>
  <p:transition>
    <p:wipe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71480"/>
            <a:ext cx="6543692" cy="5753120"/>
          </a:xfrm>
        </p:spPr>
        <p:txBody>
          <a:bodyPr>
            <a:normAutofit/>
          </a:bodyPr>
          <a:lstStyle/>
          <a:p>
            <a:r>
              <a:rPr lang="tr-TR" b="1" dirty="0"/>
              <a:t>İdrar numunelerinin toplanması</a:t>
            </a:r>
            <a:endParaRPr lang="tr-TR" dirty="0"/>
          </a:p>
          <a:p>
            <a:r>
              <a:rPr lang="tr-TR" dirty="0"/>
              <a:t>Yapılacak analizin özelliğine göre idrar toplanır.</a:t>
            </a:r>
          </a:p>
          <a:p>
            <a:r>
              <a:rPr lang="tr-TR" dirty="0"/>
              <a:t>-Herhangi bir anda ve kantitatif analiz için idrar numunesi: Sabah idrarı olması uygundur. Bu idrar daha konsantredir; nadiren çıkan maddeler kolayca tespit edilebilir.</a:t>
            </a:r>
          </a:p>
          <a:p>
            <a:r>
              <a:rPr lang="tr-TR" dirty="0"/>
              <a:t>-2, 4, 24 saat gibi belli sürelerde çıkarılan idrar numunesi: Kantitatif analizler için kullanılır. Hastaya toplama şekli iyice anlatılmalıdır. Toplama sırasında hastaya gereken diyet de uygulanabilir.</a:t>
            </a:r>
          </a:p>
          <a:p>
            <a:endParaRPr lang="tr-TR" dirty="0"/>
          </a:p>
        </p:txBody>
      </p:sp>
    </p:spTree>
    <p:extLst>
      <p:ext uri="{BB962C8B-B14F-4D97-AF65-F5344CB8AC3E}">
        <p14:creationId xmlns:p14="http://schemas.microsoft.com/office/powerpoint/2010/main" val="1532201832"/>
      </p:ext>
    </p:extLst>
  </p:cSld>
  <p:clrMapOvr>
    <a:masterClrMapping/>
  </p:clrMapOvr>
  <p:transition>
    <p:wipe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00042"/>
            <a:ext cx="8229600" cy="5929354"/>
          </a:xfrm>
        </p:spPr>
        <p:txBody>
          <a:bodyPr>
            <a:normAutofit/>
          </a:bodyPr>
          <a:lstStyle/>
          <a:p>
            <a:r>
              <a:rPr lang="tr-TR" dirty="0"/>
              <a:t>-24 saatlik idrar toplamak için temiz, steril ve renkli şişe kullanılmalıdır. Renkli şişe bulunamazsa idrar kabı karanlık bir yerde saklanmalı veya şişenin etrafı gazete ile sarılmalıdır.</a:t>
            </a:r>
          </a:p>
          <a:p>
            <a:r>
              <a:rPr lang="tr-TR" dirty="0"/>
              <a:t>-Bebekler ve küçük çocukların idrarı özel torbalar içinde toplanır. Ticari olarak sağlanan bu torbalar, çocuğun </a:t>
            </a:r>
            <a:r>
              <a:rPr lang="tr-TR" dirty="0" err="1"/>
              <a:t>genital</a:t>
            </a:r>
            <a:r>
              <a:rPr lang="tr-TR" dirty="0"/>
              <a:t> organlarının etrafına yapıştırılır. Çocuk idrarını yaptıktan sonra bekletilmeden </a:t>
            </a:r>
            <a:r>
              <a:rPr lang="tr-TR" dirty="0" err="1"/>
              <a:t>laboratuvara</a:t>
            </a:r>
            <a:r>
              <a:rPr lang="tr-TR" dirty="0"/>
              <a:t> iletilir.</a:t>
            </a:r>
          </a:p>
          <a:p>
            <a:r>
              <a:rPr lang="tr-TR" dirty="0"/>
              <a:t>-Çok kritik hastalarda idrarın bakteriyolojik analizi için, idrar yollarının tıkandığı durumlarda  idrar, mesaneden </a:t>
            </a:r>
            <a:r>
              <a:rPr lang="tr-TR" dirty="0" err="1"/>
              <a:t>kateterle</a:t>
            </a:r>
            <a:r>
              <a:rPr lang="tr-TR" dirty="0"/>
              <a:t> alınır. Bu tip idrar numuneleri, ilgili hekimler tarafından toplanır.</a:t>
            </a:r>
          </a:p>
          <a:p>
            <a:endParaRPr lang="tr-TR" dirty="0"/>
          </a:p>
        </p:txBody>
      </p:sp>
    </p:spTree>
    <p:extLst>
      <p:ext uri="{BB962C8B-B14F-4D97-AF65-F5344CB8AC3E}">
        <p14:creationId xmlns:p14="http://schemas.microsoft.com/office/powerpoint/2010/main" val="1239779247"/>
      </p:ext>
    </p:extLst>
  </p:cSld>
  <p:clrMapOvr>
    <a:masterClrMapping/>
  </p:clrMapOvr>
  <p:transition>
    <p:wipe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71480"/>
            <a:ext cx="7615262" cy="5857916"/>
          </a:xfrm>
        </p:spPr>
        <p:txBody>
          <a:bodyPr>
            <a:normAutofit/>
          </a:bodyPr>
          <a:lstStyle/>
          <a:p>
            <a:pPr algn="just"/>
            <a:r>
              <a:rPr lang="tr-TR" sz="2800" dirty="0"/>
              <a:t>-Bazı durumlarda erkeklerde, idrardaki kan veya iltihabın nereden kaynaklandığını anlamak için üç kap içine idrar toplanır. Bunun için, hasta bir defada boşalttığı idrarını 1.ve 3.tüpe az 2.tüpe ise daha fazla olmak üzere toplar. Her üç tüpte çıplak gözle bulanıklık, mikroskopta lökosit ve eritrosit aranır. </a:t>
            </a:r>
          </a:p>
          <a:p>
            <a:pPr algn="just"/>
            <a:r>
              <a:rPr lang="tr-TR" sz="2800" dirty="0"/>
              <a:t>-İdrarın soğukta saklanması hemen her analiz için koruyucu nitelik sayılır.</a:t>
            </a:r>
          </a:p>
        </p:txBody>
      </p:sp>
    </p:spTree>
    <p:extLst>
      <p:ext uri="{BB962C8B-B14F-4D97-AF65-F5344CB8AC3E}">
        <p14:creationId xmlns:p14="http://schemas.microsoft.com/office/powerpoint/2010/main" val="2083461135"/>
      </p:ext>
    </p:extLst>
  </p:cSld>
  <p:clrMapOvr>
    <a:masterClrMapping/>
  </p:clrMapOvr>
  <p:transition>
    <p:wipe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714356"/>
            <a:ext cx="8229600" cy="5411807"/>
          </a:xfrm>
        </p:spPr>
        <p:txBody>
          <a:bodyPr>
            <a:normAutofit/>
          </a:bodyPr>
          <a:lstStyle/>
          <a:p>
            <a:r>
              <a:rPr lang="tr-TR" dirty="0"/>
              <a:t>-İdrarda kantitatif olarak tespit edilecek maddelerin sentezini, parçalanmasını veya yapı değiştirmesini önlemek için uygun koruyucunun eklenmesi gerekir. Bu koruyucular analizden analize farklıdır. En sık kullanılan koruyucu maddeler, </a:t>
            </a:r>
            <a:r>
              <a:rPr lang="tr-TR" dirty="0" err="1"/>
              <a:t>glasiyel</a:t>
            </a:r>
            <a:r>
              <a:rPr lang="tr-TR" dirty="0"/>
              <a:t> asetik asit ve derişik hidroklorik asittir.</a:t>
            </a:r>
          </a:p>
          <a:p>
            <a:r>
              <a:rPr lang="tr-TR" b="1" dirty="0"/>
              <a:t>-Fenol veya </a:t>
            </a:r>
            <a:r>
              <a:rPr lang="tr-TR" b="1" dirty="0" err="1"/>
              <a:t>trikrezol</a:t>
            </a:r>
            <a:r>
              <a:rPr lang="tr-TR" b="1" dirty="0"/>
              <a:t>,</a:t>
            </a:r>
            <a:r>
              <a:rPr lang="tr-TR" dirty="0"/>
              <a:t> genellikle uzaktaki </a:t>
            </a:r>
            <a:r>
              <a:rPr lang="tr-TR" dirty="0" err="1"/>
              <a:t>laboratuvarlara</a:t>
            </a:r>
            <a:r>
              <a:rPr lang="tr-TR" dirty="0"/>
              <a:t> gönderilecek idrarlara konur. İdrarın 30 </a:t>
            </a:r>
            <a:r>
              <a:rPr lang="tr-TR" dirty="0" err="1"/>
              <a:t>mL’sine</a:t>
            </a:r>
            <a:r>
              <a:rPr lang="tr-TR" dirty="0"/>
              <a:t> 1 damla konmalıdır.</a:t>
            </a:r>
          </a:p>
          <a:p>
            <a:endParaRPr lang="tr-TR" dirty="0"/>
          </a:p>
        </p:txBody>
      </p:sp>
    </p:spTree>
    <p:extLst>
      <p:ext uri="{BB962C8B-B14F-4D97-AF65-F5344CB8AC3E}">
        <p14:creationId xmlns:p14="http://schemas.microsoft.com/office/powerpoint/2010/main" val="2010431610"/>
      </p:ext>
    </p:extLst>
  </p:cSld>
  <p:clrMapOvr>
    <a:masterClrMapping/>
  </p:clrMapOvr>
  <p:transition>
    <p:wipe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143668"/>
          </a:xfrm>
        </p:spPr>
        <p:txBody>
          <a:bodyPr>
            <a:normAutofit/>
          </a:bodyPr>
          <a:lstStyle/>
          <a:p>
            <a:r>
              <a:rPr lang="tr-TR" b="1" dirty="0"/>
              <a:t>-Formol,</a:t>
            </a:r>
            <a:r>
              <a:rPr lang="tr-TR" dirty="0"/>
              <a:t> idrar </a:t>
            </a:r>
            <a:r>
              <a:rPr lang="tr-TR" dirty="0" err="1"/>
              <a:t>sedimentinin</a:t>
            </a:r>
            <a:r>
              <a:rPr lang="tr-TR" dirty="0"/>
              <a:t> incelenmesi için en uygun koruyucudur. İdrarın 30 </a:t>
            </a:r>
            <a:r>
              <a:rPr lang="tr-TR" dirty="0" err="1"/>
              <a:t>mL’sine</a:t>
            </a:r>
            <a:r>
              <a:rPr lang="tr-TR" dirty="0"/>
              <a:t> 1 damla konmalıdır. Fazla damlatılırsa üre ile çökelti oluşturur ve mikroskobik muayeneyi bozar. </a:t>
            </a:r>
            <a:r>
              <a:rPr lang="tr-TR" dirty="0" err="1"/>
              <a:t>Glukoz</a:t>
            </a:r>
            <a:r>
              <a:rPr lang="tr-TR" dirty="0"/>
              <a:t> tayininde de hatalara neden olur.</a:t>
            </a:r>
          </a:p>
          <a:p>
            <a:r>
              <a:rPr lang="tr-TR" b="1" dirty="0"/>
              <a:t>-</a:t>
            </a:r>
            <a:r>
              <a:rPr lang="tr-TR" b="1" dirty="0" err="1"/>
              <a:t>Timol</a:t>
            </a:r>
            <a:r>
              <a:rPr lang="tr-TR" b="1" dirty="0"/>
              <a:t>, </a:t>
            </a:r>
            <a:r>
              <a:rPr lang="tr-TR" dirty="0"/>
              <a:t>idrarın 100 </a:t>
            </a:r>
            <a:r>
              <a:rPr lang="tr-TR" dirty="0" err="1"/>
              <a:t>mL’sine</a:t>
            </a:r>
            <a:r>
              <a:rPr lang="tr-TR" dirty="0"/>
              <a:t> birkaç kristal eklenir. Protein analizini bozar.</a:t>
            </a:r>
          </a:p>
          <a:p>
            <a:r>
              <a:rPr lang="tr-TR" b="1" dirty="0"/>
              <a:t>-</a:t>
            </a:r>
            <a:r>
              <a:rPr lang="tr-TR" b="1" dirty="0" err="1"/>
              <a:t>Toluol</a:t>
            </a:r>
            <a:r>
              <a:rPr lang="tr-TR" b="1" dirty="0"/>
              <a:t>,</a:t>
            </a:r>
            <a:r>
              <a:rPr lang="tr-TR" dirty="0"/>
              <a:t> idrar yüzeyine ince bir tabaka halinde yayılır. İyi koruyucudur.</a:t>
            </a:r>
          </a:p>
          <a:p>
            <a:r>
              <a:rPr lang="tr-TR" b="1" dirty="0"/>
              <a:t>-</a:t>
            </a:r>
            <a:r>
              <a:rPr lang="tr-TR" b="1" dirty="0" err="1"/>
              <a:t>Benzoik</a:t>
            </a:r>
            <a:r>
              <a:rPr lang="tr-TR" b="1" dirty="0"/>
              <a:t> asit,</a:t>
            </a:r>
            <a:r>
              <a:rPr lang="tr-TR" dirty="0"/>
              <a:t> %3’lük </a:t>
            </a:r>
            <a:r>
              <a:rPr lang="tr-TR" dirty="0" err="1"/>
              <a:t>benzoik</a:t>
            </a:r>
            <a:r>
              <a:rPr lang="tr-TR" dirty="0"/>
              <a:t> asit veya %5’lik sodyum </a:t>
            </a:r>
            <a:r>
              <a:rPr lang="tr-TR" dirty="0" err="1"/>
              <a:t>benzoat</a:t>
            </a:r>
            <a:r>
              <a:rPr lang="tr-TR" dirty="0"/>
              <a:t> şekli kullanılır.</a:t>
            </a:r>
          </a:p>
          <a:p>
            <a:endParaRPr lang="tr-TR" dirty="0"/>
          </a:p>
        </p:txBody>
      </p:sp>
      <p:pic>
        <p:nvPicPr>
          <p:cNvPr id="4" name="Picture 4" descr="Augen_115"/>
          <p:cNvPicPr>
            <a:picLocks noChangeAspect="1" noChangeArrowheads="1" noCrop="1"/>
          </p:cNvPicPr>
          <p:nvPr/>
        </p:nvPicPr>
        <p:blipFill>
          <a:blip r:embed="rId2"/>
          <a:srcRect/>
          <a:stretch>
            <a:fillRect/>
          </a:stretch>
        </p:blipFill>
        <p:spPr bwMode="auto">
          <a:xfrm>
            <a:off x="2357422" y="4857760"/>
            <a:ext cx="4158604" cy="1714512"/>
          </a:xfrm>
          <a:prstGeom prst="rect">
            <a:avLst/>
          </a:prstGeom>
          <a:noFill/>
        </p:spPr>
      </p:pic>
    </p:spTree>
    <p:extLst>
      <p:ext uri="{BB962C8B-B14F-4D97-AF65-F5344CB8AC3E}">
        <p14:creationId xmlns:p14="http://schemas.microsoft.com/office/powerpoint/2010/main" val="816367372"/>
      </p:ext>
    </p:extLst>
  </p:cSld>
  <p:clrMapOvr>
    <a:masterClrMapping/>
  </p:clrMapOvr>
  <p:transition>
    <p:wipe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8229600" cy="5857916"/>
          </a:xfrm>
        </p:spPr>
        <p:txBody>
          <a:bodyPr>
            <a:noAutofit/>
          </a:bodyPr>
          <a:lstStyle/>
          <a:p>
            <a:r>
              <a:rPr lang="tr-TR" sz="2800" b="1" dirty="0"/>
              <a:t>-Asetik asit, hidroklorik asit, sülfürik asit;</a:t>
            </a:r>
            <a:r>
              <a:rPr lang="tr-TR" sz="2800" dirty="0"/>
              <a:t> konsantre ise 5 mL, 6N </a:t>
            </a:r>
            <a:r>
              <a:rPr lang="tr-TR" sz="2800" dirty="0" err="1"/>
              <a:t>HCl’den</a:t>
            </a:r>
            <a:r>
              <a:rPr lang="tr-TR" sz="2800" dirty="0"/>
              <a:t> 10 mL 24 saatlik idrar için yeterlidir.</a:t>
            </a:r>
          </a:p>
          <a:p>
            <a:r>
              <a:rPr lang="tr-TR" sz="2800" b="1" dirty="0"/>
              <a:t>-Kloroform, </a:t>
            </a:r>
            <a:r>
              <a:rPr lang="tr-TR" sz="2800" dirty="0"/>
              <a:t>idrar üzerine tabaka oluşturacak şekilde ilave edilir.</a:t>
            </a:r>
          </a:p>
          <a:p>
            <a:r>
              <a:rPr lang="tr-TR" sz="2800" b="1" dirty="0"/>
              <a:t>-Borik asit,</a:t>
            </a:r>
            <a:r>
              <a:rPr lang="tr-TR" sz="2800" dirty="0"/>
              <a:t> 24 saatlik idrar için 1 g kullanılır.</a:t>
            </a:r>
          </a:p>
          <a:p>
            <a:pPr>
              <a:buNone/>
            </a:pPr>
            <a:r>
              <a:rPr lang="tr-TR" sz="2800" i="1" dirty="0"/>
              <a:t>Koruyucu madde seçiminin yapılacak analize göre özellik göstereceğini unutmamalıdır.</a:t>
            </a:r>
            <a:endParaRPr lang="tr-TR" sz="2800" dirty="0"/>
          </a:p>
          <a:p>
            <a:endParaRPr lang="tr-TR" sz="2800" dirty="0"/>
          </a:p>
        </p:txBody>
      </p:sp>
    </p:spTree>
    <p:extLst>
      <p:ext uri="{BB962C8B-B14F-4D97-AF65-F5344CB8AC3E}">
        <p14:creationId xmlns:p14="http://schemas.microsoft.com/office/powerpoint/2010/main" val="413400521"/>
      </p:ext>
    </p:extLst>
  </p:cSld>
  <p:clrMapOvr>
    <a:masterClrMapping/>
  </p:clrMapOvr>
  <p:transition>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908720"/>
            <a:ext cx="8229600" cy="4389120"/>
          </a:xfrm>
        </p:spPr>
        <p:txBody>
          <a:bodyPr>
            <a:normAutofit/>
          </a:bodyPr>
          <a:lstStyle/>
          <a:p>
            <a:pPr marL="0" indent="0" algn="ctr">
              <a:buNone/>
            </a:pPr>
            <a:r>
              <a:rPr lang="tr-TR" sz="2800" b="1" dirty="0"/>
              <a:t>Biyokimyada uygulanan işlemler</a:t>
            </a:r>
            <a:endParaRPr lang="tr-TR" sz="2800" dirty="0"/>
          </a:p>
          <a:p>
            <a:pPr algn="just"/>
            <a:r>
              <a:rPr lang="tr-TR" dirty="0"/>
              <a:t>Biyolojik materyallerde, hastalıkların tanısı, ayırıcı tanısı, bir hastalığın şiddetinin belirlenmesi, bir hastalığın sağaltımının izlenmesi, bulgu vermeyen bir hastalığın ortaya çıkarılması amacıyla laboratuvar analizleri yapılır.</a:t>
            </a:r>
          </a:p>
          <a:p>
            <a:pPr algn="just"/>
            <a:endParaRPr lang="tr-TR" dirty="0"/>
          </a:p>
        </p:txBody>
      </p:sp>
    </p:spTree>
  </p:cSld>
  <p:clrMapOvr>
    <a:masterClrMapping/>
  </p:clrMapOvr>
  <p:transition>
    <p:wipe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215106"/>
          </a:xfrm>
        </p:spPr>
        <p:txBody>
          <a:bodyPr>
            <a:normAutofit/>
          </a:bodyPr>
          <a:lstStyle/>
          <a:p>
            <a:r>
              <a:rPr lang="tr-TR" b="1" dirty="0"/>
              <a:t>Dışkı (</a:t>
            </a:r>
            <a:r>
              <a:rPr lang="tr-TR" b="1" dirty="0" err="1"/>
              <a:t>feçes</a:t>
            </a:r>
            <a:r>
              <a:rPr lang="tr-TR" b="1" dirty="0"/>
              <a:t>, gaita) örneği toplanması</a:t>
            </a:r>
            <a:endParaRPr lang="tr-TR" dirty="0"/>
          </a:p>
          <a:p>
            <a:r>
              <a:rPr lang="tr-TR" b="1" dirty="0"/>
              <a:t>Gizli kan analizi için</a:t>
            </a:r>
            <a:r>
              <a:rPr lang="tr-TR" dirty="0"/>
              <a:t> az miktarda dışkı yeterlidir. Test, </a:t>
            </a:r>
            <a:r>
              <a:rPr lang="tr-TR" dirty="0" err="1"/>
              <a:t>gastrointestinal</a:t>
            </a:r>
            <a:r>
              <a:rPr lang="tr-TR" dirty="0"/>
              <a:t> sistemdeki bir kanamayı tespit etmek için yapılır. Kan gaitanın herhangi bir kısmında gizli kalabileceğinden, analiz belli sürelerde tekrarlanmalıdır. </a:t>
            </a:r>
          </a:p>
          <a:p>
            <a:r>
              <a:rPr lang="tr-TR" dirty="0"/>
              <a:t>Yalancı reaksiyonların önlenmesi için hasta üç gün süreyle proteinsiz diyete tabi tutulmalıdır. </a:t>
            </a:r>
          </a:p>
          <a:p>
            <a:r>
              <a:rPr lang="tr-TR" dirty="0" err="1"/>
              <a:t>Barsaktan</a:t>
            </a:r>
            <a:r>
              <a:rPr lang="tr-TR" dirty="0"/>
              <a:t> emilimin tam olup olmadığını belirlemek maksadıyla 72 saatlik örnekte yağ analizi yapılır.</a:t>
            </a:r>
          </a:p>
          <a:p>
            <a:r>
              <a:rPr lang="tr-TR" dirty="0" err="1"/>
              <a:t>Gastroenterite</a:t>
            </a:r>
            <a:r>
              <a:rPr lang="tr-TR" dirty="0"/>
              <a:t> neden olan etkenin tespiti, parazit veya yumurtasının aranması için de gaita numunesi alınır.</a:t>
            </a:r>
          </a:p>
          <a:p>
            <a:endParaRPr lang="tr-TR" dirty="0"/>
          </a:p>
        </p:txBody>
      </p:sp>
    </p:spTree>
    <p:extLst>
      <p:ext uri="{BB962C8B-B14F-4D97-AF65-F5344CB8AC3E}">
        <p14:creationId xmlns:p14="http://schemas.microsoft.com/office/powerpoint/2010/main" val="912958402"/>
      </p:ext>
    </p:extLst>
  </p:cSld>
  <p:clrMapOvr>
    <a:masterClrMapping/>
  </p:clrMapOvr>
  <p:transition>
    <p:wipe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215106"/>
          </a:xfrm>
        </p:spPr>
        <p:txBody>
          <a:bodyPr>
            <a:normAutofit/>
          </a:bodyPr>
          <a:lstStyle/>
          <a:p>
            <a:r>
              <a:rPr lang="tr-TR" b="1" dirty="0"/>
              <a:t>Beyin Omurilik Sıvısı (BOS) toplanması</a:t>
            </a:r>
            <a:endParaRPr lang="tr-TR" dirty="0"/>
          </a:p>
          <a:p>
            <a:r>
              <a:rPr lang="tr-TR" dirty="0"/>
              <a:t>-</a:t>
            </a:r>
            <a:r>
              <a:rPr lang="tr-TR" dirty="0" err="1"/>
              <a:t>Spinal</a:t>
            </a:r>
            <a:r>
              <a:rPr lang="tr-TR" dirty="0"/>
              <a:t> sıvı genellikle </a:t>
            </a:r>
            <a:r>
              <a:rPr lang="tr-TR" dirty="0" err="1"/>
              <a:t>lomber</a:t>
            </a:r>
            <a:r>
              <a:rPr lang="tr-TR" dirty="0"/>
              <a:t> bölgeden alınır.</a:t>
            </a:r>
          </a:p>
          <a:p>
            <a:r>
              <a:rPr lang="tr-TR" dirty="0"/>
              <a:t>-Bizzat hekim tarafından </a:t>
            </a:r>
            <a:r>
              <a:rPr lang="tr-TR" dirty="0" err="1"/>
              <a:t>lomber</a:t>
            </a:r>
            <a:r>
              <a:rPr lang="tr-TR" dirty="0"/>
              <a:t> bölgeden ponksiyonla alınan sıvı üç ayrı tüpe bölünür: Birinci tüp biyokimyasal ve </a:t>
            </a:r>
            <a:r>
              <a:rPr lang="tr-TR" dirty="0" err="1"/>
              <a:t>serolojik</a:t>
            </a:r>
            <a:r>
              <a:rPr lang="tr-TR" dirty="0"/>
              <a:t> testler, ikinci tüp mikrobiyolojik testler, üçüncü tüp mikroskobik ve </a:t>
            </a:r>
            <a:r>
              <a:rPr lang="tr-TR" dirty="0" err="1"/>
              <a:t>sitolojik</a:t>
            </a:r>
            <a:r>
              <a:rPr lang="tr-TR" dirty="0"/>
              <a:t> muayene için kullanılır.</a:t>
            </a:r>
          </a:p>
          <a:p>
            <a:r>
              <a:rPr lang="tr-TR" dirty="0"/>
              <a:t>-Erişkinde bir kişiden 20 </a:t>
            </a:r>
            <a:r>
              <a:rPr lang="tr-TR" dirty="0" err="1"/>
              <a:t>ml’ye</a:t>
            </a:r>
            <a:r>
              <a:rPr lang="tr-TR" dirty="0"/>
              <a:t> kadar numune almak zarar vermez.</a:t>
            </a:r>
          </a:p>
          <a:p>
            <a:r>
              <a:rPr lang="tr-TR" dirty="0"/>
              <a:t>-</a:t>
            </a:r>
            <a:r>
              <a:rPr lang="tr-TR" dirty="0" err="1"/>
              <a:t>BOS’ta</a:t>
            </a:r>
            <a:r>
              <a:rPr lang="tr-TR" dirty="0"/>
              <a:t> </a:t>
            </a:r>
            <a:r>
              <a:rPr lang="tr-TR" dirty="0" err="1"/>
              <a:t>glukoz</a:t>
            </a:r>
            <a:r>
              <a:rPr lang="tr-TR" dirty="0"/>
              <a:t>, hiç vakit geçirilmeden tayin edilmeli ve aynı anda kan </a:t>
            </a:r>
            <a:r>
              <a:rPr lang="tr-TR" dirty="0" err="1"/>
              <a:t>glukozu</a:t>
            </a:r>
            <a:r>
              <a:rPr lang="tr-TR" dirty="0"/>
              <a:t> da ölçülmelidir.</a:t>
            </a:r>
          </a:p>
          <a:p>
            <a:endParaRPr lang="tr-TR" dirty="0"/>
          </a:p>
        </p:txBody>
      </p:sp>
    </p:spTree>
    <p:extLst>
      <p:ext uri="{BB962C8B-B14F-4D97-AF65-F5344CB8AC3E}">
        <p14:creationId xmlns:p14="http://schemas.microsoft.com/office/powerpoint/2010/main" val="321204599"/>
      </p:ext>
    </p:extLst>
  </p:cSld>
  <p:clrMapOvr>
    <a:masterClrMapping/>
  </p:clrMapOvr>
  <p:transition>
    <p:wipe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714356"/>
            <a:ext cx="6543692" cy="5643602"/>
          </a:xfrm>
        </p:spPr>
        <p:txBody>
          <a:bodyPr>
            <a:normAutofit/>
          </a:bodyPr>
          <a:lstStyle/>
          <a:p>
            <a:pPr algn="just"/>
            <a:r>
              <a:rPr lang="tr-TR" sz="2800" b="1" dirty="0" err="1"/>
              <a:t>Sinovyal</a:t>
            </a:r>
            <a:r>
              <a:rPr lang="tr-TR" sz="2800" b="1" dirty="0"/>
              <a:t> sıvının toplanması</a:t>
            </a:r>
            <a:endParaRPr lang="tr-TR" sz="2800" dirty="0"/>
          </a:p>
          <a:p>
            <a:pPr algn="just"/>
            <a:r>
              <a:rPr lang="tr-TR" sz="2800" dirty="0"/>
              <a:t>-</a:t>
            </a:r>
            <a:r>
              <a:rPr lang="tr-TR" sz="2800" dirty="0" err="1"/>
              <a:t>Artrosentez</a:t>
            </a:r>
            <a:r>
              <a:rPr lang="tr-TR" sz="2800" dirty="0"/>
              <a:t> (Eklem boşluğuna özel bir iğne ile girilerek bu boşlukta bulunan sıvının (</a:t>
            </a:r>
            <a:r>
              <a:rPr lang="tr-TR" sz="2800" dirty="0" err="1"/>
              <a:t>sinovya</a:t>
            </a:r>
            <a:r>
              <a:rPr lang="tr-TR" sz="2800" dirty="0"/>
              <a:t> sıvısı) alınması) ile alınır.</a:t>
            </a:r>
          </a:p>
          <a:p>
            <a:pPr algn="just"/>
            <a:r>
              <a:rPr lang="tr-TR" sz="2800" dirty="0"/>
              <a:t>-Mikroorganizma, total lökosit, lökosit formülü, </a:t>
            </a:r>
            <a:r>
              <a:rPr lang="tr-TR" sz="2800" dirty="0" err="1"/>
              <a:t>glukoz</a:t>
            </a:r>
            <a:r>
              <a:rPr lang="tr-TR" sz="2800" dirty="0"/>
              <a:t> ve protein tayinleri yapılır.</a:t>
            </a:r>
          </a:p>
          <a:p>
            <a:pPr algn="just"/>
            <a:endParaRPr lang="tr-TR" sz="2800" dirty="0"/>
          </a:p>
        </p:txBody>
      </p:sp>
    </p:spTree>
    <p:extLst>
      <p:ext uri="{BB962C8B-B14F-4D97-AF65-F5344CB8AC3E}">
        <p14:creationId xmlns:p14="http://schemas.microsoft.com/office/powerpoint/2010/main" val="1859290482"/>
      </p:ext>
    </p:extLst>
  </p:cSld>
  <p:clrMapOvr>
    <a:masterClrMapping/>
  </p:clrMapOvr>
  <p:transition>
    <p:wipe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143668"/>
          </a:xfrm>
        </p:spPr>
        <p:txBody>
          <a:bodyPr>
            <a:normAutofit/>
          </a:bodyPr>
          <a:lstStyle/>
          <a:p>
            <a:pPr algn="just"/>
            <a:r>
              <a:rPr lang="tr-TR" b="1" dirty="0" err="1"/>
              <a:t>Amnion</a:t>
            </a:r>
            <a:r>
              <a:rPr lang="tr-TR" b="1" dirty="0"/>
              <a:t> sıvısının toplanması</a:t>
            </a:r>
            <a:endParaRPr lang="tr-TR" dirty="0"/>
          </a:p>
          <a:p>
            <a:pPr algn="just"/>
            <a:r>
              <a:rPr lang="tr-TR" dirty="0"/>
              <a:t>-</a:t>
            </a:r>
            <a:r>
              <a:rPr lang="tr-TR" dirty="0" err="1"/>
              <a:t>Amniosentez</a:t>
            </a:r>
            <a:r>
              <a:rPr lang="tr-TR" dirty="0"/>
              <a:t> (</a:t>
            </a:r>
            <a:r>
              <a:rPr lang="tr-TR" dirty="0" err="1"/>
              <a:t>Amniosentez</a:t>
            </a:r>
            <a:r>
              <a:rPr lang="tr-TR" dirty="0"/>
              <a:t> (AS) anne adayının karın cildinden girilen bir iğneyle </a:t>
            </a:r>
            <a:r>
              <a:rPr lang="tr-TR" dirty="0" err="1"/>
              <a:t>uterusa</a:t>
            </a:r>
            <a:r>
              <a:rPr lang="tr-TR" dirty="0"/>
              <a:t> ve buradan da bebeğin içinde yüzdüğü amnios sıvısına ulaşılması ve buradan sıvı alınması işlemine verilen isimdir.) ile alınır.</a:t>
            </a:r>
          </a:p>
          <a:p>
            <a:pPr algn="just"/>
            <a:r>
              <a:rPr lang="tr-TR" dirty="0"/>
              <a:t>-Çeşitli bozuklukların </a:t>
            </a:r>
            <a:r>
              <a:rPr lang="tr-TR" dirty="0" err="1"/>
              <a:t>prenatal</a:t>
            </a:r>
            <a:r>
              <a:rPr lang="tr-TR" dirty="0"/>
              <a:t> (doğum öncesi) tanısında, </a:t>
            </a:r>
            <a:r>
              <a:rPr lang="tr-TR" dirty="0" err="1"/>
              <a:t>lesitin</a:t>
            </a:r>
            <a:r>
              <a:rPr lang="tr-TR" dirty="0"/>
              <a:t>/</a:t>
            </a:r>
            <a:r>
              <a:rPr lang="tr-TR" dirty="0" err="1"/>
              <a:t>sfingomiyelin</a:t>
            </a:r>
            <a:r>
              <a:rPr lang="tr-TR" dirty="0"/>
              <a:t> oranı (L/S oranı) ve </a:t>
            </a:r>
            <a:r>
              <a:rPr lang="tr-TR" dirty="0" err="1"/>
              <a:t>bilirubin</a:t>
            </a:r>
            <a:r>
              <a:rPr lang="tr-TR" dirty="0"/>
              <a:t> tayini için kullanılır.</a:t>
            </a:r>
          </a:p>
          <a:p>
            <a:pPr algn="just"/>
            <a:r>
              <a:rPr lang="tr-TR" dirty="0"/>
              <a:t>Periton, Plevra (</a:t>
            </a:r>
            <a:r>
              <a:rPr lang="tr-TR" i="1" dirty="0"/>
              <a:t>Plevra</a:t>
            </a:r>
            <a:r>
              <a:rPr lang="tr-TR" dirty="0"/>
              <a:t>, akciğeri ve </a:t>
            </a:r>
            <a:r>
              <a:rPr lang="tr-TR" dirty="0" err="1"/>
              <a:t>toraks</a:t>
            </a:r>
            <a:r>
              <a:rPr lang="tr-TR" dirty="0"/>
              <a:t> boşluğunu örten yaş bir </a:t>
            </a:r>
            <a:r>
              <a:rPr lang="tr-TR" dirty="0" err="1"/>
              <a:t>membrandır</a:t>
            </a:r>
            <a:r>
              <a:rPr lang="tr-TR" dirty="0"/>
              <a:t>), </a:t>
            </a:r>
            <a:r>
              <a:rPr lang="tr-TR" dirty="0" err="1"/>
              <a:t>Perikard</a:t>
            </a:r>
            <a:r>
              <a:rPr lang="tr-TR" dirty="0"/>
              <a:t> sıvılarının toplanması</a:t>
            </a:r>
          </a:p>
          <a:p>
            <a:pPr algn="just"/>
            <a:r>
              <a:rPr lang="tr-TR" dirty="0"/>
              <a:t>Periton, plevra, </a:t>
            </a:r>
            <a:r>
              <a:rPr lang="tr-TR" dirty="0" err="1"/>
              <a:t>perikard</a:t>
            </a:r>
            <a:r>
              <a:rPr lang="tr-TR" dirty="0"/>
              <a:t> sıvılarında protein ve enzim analizleri yapılır.</a:t>
            </a:r>
          </a:p>
          <a:p>
            <a:pPr algn="just"/>
            <a:endParaRPr lang="tr-TR" dirty="0"/>
          </a:p>
        </p:txBody>
      </p:sp>
    </p:spTree>
    <p:extLst>
      <p:ext uri="{BB962C8B-B14F-4D97-AF65-F5344CB8AC3E}">
        <p14:creationId xmlns:p14="http://schemas.microsoft.com/office/powerpoint/2010/main" val="1060583477"/>
      </p:ext>
    </p:extLst>
  </p:cSld>
  <p:clrMapOvr>
    <a:masterClrMapping/>
  </p:clrMapOvr>
  <p:transition>
    <p:wipe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642918"/>
            <a:ext cx="8229600" cy="5715040"/>
          </a:xfrm>
        </p:spPr>
        <p:txBody>
          <a:bodyPr>
            <a:normAutofit/>
          </a:bodyPr>
          <a:lstStyle/>
          <a:p>
            <a:r>
              <a:rPr lang="tr-TR" sz="2800" dirty="0"/>
              <a:t>Periton, Plevra (</a:t>
            </a:r>
            <a:r>
              <a:rPr lang="tr-TR" sz="2800" i="1" dirty="0"/>
              <a:t>Plevra</a:t>
            </a:r>
            <a:r>
              <a:rPr lang="tr-TR" sz="2800" dirty="0"/>
              <a:t>, akciğeri ve </a:t>
            </a:r>
            <a:r>
              <a:rPr lang="tr-TR" sz="2800" dirty="0" err="1"/>
              <a:t>toraks</a:t>
            </a:r>
            <a:r>
              <a:rPr lang="tr-TR" sz="2800" dirty="0"/>
              <a:t> boşluğunu örten yaş bir </a:t>
            </a:r>
            <a:r>
              <a:rPr lang="tr-TR" sz="2800" dirty="0" err="1"/>
              <a:t>membrandır</a:t>
            </a:r>
            <a:r>
              <a:rPr lang="tr-TR" sz="2800" dirty="0"/>
              <a:t>), </a:t>
            </a:r>
            <a:r>
              <a:rPr lang="tr-TR" sz="2800" dirty="0" err="1"/>
              <a:t>Perikard</a:t>
            </a:r>
            <a:r>
              <a:rPr lang="tr-TR" sz="2800" dirty="0"/>
              <a:t> sıvılarının toplanması</a:t>
            </a:r>
          </a:p>
          <a:p>
            <a:r>
              <a:rPr lang="tr-TR" sz="2800" dirty="0"/>
              <a:t>Periton, plevra, </a:t>
            </a:r>
            <a:r>
              <a:rPr lang="tr-TR" sz="2800" dirty="0" err="1"/>
              <a:t>perikard</a:t>
            </a:r>
            <a:r>
              <a:rPr lang="tr-TR" sz="2800" dirty="0"/>
              <a:t> sıvılarında protein ve enzim analizleri yapılır.</a:t>
            </a:r>
            <a:endParaRPr lang="tr-TR" sz="2800" b="1" dirty="0"/>
          </a:p>
          <a:p>
            <a:r>
              <a:rPr lang="tr-TR" sz="2800" b="1" dirty="0"/>
              <a:t>Mide özsuyunun toplanması</a:t>
            </a:r>
            <a:endParaRPr lang="tr-TR" sz="2800" dirty="0"/>
          </a:p>
          <a:p>
            <a:r>
              <a:rPr lang="tr-TR" sz="2800" dirty="0"/>
              <a:t>Mide özsuyu sonda ile alınır.</a:t>
            </a:r>
          </a:p>
          <a:p>
            <a:pPr>
              <a:buNone/>
            </a:pPr>
            <a:r>
              <a:rPr lang="tr-TR" sz="2800" b="1" dirty="0"/>
              <a:t> </a:t>
            </a:r>
            <a:endParaRPr lang="tr-TR" sz="2800" dirty="0"/>
          </a:p>
          <a:p>
            <a:endParaRPr lang="tr-TR" sz="2800" dirty="0"/>
          </a:p>
        </p:txBody>
      </p:sp>
    </p:spTree>
    <p:extLst>
      <p:ext uri="{BB962C8B-B14F-4D97-AF65-F5344CB8AC3E}">
        <p14:creationId xmlns:p14="http://schemas.microsoft.com/office/powerpoint/2010/main" val="1112227839"/>
      </p:ext>
    </p:extLst>
  </p:cSld>
  <p:clrMapOvr>
    <a:masterClrMapping/>
  </p:clrMapOvr>
  <p:transition>
    <p:wipe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71480"/>
            <a:ext cx="8229600" cy="5554683"/>
          </a:xfrm>
        </p:spPr>
        <p:txBody>
          <a:bodyPr>
            <a:normAutofit/>
          </a:bodyPr>
          <a:lstStyle/>
          <a:p>
            <a:pPr algn="just"/>
            <a:r>
              <a:rPr lang="tr-TR" sz="2800" b="1" dirty="0"/>
              <a:t>Materyallerin </a:t>
            </a:r>
            <a:r>
              <a:rPr lang="tr-TR" sz="2800" b="1" dirty="0" err="1"/>
              <a:t>laboratuvara</a:t>
            </a:r>
            <a:r>
              <a:rPr lang="tr-TR" sz="2800" b="1" dirty="0"/>
              <a:t> transportunda önemli noktalar</a:t>
            </a:r>
            <a:endParaRPr lang="tr-TR" sz="2800" dirty="0"/>
          </a:p>
          <a:p>
            <a:pPr lvl="0" algn="just"/>
            <a:r>
              <a:rPr lang="tr-TR" sz="2800" dirty="0"/>
              <a:t>Materyal istenen analizde değişikliğe neden olmayacak koşullarda, plastik bir çantada ve en kısa zamanda </a:t>
            </a:r>
            <a:r>
              <a:rPr lang="tr-TR" sz="2800" dirty="0" err="1"/>
              <a:t>laboratuvara</a:t>
            </a:r>
            <a:r>
              <a:rPr lang="tr-TR" sz="2800" dirty="0"/>
              <a:t> ulaştırılmalıdır.</a:t>
            </a:r>
          </a:p>
          <a:p>
            <a:pPr lvl="0" algn="just"/>
            <a:r>
              <a:rPr lang="tr-TR" sz="2800" dirty="0"/>
              <a:t>Materyal ile birlikte hasta ile ilgili demografik bilgilerin ve istenen analizlerin yazıldığı istek kağıdı da </a:t>
            </a:r>
            <a:r>
              <a:rPr lang="tr-TR" sz="2800" dirty="0" err="1"/>
              <a:t>laboratuvara</a:t>
            </a:r>
            <a:r>
              <a:rPr lang="tr-TR" sz="2800" dirty="0"/>
              <a:t> gönderilmelidir.</a:t>
            </a:r>
          </a:p>
          <a:p>
            <a:pPr algn="just"/>
            <a:endParaRPr lang="tr-TR" sz="2800" dirty="0"/>
          </a:p>
        </p:txBody>
      </p:sp>
    </p:spTree>
    <p:extLst>
      <p:ext uri="{BB962C8B-B14F-4D97-AF65-F5344CB8AC3E}">
        <p14:creationId xmlns:p14="http://schemas.microsoft.com/office/powerpoint/2010/main" val="1515626585"/>
      </p:ext>
    </p:extLst>
  </p:cSld>
  <p:clrMapOvr>
    <a:masterClrMapping/>
  </p:clrMapOvr>
  <p:transition>
    <p:wipe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8003232" cy="3720476"/>
          </a:xfrm>
        </p:spPr>
        <p:txBody>
          <a:bodyPr>
            <a:normAutofit/>
          </a:bodyPr>
          <a:lstStyle/>
          <a:p>
            <a:pPr algn="just"/>
            <a:r>
              <a:rPr lang="tr-TR" sz="2800" b="1" dirty="0"/>
              <a:t>Materyal alımında önemli noktalar</a:t>
            </a:r>
            <a:endParaRPr lang="tr-TR" sz="2800" dirty="0"/>
          </a:p>
          <a:p>
            <a:pPr lvl="0" algn="just"/>
            <a:r>
              <a:rPr lang="tr-TR" sz="2800" dirty="0"/>
              <a:t>Materyalin alınacağı kap üzerine hasta adı, </a:t>
            </a:r>
            <a:r>
              <a:rPr lang="tr-TR" sz="2800" dirty="0" err="1"/>
              <a:t>laboratuvar</a:t>
            </a:r>
            <a:r>
              <a:rPr lang="tr-TR" sz="2800" dirty="0"/>
              <a:t> veya hastane numarası, tarih ve saat gibi tanıtıcı bilgiler yazılmalıdır.</a:t>
            </a:r>
          </a:p>
          <a:p>
            <a:pPr lvl="0" algn="just"/>
            <a:r>
              <a:rPr lang="tr-TR" sz="2800" dirty="0"/>
              <a:t>Materyalin alınacağı kap istenen analize göre uygun özellikte olmalıdır.</a:t>
            </a:r>
          </a:p>
          <a:p>
            <a:pPr algn="just"/>
            <a:endParaRPr lang="tr-TR" sz="2800" dirty="0"/>
          </a:p>
        </p:txBody>
      </p:sp>
    </p:spTree>
    <p:extLst>
      <p:ext uri="{BB962C8B-B14F-4D97-AF65-F5344CB8AC3E}">
        <p14:creationId xmlns:p14="http://schemas.microsoft.com/office/powerpoint/2010/main" val="1832477028"/>
      </p:ext>
    </p:extLst>
  </p:cSld>
  <p:clrMapOvr>
    <a:masterClrMapping/>
  </p:clrMapOvr>
  <p:transition>
    <p:wipe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6900882" cy="6072230"/>
          </a:xfrm>
        </p:spPr>
        <p:txBody>
          <a:bodyPr>
            <a:normAutofit/>
          </a:bodyPr>
          <a:lstStyle/>
          <a:p>
            <a:pPr lvl="0" algn="just"/>
            <a:r>
              <a:rPr lang="tr-TR" sz="2800" dirty="0"/>
              <a:t>Materyal alımı veya toplanması sırasında istenen analizi etkileyecek şartların oluşumu önlenmelidir.</a:t>
            </a:r>
          </a:p>
          <a:p>
            <a:pPr lvl="0" algn="just"/>
            <a:r>
              <a:rPr lang="tr-TR" sz="2800" dirty="0"/>
              <a:t>Hepatit ve HİV  enfeksiyonu riski taşıyan bir hasta örneği özel uyarı etiketiyle belirtilmelidir.</a:t>
            </a:r>
          </a:p>
          <a:p>
            <a:pPr lvl="0" algn="just"/>
            <a:r>
              <a:rPr lang="tr-TR" sz="2800" dirty="0"/>
              <a:t>Bazı analizler için örneğin buz üzerinde veya soğukta (4</a:t>
            </a:r>
            <a:r>
              <a:rPr lang="tr-TR" sz="2800" baseline="30000" dirty="0"/>
              <a:t>o</a:t>
            </a:r>
            <a:r>
              <a:rPr lang="tr-TR" sz="2800" dirty="0"/>
              <a:t>C) taşınması, bazı analizler için örneğin ışıktan korunması önemlidir.</a:t>
            </a:r>
          </a:p>
        </p:txBody>
      </p:sp>
    </p:spTree>
    <p:extLst>
      <p:ext uri="{BB962C8B-B14F-4D97-AF65-F5344CB8AC3E}">
        <p14:creationId xmlns:p14="http://schemas.microsoft.com/office/powerpoint/2010/main" val="1378427969"/>
      </p:ext>
    </p:extLst>
  </p:cSld>
  <p:clrMapOvr>
    <a:masterClrMapping/>
  </p:clrMapOvr>
  <p:transition>
    <p:wipe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215106"/>
          </a:xfrm>
        </p:spPr>
        <p:txBody>
          <a:bodyPr>
            <a:normAutofit/>
          </a:bodyPr>
          <a:lstStyle/>
          <a:p>
            <a:r>
              <a:rPr lang="tr-TR" b="1" dirty="0" err="1"/>
              <a:t>Laboratuvarda</a:t>
            </a:r>
            <a:r>
              <a:rPr lang="tr-TR" b="1" dirty="0"/>
              <a:t> analize başlamadan önce numuneler üzerinde yapılan işlemler</a:t>
            </a:r>
            <a:endParaRPr lang="tr-TR" dirty="0"/>
          </a:p>
          <a:p>
            <a:r>
              <a:rPr lang="tr-TR" dirty="0"/>
              <a:t>-Numune ve istek formu aynı numara ile kodlanır ve numune üzerindeki isimle istek formundaki isim karşılaştırılır.</a:t>
            </a:r>
          </a:p>
          <a:p>
            <a:r>
              <a:rPr lang="tr-TR" dirty="0"/>
              <a:t>-Numunenin çalışılacak teste uygun ve yeterli olup olmadığı kontrol edilir.</a:t>
            </a:r>
          </a:p>
          <a:p>
            <a:r>
              <a:rPr lang="tr-TR" dirty="0"/>
              <a:t>-Toplanmış olarak </a:t>
            </a:r>
            <a:r>
              <a:rPr lang="tr-TR" dirty="0" err="1"/>
              <a:t>laboratuvara</a:t>
            </a:r>
            <a:r>
              <a:rPr lang="tr-TR" dirty="0"/>
              <a:t> getirilen idrarın, dikkatlice volümü (hacmi) ölçülür. Hacim kaydedilir ve iyice homojen hale getirildikten sonra yeterli miktar alınıp analizde kullanılır.</a:t>
            </a:r>
          </a:p>
          <a:p>
            <a:endParaRPr lang="tr-TR" dirty="0"/>
          </a:p>
        </p:txBody>
      </p:sp>
    </p:spTree>
    <p:extLst>
      <p:ext uri="{BB962C8B-B14F-4D97-AF65-F5344CB8AC3E}">
        <p14:creationId xmlns:p14="http://schemas.microsoft.com/office/powerpoint/2010/main" val="185291147"/>
      </p:ext>
    </p:extLst>
  </p:cSld>
  <p:clrMapOvr>
    <a:masterClrMapping/>
  </p:clrMapOvr>
  <p:transition>
    <p:wipe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8229600" cy="6072230"/>
          </a:xfrm>
        </p:spPr>
        <p:txBody>
          <a:bodyPr>
            <a:normAutofit/>
          </a:bodyPr>
          <a:lstStyle/>
          <a:p>
            <a:r>
              <a:rPr lang="tr-TR" dirty="0"/>
              <a:t>-Bazı numuneler, hastadan alındıktan sonra analize kadar soğukta tutulur; buna dikkat edilmelidir. Gerekirse serum veya plazma ayırımı soğutmalı santrifüjde yapılır.</a:t>
            </a:r>
          </a:p>
          <a:p>
            <a:r>
              <a:rPr lang="tr-TR" dirty="0"/>
              <a:t>-Plazma veya serum şekilli elemanlardan </a:t>
            </a:r>
            <a:r>
              <a:rPr lang="tr-TR" dirty="0" err="1"/>
              <a:t>santrifügasyonla</a:t>
            </a:r>
            <a:r>
              <a:rPr lang="tr-TR" dirty="0"/>
              <a:t> ayrılır. Bu işlem, kan alındıktan sonra en geç 2 saat içinde yapılmış olmalıdır.</a:t>
            </a:r>
          </a:p>
          <a:p>
            <a:r>
              <a:rPr lang="tr-TR" dirty="0"/>
              <a:t>-Kronik böbrek yetmezliği olan hastalarda serum ayrıldıktan sonra da pıhtı oluşabilir. Buna dikkat etmelidir.</a:t>
            </a:r>
          </a:p>
          <a:p>
            <a:endParaRPr lang="tr-TR" dirty="0"/>
          </a:p>
        </p:txBody>
      </p:sp>
    </p:spTree>
    <p:extLst>
      <p:ext uri="{BB962C8B-B14F-4D97-AF65-F5344CB8AC3E}">
        <p14:creationId xmlns:p14="http://schemas.microsoft.com/office/powerpoint/2010/main" val="337019479"/>
      </p:ext>
    </p:extLst>
  </p:cSld>
  <p:clrMapOvr>
    <a:masterClrMapping/>
  </p:clrMapOvr>
  <p:transition>
    <p:wipe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215106"/>
          </a:xfrm>
        </p:spPr>
        <p:txBody>
          <a:bodyPr>
            <a:normAutofit fontScale="92500" lnSpcReduction="20000"/>
          </a:bodyPr>
          <a:lstStyle/>
          <a:p>
            <a:pPr algn="ctr"/>
            <a:r>
              <a:rPr lang="tr-TR" b="1" dirty="0"/>
              <a:t>Analiz türleri</a:t>
            </a:r>
          </a:p>
          <a:p>
            <a:r>
              <a:rPr lang="tr-TR" b="1" dirty="0"/>
              <a:t>1) Kalitatif (nitel) analizler</a:t>
            </a:r>
            <a:r>
              <a:rPr lang="tr-TR" dirty="0"/>
              <a:t>: Tanımlama testleridir; sonuçları var-yok veya pozitif-negatif olarak ifade edilir. </a:t>
            </a:r>
          </a:p>
          <a:p>
            <a:r>
              <a:rPr lang="tr-TR" b="1" dirty="0"/>
              <a:t>2) Kantitatif (nicel) analizler: </a:t>
            </a:r>
            <a:r>
              <a:rPr lang="tr-TR" dirty="0"/>
              <a:t>Miktar veya aktivite belirleme analizleridir; sonuçları miktar veya aktivite büyüklüğünü gösteren bir sayı ve birimle ifade edilir. </a:t>
            </a:r>
          </a:p>
          <a:p>
            <a:r>
              <a:rPr lang="tr-TR" dirty="0"/>
              <a:t>%g= g/</a:t>
            </a:r>
            <a:r>
              <a:rPr lang="tr-TR" dirty="0" err="1"/>
              <a:t>dL</a:t>
            </a:r>
            <a:r>
              <a:rPr lang="tr-TR" dirty="0"/>
              <a:t>=1000 mg/</a:t>
            </a:r>
            <a:r>
              <a:rPr lang="tr-TR" dirty="0" err="1"/>
              <a:t>dL</a:t>
            </a:r>
            <a:r>
              <a:rPr lang="tr-TR" dirty="0"/>
              <a:t> </a:t>
            </a:r>
          </a:p>
          <a:p>
            <a:r>
              <a:rPr lang="tr-TR" dirty="0"/>
              <a:t>%mg=mg/</a:t>
            </a:r>
            <a:r>
              <a:rPr lang="tr-TR" dirty="0" err="1"/>
              <a:t>dL</a:t>
            </a:r>
            <a:r>
              <a:rPr lang="tr-TR" dirty="0"/>
              <a:t>=1000 </a:t>
            </a:r>
            <a:r>
              <a:rPr lang="tr-TR" dirty="0">
                <a:sym typeface="Symbol"/>
              </a:rPr>
              <a:t></a:t>
            </a:r>
            <a:r>
              <a:rPr lang="tr-TR" dirty="0"/>
              <a:t>g/</a:t>
            </a:r>
            <a:r>
              <a:rPr lang="tr-TR" dirty="0" err="1"/>
              <a:t>dL</a:t>
            </a:r>
            <a:r>
              <a:rPr lang="tr-TR" dirty="0"/>
              <a:t> </a:t>
            </a:r>
          </a:p>
          <a:p>
            <a:r>
              <a:rPr lang="tr-TR" dirty="0"/>
              <a:t>%</a:t>
            </a:r>
            <a:r>
              <a:rPr lang="tr-TR" dirty="0">
                <a:sym typeface="Symbol"/>
              </a:rPr>
              <a:t></a:t>
            </a:r>
            <a:r>
              <a:rPr lang="tr-TR" dirty="0"/>
              <a:t>g= </a:t>
            </a:r>
            <a:r>
              <a:rPr lang="tr-TR" dirty="0">
                <a:sym typeface="Symbol"/>
              </a:rPr>
              <a:t></a:t>
            </a:r>
            <a:r>
              <a:rPr lang="tr-TR" dirty="0"/>
              <a:t>g/</a:t>
            </a:r>
            <a:r>
              <a:rPr lang="tr-TR" dirty="0" err="1"/>
              <a:t>dL</a:t>
            </a:r>
            <a:r>
              <a:rPr lang="tr-TR" dirty="0"/>
              <a:t>=1000 </a:t>
            </a:r>
            <a:r>
              <a:rPr lang="tr-TR" dirty="0" err="1"/>
              <a:t>ng</a:t>
            </a:r>
            <a:r>
              <a:rPr lang="tr-TR" dirty="0"/>
              <a:t>/</a:t>
            </a:r>
            <a:r>
              <a:rPr lang="tr-TR" dirty="0" err="1"/>
              <a:t>dL</a:t>
            </a:r>
            <a:r>
              <a:rPr lang="tr-TR" dirty="0"/>
              <a:t> </a:t>
            </a:r>
          </a:p>
          <a:p>
            <a:r>
              <a:rPr lang="tr-TR" dirty="0"/>
              <a:t> %</a:t>
            </a:r>
            <a:r>
              <a:rPr lang="tr-TR" dirty="0" err="1"/>
              <a:t>ng</a:t>
            </a:r>
            <a:r>
              <a:rPr lang="tr-TR" dirty="0"/>
              <a:t>=</a:t>
            </a:r>
            <a:r>
              <a:rPr lang="tr-TR" dirty="0" err="1"/>
              <a:t>ng</a:t>
            </a:r>
            <a:r>
              <a:rPr lang="tr-TR" dirty="0"/>
              <a:t>/</a:t>
            </a:r>
            <a:r>
              <a:rPr lang="tr-TR" dirty="0" err="1"/>
              <a:t>dL</a:t>
            </a:r>
            <a:r>
              <a:rPr lang="tr-TR" dirty="0"/>
              <a:t>=1000 </a:t>
            </a:r>
            <a:r>
              <a:rPr lang="tr-TR" dirty="0" err="1"/>
              <a:t>pg</a:t>
            </a:r>
            <a:r>
              <a:rPr lang="tr-TR" dirty="0"/>
              <a:t>/</a:t>
            </a:r>
            <a:r>
              <a:rPr lang="tr-TR" dirty="0" err="1"/>
              <a:t>dL</a:t>
            </a:r>
            <a:r>
              <a:rPr lang="tr-TR" dirty="0"/>
              <a:t> </a:t>
            </a:r>
          </a:p>
          <a:p>
            <a:r>
              <a:rPr lang="tr-TR" dirty="0"/>
              <a:t>%</a:t>
            </a:r>
            <a:r>
              <a:rPr lang="tr-TR" dirty="0" err="1"/>
              <a:t>pg</a:t>
            </a:r>
            <a:r>
              <a:rPr lang="tr-TR" dirty="0"/>
              <a:t>=</a:t>
            </a:r>
            <a:r>
              <a:rPr lang="tr-TR" dirty="0" err="1"/>
              <a:t>pg</a:t>
            </a:r>
            <a:r>
              <a:rPr lang="tr-TR" dirty="0"/>
              <a:t>/</a:t>
            </a:r>
            <a:r>
              <a:rPr lang="tr-TR" dirty="0" err="1"/>
              <a:t>dL</a:t>
            </a:r>
            <a:r>
              <a:rPr lang="tr-TR" dirty="0"/>
              <a:t> </a:t>
            </a:r>
          </a:p>
          <a:p>
            <a:r>
              <a:rPr lang="tr-TR" dirty="0" err="1"/>
              <a:t>Mol</a:t>
            </a:r>
            <a:r>
              <a:rPr lang="tr-TR" dirty="0"/>
              <a:t>/L=1000 </a:t>
            </a:r>
            <a:r>
              <a:rPr lang="tr-TR" dirty="0" err="1"/>
              <a:t>mMol</a:t>
            </a:r>
            <a:r>
              <a:rPr lang="tr-TR" dirty="0"/>
              <a:t>/L</a:t>
            </a:r>
          </a:p>
          <a:p>
            <a:r>
              <a:rPr lang="tr-TR" dirty="0" err="1"/>
              <a:t>mMol</a:t>
            </a:r>
            <a:r>
              <a:rPr lang="tr-TR" dirty="0"/>
              <a:t>/L=1000 </a:t>
            </a:r>
            <a:r>
              <a:rPr lang="tr-TR" dirty="0">
                <a:sym typeface="Symbol"/>
              </a:rPr>
              <a:t></a:t>
            </a:r>
            <a:r>
              <a:rPr lang="tr-TR" dirty="0" err="1"/>
              <a:t>Mol</a:t>
            </a:r>
            <a:r>
              <a:rPr lang="tr-TR" dirty="0"/>
              <a:t>/L</a:t>
            </a:r>
          </a:p>
          <a:p>
            <a:r>
              <a:rPr lang="tr-TR" dirty="0" err="1"/>
              <a:t>Eq</a:t>
            </a:r>
            <a:r>
              <a:rPr lang="tr-TR" dirty="0"/>
              <a:t>/L=1000 </a:t>
            </a:r>
            <a:r>
              <a:rPr lang="tr-TR" dirty="0" err="1"/>
              <a:t>mEq</a:t>
            </a:r>
            <a:r>
              <a:rPr lang="tr-TR" dirty="0"/>
              <a:t>/L</a:t>
            </a:r>
          </a:p>
          <a:p>
            <a:r>
              <a:rPr lang="tr-TR" dirty="0"/>
              <a:t>IU/L=0,001 IÜ/mL</a:t>
            </a:r>
          </a:p>
          <a:p>
            <a:r>
              <a:rPr lang="tr-TR" dirty="0"/>
              <a:t>IU/mL=1000 IU/L </a:t>
            </a:r>
          </a:p>
          <a:p>
            <a:endParaRPr lang="tr-TR" dirty="0"/>
          </a:p>
        </p:txBody>
      </p:sp>
    </p:spTree>
  </p:cSld>
  <p:clrMapOvr>
    <a:masterClrMapping/>
  </p:clrMapOvr>
  <p:transition>
    <p:wipe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286544"/>
          </a:xfrm>
        </p:spPr>
        <p:txBody>
          <a:bodyPr>
            <a:normAutofit/>
          </a:bodyPr>
          <a:lstStyle/>
          <a:p>
            <a:r>
              <a:rPr lang="tr-TR" b="1" dirty="0"/>
              <a:t>Numunelerin stabilizasyonu ve saklanması</a:t>
            </a:r>
            <a:endParaRPr lang="tr-TR" dirty="0"/>
          </a:p>
          <a:p>
            <a:r>
              <a:rPr lang="tr-TR" dirty="0"/>
              <a:t>-Analiz hemen yapılmayacaksa serum +4, -20, -40 veya –70</a:t>
            </a:r>
            <a:r>
              <a:rPr lang="tr-TR" baseline="30000" dirty="0"/>
              <a:t>o</a:t>
            </a:r>
            <a:r>
              <a:rPr lang="tr-TR" dirty="0"/>
              <a:t>C’ta ağzı kapalı olarak saklanmalıdır.</a:t>
            </a:r>
          </a:p>
          <a:p>
            <a:r>
              <a:rPr lang="tr-TR" dirty="0"/>
              <a:t>-Serum veya plazma elde edildikten sonra en geç 4 saat içinde çalışılmayacaksa +4</a:t>
            </a:r>
            <a:r>
              <a:rPr lang="tr-TR" baseline="30000" dirty="0"/>
              <a:t>o</a:t>
            </a:r>
            <a:r>
              <a:rPr lang="tr-TR" dirty="0"/>
              <a:t>C’de ağzı kapalı olarak 1 gün saklanabilir. Ancak </a:t>
            </a:r>
            <a:r>
              <a:rPr lang="tr-TR" dirty="0" err="1"/>
              <a:t>bilirubin</a:t>
            </a:r>
            <a:r>
              <a:rPr lang="tr-TR" dirty="0"/>
              <a:t> ve </a:t>
            </a:r>
            <a:r>
              <a:rPr lang="tr-TR" dirty="0" err="1"/>
              <a:t>askorbik</a:t>
            </a:r>
            <a:r>
              <a:rPr lang="tr-TR" dirty="0"/>
              <a:t> asit gibi ışığa ve havaya duyarlı maddeler hemen çalışılmalıdır.</a:t>
            </a:r>
          </a:p>
          <a:p>
            <a:r>
              <a:rPr lang="tr-TR" dirty="0"/>
              <a:t>-Numunenin bulunduğu ortamın</a:t>
            </a:r>
          </a:p>
          <a:p>
            <a:pPr>
              <a:buNone/>
            </a:pPr>
            <a:r>
              <a:rPr lang="tr-TR" dirty="0"/>
              <a:t> sıcaklığının fazla olması numunede </a:t>
            </a:r>
          </a:p>
          <a:p>
            <a:pPr>
              <a:buNone/>
            </a:pPr>
            <a:r>
              <a:rPr lang="tr-TR" dirty="0"/>
              <a:t>buharlaşmaya ve serumdaki </a:t>
            </a:r>
            <a:r>
              <a:rPr lang="tr-TR" dirty="0" err="1"/>
              <a:t>analitlerin</a:t>
            </a:r>
            <a:r>
              <a:rPr lang="tr-TR" dirty="0"/>
              <a:t> </a:t>
            </a:r>
          </a:p>
          <a:p>
            <a:pPr>
              <a:buNone/>
            </a:pPr>
            <a:r>
              <a:rPr lang="tr-TR" dirty="0"/>
              <a:t>konsantrasyonunda rölatif artışa neden </a:t>
            </a:r>
          </a:p>
          <a:p>
            <a:pPr>
              <a:buNone/>
            </a:pPr>
            <a:r>
              <a:rPr lang="tr-TR" dirty="0"/>
              <a:t>olabilir.</a:t>
            </a:r>
          </a:p>
          <a:p>
            <a:endParaRPr lang="tr-TR" dirty="0"/>
          </a:p>
        </p:txBody>
      </p:sp>
    </p:spTree>
    <p:extLst>
      <p:ext uri="{BB962C8B-B14F-4D97-AF65-F5344CB8AC3E}">
        <p14:creationId xmlns:p14="http://schemas.microsoft.com/office/powerpoint/2010/main" val="1372006414"/>
      </p:ext>
    </p:extLst>
  </p:cSld>
  <p:clrMapOvr>
    <a:masterClrMapping/>
  </p:clrMapOvr>
  <p:transition>
    <p:wipe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143668"/>
          </a:xfrm>
        </p:spPr>
        <p:txBody>
          <a:bodyPr>
            <a:normAutofit/>
          </a:bodyPr>
          <a:lstStyle/>
          <a:p>
            <a:pPr algn="just"/>
            <a:r>
              <a:rPr lang="tr-TR" sz="2800" dirty="0"/>
              <a:t>-24 saatten fazla bekletilen serum ve idrarda +4</a:t>
            </a:r>
            <a:r>
              <a:rPr lang="tr-TR" sz="2800" baseline="30000" dirty="0"/>
              <a:t>o</a:t>
            </a:r>
            <a:r>
              <a:rPr lang="tr-TR" sz="2800" dirty="0"/>
              <a:t>C’de saklansa bile bakteri üremesi olabilir. Bu yüzden serumun dondurulması daha doğrudur ve bu sayede serumdaki birçok </a:t>
            </a:r>
            <a:r>
              <a:rPr lang="tr-TR" sz="2800" dirty="0" err="1"/>
              <a:t>analit</a:t>
            </a:r>
            <a:r>
              <a:rPr lang="tr-TR" sz="2800" dirty="0"/>
              <a:t> bozulmadan aylarca saklanabilir.</a:t>
            </a:r>
          </a:p>
          <a:p>
            <a:pPr algn="just"/>
            <a:r>
              <a:rPr lang="tr-TR" sz="2800" dirty="0"/>
              <a:t>-Dondurulmuş serum çalışılacağı zaman eritilip oda sıcaklığına getirilmelidir.</a:t>
            </a:r>
          </a:p>
          <a:p>
            <a:pPr algn="just"/>
            <a:r>
              <a:rPr lang="tr-TR" sz="2800" dirty="0"/>
              <a:t>-Kanı dondurmak </a:t>
            </a:r>
            <a:r>
              <a:rPr lang="tr-TR" sz="2800" dirty="0" err="1"/>
              <a:t>hemolize</a:t>
            </a:r>
            <a:r>
              <a:rPr lang="tr-TR" sz="2800" dirty="0"/>
              <a:t> neden olur. Serum veya plazması ayrılmadan kanı dondurmamalıdır.</a:t>
            </a:r>
          </a:p>
        </p:txBody>
      </p:sp>
    </p:spTree>
    <p:extLst>
      <p:ext uri="{BB962C8B-B14F-4D97-AF65-F5344CB8AC3E}">
        <p14:creationId xmlns:p14="http://schemas.microsoft.com/office/powerpoint/2010/main" val="1779882259"/>
      </p:ext>
    </p:extLst>
  </p:cSld>
  <p:clrMapOvr>
    <a:masterClrMapping/>
  </p:clrMapOvr>
  <p:transition>
    <p:wipe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alizleri etkileyen preanalitik faktörler ile ilgili görsel sonucu&quot;">
            <a:extLst>
              <a:ext uri="{FF2B5EF4-FFF2-40B4-BE49-F238E27FC236}">
                <a16:creationId xmlns:a16="http://schemas.microsoft.com/office/drawing/2014/main" id="{9236A6E4-F8EE-44C2-8EF4-22CEEB0946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216" y="0"/>
            <a:ext cx="9345216" cy="659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74039"/>
      </p:ext>
    </p:extLst>
  </p:cSld>
  <p:clrMapOvr>
    <a:masterClrMapping/>
  </p:clrMapOvr>
  <p:transition>
    <p:wipe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6632"/>
            <a:ext cx="8229600" cy="773848"/>
          </a:xfrm>
        </p:spPr>
        <p:txBody>
          <a:bodyPr>
            <a:noAutofit/>
          </a:bodyPr>
          <a:lstStyle/>
          <a:p>
            <a:pPr algn="ctr"/>
            <a:br>
              <a:rPr lang="tr-TR" sz="2800" b="1" dirty="0">
                <a:solidFill>
                  <a:schemeClr val="tx1"/>
                </a:solidFill>
              </a:rPr>
            </a:br>
            <a:br>
              <a:rPr lang="tr-TR" sz="2800" b="1" dirty="0">
                <a:solidFill>
                  <a:schemeClr val="tx1"/>
                </a:solidFill>
              </a:rPr>
            </a:br>
            <a:br>
              <a:rPr lang="tr-TR" sz="2800" dirty="0">
                <a:solidFill>
                  <a:schemeClr val="tx1"/>
                </a:solidFill>
              </a:rPr>
            </a:br>
            <a:endParaRPr lang="tr-TR" sz="2800" dirty="0">
              <a:solidFill>
                <a:schemeClr val="tx1"/>
              </a:solidFill>
            </a:endParaRPr>
          </a:p>
        </p:txBody>
      </p:sp>
      <p:sp>
        <p:nvSpPr>
          <p:cNvPr id="3" name="2 İçerik Yer Tutucusu"/>
          <p:cNvSpPr>
            <a:spLocks noGrp="1"/>
          </p:cNvSpPr>
          <p:nvPr>
            <p:ph idx="1"/>
          </p:nvPr>
        </p:nvSpPr>
        <p:spPr>
          <a:xfrm>
            <a:off x="611560" y="1735310"/>
            <a:ext cx="8229600" cy="4357718"/>
          </a:xfrm>
        </p:spPr>
        <p:txBody>
          <a:bodyPr>
            <a:normAutofit/>
          </a:bodyPr>
          <a:lstStyle/>
          <a:p>
            <a:pPr algn="just"/>
            <a:r>
              <a:rPr lang="tr-TR" sz="2400" dirty="0" err="1"/>
              <a:t>Laboratuvar</a:t>
            </a:r>
            <a:r>
              <a:rPr lang="tr-TR" sz="2400" dirty="0"/>
              <a:t> testleriyle elde edilen sonuçların hastada gerçek değerler olduğuna  inanılır. </a:t>
            </a:r>
          </a:p>
          <a:p>
            <a:pPr algn="just"/>
            <a:r>
              <a:rPr lang="tr-TR" sz="2400" dirty="0"/>
              <a:t>Ancak birçok faktör bir örnekteki bir veya daha fazla madde ile ilgili  analiz (ölçüm) sonucunu değiştirebilir. </a:t>
            </a:r>
          </a:p>
          <a:p>
            <a:pPr algn="just"/>
            <a:r>
              <a:rPr lang="tr-TR" sz="2400" dirty="0" err="1"/>
              <a:t>Laboratuvar</a:t>
            </a:r>
            <a:r>
              <a:rPr lang="tr-TR" sz="2400" dirty="0"/>
              <a:t> test sonuçlarına etki eden faktörler ölçümden önce, ölçüm sırasında veya ölçümden sonra etki ederek hatalara neden olabilirler. </a:t>
            </a:r>
          </a:p>
          <a:p>
            <a:pPr algn="just"/>
            <a:endParaRPr lang="tr-TR" sz="2400" dirty="0"/>
          </a:p>
        </p:txBody>
      </p:sp>
      <p:pic>
        <p:nvPicPr>
          <p:cNvPr id="5" name="Resim 4">
            <a:extLst>
              <a:ext uri="{FF2B5EF4-FFF2-40B4-BE49-F238E27FC236}">
                <a16:creationId xmlns:a16="http://schemas.microsoft.com/office/drawing/2014/main" id="{3F1C6983-96AC-400A-9E94-0CFF4ACAA324}"/>
              </a:ext>
            </a:extLst>
          </p:cNvPr>
          <p:cNvPicPr>
            <a:picLocks noChangeAspect="1"/>
          </p:cNvPicPr>
          <p:nvPr/>
        </p:nvPicPr>
        <p:blipFill>
          <a:blip r:embed="rId2"/>
          <a:stretch>
            <a:fillRect/>
          </a:stretch>
        </p:blipFill>
        <p:spPr>
          <a:xfrm>
            <a:off x="798249" y="503556"/>
            <a:ext cx="7547502" cy="749873"/>
          </a:xfrm>
          <a:prstGeom prst="rect">
            <a:avLst/>
          </a:prstGeom>
        </p:spPr>
      </p:pic>
    </p:spTree>
    <p:extLst>
      <p:ext uri="{BB962C8B-B14F-4D97-AF65-F5344CB8AC3E}">
        <p14:creationId xmlns:p14="http://schemas.microsoft.com/office/powerpoint/2010/main" val="33924303"/>
      </p:ext>
    </p:extLst>
  </p:cSld>
  <p:clrMapOvr>
    <a:masterClrMapping/>
  </p:clrMapOvr>
  <p:transition>
    <p:wipe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143668"/>
          </a:xfrm>
        </p:spPr>
        <p:txBody>
          <a:bodyPr>
            <a:normAutofit/>
          </a:bodyPr>
          <a:lstStyle/>
          <a:p>
            <a:r>
              <a:rPr lang="tr-TR" dirty="0"/>
              <a:t>Esasen rutin </a:t>
            </a:r>
            <a:r>
              <a:rPr lang="tr-TR" dirty="0" err="1"/>
              <a:t>laboratuvarlarda</a:t>
            </a:r>
            <a:r>
              <a:rPr lang="tr-TR" dirty="0"/>
              <a:t> her zaman belli oranda hata vardır. Bu hatalar aşağıdaki şekilde sınıflandırılabilir:</a:t>
            </a:r>
          </a:p>
          <a:p>
            <a:r>
              <a:rPr lang="tr-TR" dirty="0"/>
              <a:t>-Numune (örnek) alınmadan önce yapılan hatalar </a:t>
            </a:r>
          </a:p>
          <a:p>
            <a:r>
              <a:rPr lang="tr-TR" dirty="0"/>
              <a:t>-Numune alınırken yapılan hatalar</a:t>
            </a:r>
          </a:p>
          <a:p>
            <a:r>
              <a:rPr lang="tr-TR" dirty="0"/>
              <a:t>-Numunenin </a:t>
            </a:r>
            <a:r>
              <a:rPr lang="tr-TR" dirty="0" err="1"/>
              <a:t>laboratuvara</a:t>
            </a:r>
            <a:r>
              <a:rPr lang="tr-TR" dirty="0"/>
              <a:t> ulaştırılmasında yapılan hatalar</a:t>
            </a:r>
          </a:p>
          <a:p>
            <a:r>
              <a:rPr lang="tr-TR" dirty="0"/>
              <a:t>-</a:t>
            </a:r>
            <a:r>
              <a:rPr lang="tr-TR" dirty="0" err="1"/>
              <a:t>Laboratuvarda</a:t>
            </a:r>
            <a:r>
              <a:rPr lang="tr-TR" dirty="0"/>
              <a:t> analize hazırlama ve analizi hazırlama sırasında yapılan hatalar</a:t>
            </a:r>
          </a:p>
          <a:p>
            <a:r>
              <a:rPr lang="tr-TR" dirty="0"/>
              <a:t>-Analiz (ölçüm) hataları</a:t>
            </a:r>
          </a:p>
          <a:p>
            <a:r>
              <a:rPr lang="tr-TR" dirty="0"/>
              <a:t>-Sonucu rapor ederken</a:t>
            </a:r>
          </a:p>
          <a:p>
            <a:pPr>
              <a:buNone/>
            </a:pPr>
            <a:r>
              <a:rPr lang="tr-TR" dirty="0"/>
              <a:t>yapılabilen hatalar </a:t>
            </a:r>
          </a:p>
          <a:p>
            <a:endParaRPr lang="tr-TR" dirty="0"/>
          </a:p>
        </p:txBody>
      </p:sp>
    </p:spTree>
    <p:extLst>
      <p:ext uri="{BB962C8B-B14F-4D97-AF65-F5344CB8AC3E}">
        <p14:creationId xmlns:p14="http://schemas.microsoft.com/office/powerpoint/2010/main" val="1082594066"/>
      </p:ext>
    </p:extLst>
  </p:cSld>
  <p:clrMapOvr>
    <a:masterClrMapping/>
  </p:clrMapOvr>
  <p:transition>
    <p:wipe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14290"/>
            <a:ext cx="8229600" cy="6286544"/>
          </a:xfrm>
        </p:spPr>
        <p:txBody>
          <a:bodyPr>
            <a:normAutofit/>
          </a:bodyPr>
          <a:lstStyle/>
          <a:p>
            <a:r>
              <a:rPr lang="tr-TR" dirty="0" err="1"/>
              <a:t>Laboratuvar</a:t>
            </a:r>
            <a:r>
              <a:rPr lang="tr-TR" dirty="0"/>
              <a:t> test sonuçlarına analizden önce etki eden faktörler topluca </a:t>
            </a:r>
            <a:r>
              <a:rPr lang="tr-TR" b="1" dirty="0"/>
              <a:t>“Hataların </a:t>
            </a:r>
            <a:r>
              <a:rPr lang="tr-TR" b="1" dirty="0" err="1"/>
              <a:t>Preanalitik</a:t>
            </a:r>
            <a:r>
              <a:rPr lang="tr-TR" b="1" dirty="0"/>
              <a:t> Kaynakları” </a:t>
            </a:r>
            <a:r>
              <a:rPr lang="tr-TR" dirty="0"/>
              <a:t>olarak da tanımlanırlar. </a:t>
            </a:r>
          </a:p>
          <a:p>
            <a:r>
              <a:rPr lang="tr-TR" dirty="0" err="1"/>
              <a:t>Laboratuvar</a:t>
            </a:r>
            <a:r>
              <a:rPr lang="tr-TR" dirty="0"/>
              <a:t> test sonuçlarına ölçümden önce etki eden faktörler örneğin alınmasından önce etkili faktörler, örneğin alınması sırasında etkili faktörler ve örneğin alınmasından sonra etkili faktörler olmak üzere üç ana sınıfa ayrılarak incelenebilirler </a:t>
            </a:r>
          </a:p>
          <a:p>
            <a:r>
              <a:rPr lang="tr-TR" dirty="0" err="1"/>
              <a:t>Laboratuvar</a:t>
            </a:r>
            <a:r>
              <a:rPr lang="tr-TR" dirty="0"/>
              <a:t> test sonuçlarını etkileyen </a:t>
            </a:r>
            <a:r>
              <a:rPr lang="tr-TR" dirty="0" err="1"/>
              <a:t>preanalitik</a:t>
            </a:r>
            <a:r>
              <a:rPr lang="tr-TR" dirty="0"/>
              <a:t> faktörler iki sınıfa ayrılarak incelenebilirler:</a:t>
            </a:r>
          </a:p>
          <a:p>
            <a:r>
              <a:rPr lang="tr-TR" dirty="0"/>
              <a:t>-Kontrol edilebilen faktörler</a:t>
            </a:r>
          </a:p>
          <a:p>
            <a:r>
              <a:rPr lang="tr-TR" dirty="0"/>
              <a:t>-Kontrol edilemeyen faktörler </a:t>
            </a:r>
          </a:p>
          <a:p>
            <a:endParaRPr lang="tr-TR" dirty="0"/>
          </a:p>
        </p:txBody>
      </p:sp>
    </p:spTree>
    <p:extLst>
      <p:ext uri="{BB962C8B-B14F-4D97-AF65-F5344CB8AC3E}">
        <p14:creationId xmlns:p14="http://schemas.microsoft.com/office/powerpoint/2010/main" val="1677009878"/>
      </p:ext>
    </p:extLst>
  </p:cSld>
  <p:clrMapOvr>
    <a:masterClrMapping/>
  </p:clrMapOvr>
  <p:transition>
    <p:wipe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072230"/>
          </a:xfrm>
        </p:spPr>
        <p:txBody>
          <a:bodyPr>
            <a:normAutofit/>
          </a:bodyPr>
          <a:lstStyle/>
          <a:p>
            <a:r>
              <a:rPr lang="tr-TR" b="1" dirty="0" err="1"/>
              <a:t>Laboratuvar</a:t>
            </a:r>
            <a:r>
              <a:rPr lang="tr-TR" b="1" dirty="0"/>
              <a:t> test sonuçlarını etkileyen, kontrol edilebilen </a:t>
            </a:r>
            <a:r>
              <a:rPr lang="tr-TR" b="1" dirty="0" err="1"/>
              <a:t>preanalitik</a:t>
            </a:r>
            <a:r>
              <a:rPr lang="tr-TR" b="1" dirty="0"/>
              <a:t> faktörler:</a:t>
            </a:r>
            <a:endParaRPr lang="tr-TR" dirty="0"/>
          </a:p>
          <a:p>
            <a:r>
              <a:rPr lang="tr-TR" dirty="0"/>
              <a:t>-</a:t>
            </a:r>
            <a:r>
              <a:rPr lang="tr-TR" dirty="0" err="1"/>
              <a:t>Postür</a:t>
            </a:r>
            <a:r>
              <a:rPr lang="tr-TR" dirty="0"/>
              <a:t> (hastanın duruşu)</a:t>
            </a:r>
          </a:p>
          <a:p>
            <a:r>
              <a:rPr lang="tr-TR" dirty="0"/>
              <a:t>-Sürekli yatma ve hareketsizlik</a:t>
            </a:r>
          </a:p>
          <a:p>
            <a:r>
              <a:rPr lang="tr-TR" dirty="0"/>
              <a:t>-Egzersiz</a:t>
            </a:r>
          </a:p>
          <a:p>
            <a:r>
              <a:rPr lang="tr-TR" dirty="0"/>
              <a:t>-</a:t>
            </a:r>
            <a:r>
              <a:rPr lang="tr-TR" dirty="0" err="1"/>
              <a:t>Sirkadiyen</a:t>
            </a:r>
            <a:r>
              <a:rPr lang="tr-TR" dirty="0"/>
              <a:t> varyasyon (gün içi değişiklikler)</a:t>
            </a:r>
          </a:p>
          <a:p>
            <a:r>
              <a:rPr lang="tr-TR" dirty="0"/>
              <a:t>-Seyahatler</a:t>
            </a:r>
          </a:p>
          <a:p>
            <a:r>
              <a:rPr lang="tr-TR" dirty="0"/>
              <a:t>-Alınan gıdaların etkisi</a:t>
            </a:r>
          </a:p>
          <a:p>
            <a:r>
              <a:rPr lang="tr-TR" dirty="0"/>
              <a:t>-Sigara ve alkolün etkisi</a:t>
            </a:r>
          </a:p>
          <a:p>
            <a:r>
              <a:rPr lang="tr-TR" dirty="0"/>
              <a:t>-İlaç kullanımı ve transfüzyonun, </a:t>
            </a:r>
          </a:p>
          <a:p>
            <a:pPr>
              <a:buNone/>
            </a:pPr>
            <a:r>
              <a:rPr lang="tr-TR" dirty="0"/>
              <a:t>ateşin  etkisi </a:t>
            </a:r>
          </a:p>
          <a:p>
            <a:endParaRPr lang="tr-TR" dirty="0"/>
          </a:p>
        </p:txBody>
      </p:sp>
    </p:spTree>
    <p:extLst>
      <p:ext uri="{BB962C8B-B14F-4D97-AF65-F5344CB8AC3E}">
        <p14:creationId xmlns:p14="http://schemas.microsoft.com/office/powerpoint/2010/main" val="1929636318"/>
      </p:ext>
    </p:extLst>
  </p:cSld>
  <p:clrMapOvr>
    <a:masterClrMapping/>
  </p:clrMapOvr>
  <p:transition>
    <p:wipe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072230"/>
          </a:xfrm>
        </p:spPr>
        <p:txBody>
          <a:bodyPr>
            <a:normAutofit/>
          </a:bodyPr>
          <a:lstStyle/>
          <a:p>
            <a:r>
              <a:rPr lang="tr-TR" b="1" dirty="0" err="1"/>
              <a:t>Postürün</a:t>
            </a:r>
            <a:r>
              <a:rPr lang="tr-TR" b="1" dirty="0"/>
              <a:t> analiz sonuçlarına etkisi</a:t>
            </a:r>
            <a:endParaRPr lang="tr-TR" dirty="0"/>
          </a:p>
          <a:p>
            <a:r>
              <a:rPr lang="tr-TR" dirty="0"/>
              <a:t>Normal bir erişkinin dik oturma halindeki kan hacmi, yatay pozisyondaki kan hacminden 600-700 ml daha azdır (%10’luk azalma). Plazma hacmindeki azalma daha fazladır:</a:t>
            </a:r>
          </a:p>
          <a:p>
            <a:r>
              <a:rPr lang="tr-TR" dirty="0"/>
              <a:t>-Bütün proteinlerin konsantrasyonu artar.</a:t>
            </a:r>
          </a:p>
          <a:p>
            <a:r>
              <a:rPr lang="tr-TR" dirty="0"/>
              <a:t>-Proteine bağlı taşınan ilaçlar, kalsiyum, </a:t>
            </a:r>
            <a:r>
              <a:rPr lang="tr-TR" dirty="0" err="1"/>
              <a:t>bilirubin</a:t>
            </a:r>
            <a:r>
              <a:rPr lang="tr-TR" dirty="0"/>
              <a:t> konsantrasyonu artar.</a:t>
            </a:r>
          </a:p>
          <a:p>
            <a:r>
              <a:rPr lang="tr-TR" dirty="0"/>
              <a:t>-</a:t>
            </a:r>
            <a:r>
              <a:rPr lang="tr-TR" dirty="0" err="1"/>
              <a:t>Glomerüler</a:t>
            </a:r>
            <a:r>
              <a:rPr lang="tr-TR" dirty="0"/>
              <a:t> </a:t>
            </a:r>
            <a:r>
              <a:rPr lang="tr-TR" dirty="0" err="1"/>
              <a:t>permeabilite</a:t>
            </a:r>
            <a:r>
              <a:rPr lang="tr-TR" dirty="0"/>
              <a:t> artışına bağlı </a:t>
            </a:r>
            <a:r>
              <a:rPr lang="tr-TR" dirty="0" err="1"/>
              <a:t>ortostatik</a:t>
            </a:r>
            <a:r>
              <a:rPr lang="tr-TR" dirty="0"/>
              <a:t> </a:t>
            </a:r>
            <a:r>
              <a:rPr lang="tr-TR" dirty="0" err="1"/>
              <a:t>proteinüri</a:t>
            </a:r>
            <a:r>
              <a:rPr lang="tr-TR" dirty="0"/>
              <a:t> görülebilir.</a:t>
            </a:r>
          </a:p>
          <a:p>
            <a:endParaRPr lang="tr-TR" dirty="0"/>
          </a:p>
        </p:txBody>
      </p:sp>
    </p:spTree>
    <p:extLst>
      <p:ext uri="{BB962C8B-B14F-4D97-AF65-F5344CB8AC3E}">
        <p14:creationId xmlns:p14="http://schemas.microsoft.com/office/powerpoint/2010/main" val="99559632"/>
      </p:ext>
    </p:extLst>
  </p:cSld>
  <p:clrMapOvr>
    <a:masterClrMapping/>
  </p:clrMapOvr>
  <p:transition>
    <p:wipe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215106"/>
          </a:xfrm>
        </p:spPr>
        <p:txBody>
          <a:bodyPr>
            <a:normAutofit/>
          </a:bodyPr>
          <a:lstStyle/>
          <a:p>
            <a:r>
              <a:rPr lang="tr-TR" b="1" dirty="0"/>
              <a:t>Sürekli yatma ve hareketsizliğin analiz sonuçlarına etkisi</a:t>
            </a:r>
            <a:endParaRPr lang="tr-TR" dirty="0"/>
          </a:p>
          <a:p>
            <a:r>
              <a:rPr lang="tr-TR" dirty="0"/>
              <a:t>Birkaç günlük yatak </a:t>
            </a:r>
            <a:r>
              <a:rPr lang="tr-TR" dirty="0" err="1"/>
              <a:t>istirahatinde</a:t>
            </a:r>
            <a:r>
              <a:rPr lang="tr-TR" dirty="0"/>
              <a:t> plazma ve </a:t>
            </a:r>
            <a:r>
              <a:rPr lang="tr-TR" dirty="0" err="1"/>
              <a:t>ekstrasellüler</a:t>
            </a:r>
            <a:r>
              <a:rPr lang="tr-TR" dirty="0"/>
              <a:t> sıvı hacmi düşer:</a:t>
            </a:r>
          </a:p>
          <a:p>
            <a:r>
              <a:rPr lang="tr-TR" dirty="0"/>
              <a:t>-</a:t>
            </a:r>
            <a:r>
              <a:rPr lang="tr-TR" dirty="0" err="1"/>
              <a:t>Hematokrit</a:t>
            </a:r>
            <a:r>
              <a:rPr lang="tr-TR" dirty="0"/>
              <a:t> %10 artar</a:t>
            </a:r>
          </a:p>
          <a:p>
            <a:r>
              <a:rPr lang="tr-TR" dirty="0"/>
              <a:t>Uzun süreli yatak </a:t>
            </a:r>
            <a:r>
              <a:rPr lang="tr-TR" dirty="0" err="1"/>
              <a:t>istirahatinde</a:t>
            </a:r>
            <a:r>
              <a:rPr lang="tr-TR" dirty="0"/>
              <a:t> sıvı </a:t>
            </a:r>
            <a:r>
              <a:rPr lang="tr-TR" dirty="0" err="1"/>
              <a:t>retansiyonu</a:t>
            </a:r>
            <a:r>
              <a:rPr lang="tr-TR" dirty="0"/>
              <a:t> olur:</a:t>
            </a:r>
          </a:p>
          <a:p>
            <a:r>
              <a:rPr lang="tr-TR" dirty="0"/>
              <a:t>-Serum proteinlerinde azalma meydana gelir.</a:t>
            </a:r>
          </a:p>
          <a:p>
            <a:r>
              <a:rPr lang="tr-TR" dirty="0"/>
              <a:t>-İdrarda azotlu maddeler, kalsiyum, sodyum, potasyum, fosfat ve sülfat miktarları artar.</a:t>
            </a:r>
          </a:p>
          <a:p>
            <a:r>
              <a:rPr lang="tr-TR" dirty="0"/>
              <a:t>-İdrarla </a:t>
            </a:r>
            <a:r>
              <a:rPr lang="tr-TR" dirty="0" err="1"/>
              <a:t>katekolamin</a:t>
            </a:r>
            <a:r>
              <a:rPr lang="tr-TR" dirty="0"/>
              <a:t> ve VMA (</a:t>
            </a:r>
            <a:r>
              <a:rPr lang="tr-TR" dirty="0" err="1"/>
              <a:t>vanilmandelik</a:t>
            </a:r>
            <a:r>
              <a:rPr lang="tr-TR" dirty="0"/>
              <a:t> asit), H</a:t>
            </a:r>
            <a:r>
              <a:rPr lang="tr-TR" baseline="30000" dirty="0"/>
              <a:t>+</a:t>
            </a:r>
            <a:r>
              <a:rPr lang="tr-TR" dirty="0"/>
              <a:t> atılımı azalır.</a:t>
            </a:r>
          </a:p>
          <a:p>
            <a:endParaRPr lang="tr-TR" dirty="0"/>
          </a:p>
        </p:txBody>
      </p:sp>
    </p:spTree>
    <p:extLst>
      <p:ext uri="{BB962C8B-B14F-4D97-AF65-F5344CB8AC3E}">
        <p14:creationId xmlns:p14="http://schemas.microsoft.com/office/powerpoint/2010/main" val="408974011"/>
      </p:ext>
    </p:extLst>
  </p:cSld>
  <p:clrMapOvr>
    <a:masterClrMapping/>
  </p:clrMapOvr>
  <p:transition>
    <p:wipe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00042"/>
            <a:ext cx="8229600" cy="6000792"/>
          </a:xfrm>
        </p:spPr>
        <p:txBody>
          <a:bodyPr>
            <a:normAutofit/>
          </a:bodyPr>
          <a:lstStyle/>
          <a:p>
            <a:r>
              <a:rPr lang="tr-TR" b="1" dirty="0"/>
              <a:t>Egzersizin analiz sonuçlarına etkisi</a:t>
            </a:r>
            <a:endParaRPr lang="tr-TR" dirty="0"/>
          </a:p>
          <a:p>
            <a:r>
              <a:rPr lang="tr-TR" dirty="0"/>
              <a:t>Egzersizin vücut sıvılarına etkisi, fizik aktivitenin süre ve derecesine bağlıdır.</a:t>
            </a:r>
          </a:p>
          <a:p>
            <a:r>
              <a:rPr lang="tr-TR" dirty="0"/>
              <a:t>Orta derecede egzersiz, serum </a:t>
            </a:r>
            <a:r>
              <a:rPr lang="tr-TR" dirty="0" err="1"/>
              <a:t>glukozunu</a:t>
            </a:r>
            <a:r>
              <a:rPr lang="tr-TR" dirty="0"/>
              <a:t> ve </a:t>
            </a:r>
            <a:r>
              <a:rPr lang="tr-TR" dirty="0" err="1"/>
              <a:t>insülin</a:t>
            </a:r>
            <a:r>
              <a:rPr lang="tr-TR" dirty="0"/>
              <a:t> seviyesini arttırır.</a:t>
            </a:r>
          </a:p>
          <a:p>
            <a:r>
              <a:rPr lang="tr-TR" dirty="0"/>
              <a:t>İskelet kası faaliyeti arttığında </a:t>
            </a:r>
            <a:r>
              <a:rPr lang="tr-TR" dirty="0" err="1"/>
              <a:t>pirüvat</a:t>
            </a:r>
            <a:r>
              <a:rPr lang="tr-TR" dirty="0"/>
              <a:t> ve </a:t>
            </a:r>
            <a:r>
              <a:rPr lang="tr-TR" dirty="0" err="1"/>
              <a:t>laktat</a:t>
            </a:r>
            <a:r>
              <a:rPr lang="tr-TR" dirty="0"/>
              <a:t> da artar.</a:t>
            </a:r>
          </a:p>
          <a:p>
            <a:r>
              <a:rPr lang="tr-TR" dirty="0" err="1"/>
              <a:t>Renal</a:t>
            </a:r>
            <a:r>
              <a:rPr lang="tr-TR" dirty="0"/>
              <a:t> kan akımı azalır; serum </a:t>
            </a:r>
            <a:r>
              <a:rPr lang="tr-TR" dirty="0" err="1"/>
              <a:t>kreatinin</a:t>
            </a:r>
            <a:r>
              <a:rPr lang="tr-TR" dirty="0"/>
              <a:t> düzeyi artabilir.</a:t>
            </a:r>
          </a:p>
          <a:p>
            <a:r>
              <a:rPr lang="tr-TR" dirty="0" err="1"/>
              <a:t>Arteriyal</a:t>
            </a:r>
            <a:r>
              <a:rPr lang="tr-TR" dirty="0"/>
              <a:t> </a:t>
            </a:r>
            <a:r>
              <a:rPr lang="tr-TR" dirty="0" err="1"/>
              <a:t>pH</a:t>
            </a:r>
            <a:r>
              <a:rPr lang="tr-TR" dirty="0"/>
              <a:t> ve pCO</a:t>
            </a:r>
            <a:r>
              <a:rPr lang="tr-TR" baseline="-25000" dirty="0"/>
              <a:t>2</a:t>
            </a:r>
            <a:r>
              <a:rPr lang="tr-TR" dirty="0"/>
              <a:t> azalır</a:t>
            </a:r>
          </a:p>
          <a:p>
            <a:r>
              <a:rPr lang="tr-TR" dirty="0"/>
              <a:t>İskelet kasına ait enzimler (CK, AST, LDH, </a:t>
            </a:r>
            <a:r>
              <a:rPr lang="tr-TR" dirty="0" err="1"/>
              <a:t>Aldolaz</a:t>
            </a:r>
            <a:r>
              <a:rPr lang="tr-TR" dirty="0"/>
              <a:t>) artar</a:t>
            </a:r>
          </a:p>
          <a:p>
            <a:r>
              <a:rPr lang="tr-TR" dirty="0"/>
              <a:t>Ağır egzersizde </a:t>
            </a:r>
            <a:r>
              <a:rPr lang="tr-TR" dirty="0" err="1"/>
              <a:t>hematüri</a:t>
            </a:r>
            <a:r>
              <a:rPr lang="tr-TR" dirty="0"/>
              <a:t> ve </a:t>
            </a:r>
            <a:r>
              <a:rPr lang="tr-TR" dirty="0" err="1"/>
              <a:t>proteinüri</a:t>
            </a:r>
            <a:r>
              <a:rPr lang="tr-TR" dirty="0"/>
              <a:t> de görülebilir.</a:t>
            </a:r>
          </a:p>
          <a:p>
            <a:endParaRPr lang="tr-TR" dirty="0"/>
          </a:p>
        </p:txBody>
      </p:sp>
    </p:spTree>
    <p:extLst>
      <p:ext uri="{BB962C8B-B14F-4D97-AF65-F5344CB8AC3E}">
        <p14:creationId xmlns:p14="http://schemas.microsoft.com/office/powerpoint/2010/main" val="1678532477"/>
      </p:ext>
    </p:extLst>
  </p:cSld>
  <p:clrMapOvr>
    <a:masterClrMapping/>
  </p:clrMapOvr>
  <p:transition>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9512" y="764704"/>
            <a:ext cx="8229600" cy="1008112"/>
          </a:xfrm>
        </p:spPr>
        <p:txBody>
          <a:bodyPr>
            <a:normAutofit fontScale="90000"/>
          </a:bodyPr>
          <a:lstStyle/>
          <a:p>
            <a:pPr algn="ctr"/>
            <a:br>
              <a:rPr lang="tr-TR" sz="4400" b="1" dirty="0"/>
            </a:br>
            <a:br>
              <a:rPr lang="tr-TR" sz="4400" b="1" dirty="0"/>
            </a:br>
            <a:br>
              <a:rPr lang="tr-TR" sz="4400" b="1" dirty="0"/>
            </a:br>
            <a:r>
              <a:rPr lang="tr-TR" sz="3100" b="1" dirty="0"/>
              <a:t>KLİNİK BİYOKİMYA LABORATUVARININ ORGANİZASYONU</a:t>
            </a:r>
            <a:endParaRPr lang="tr-TR" dirty="0"/>
          </a:p>
        </p:txBody>
      </p:sp>
      <p:sp>
        <p:nvSpPr>
          <p:cNvPr id="3" name="2 İçerik Yer Tutucusu"/>
          <p:cNvSpPr>
            <a:spLocks noGrp="1"/>
          </p:cNvSpPr>
          <p:nvPr>
            <p:ph idx="1"/>
          </p:nvPr>
        </p:nvSpPr>
        <p:spPr>
          <a:xfrm>
            <a:off x="571472" y="1857364"/>
            <a:ext cx="8229600" cy="4786346"/>
          </a:xfrm>
        </p:spPr>
        <p:txBody>
          <a:bodyPr>
            <a:normAutofit/>
          </a:bodyPr>
          <a:lstStyle/>
          <a:p>
            <a:r>
              <a:rPr lang="tr-TR" dirty="0"/>
              <a:t>İyi gelişmiş bir klinik biyokimya laboratuarında bulunması gereken bölümler:</a:t>
            </a:r>
          </a:p>
          <a:p>
            <a:r>
              <a:rPr lang="tr-TR" dirty="0"/>
              <a:t>-İdari bölüm</a:t>
            </a:r>
          </a:p>
          <a:p>
            <a:r>
              <a:rPr lang="tr-TR" dirty="0"/>
              <a:t>-Kan alma ve numune kabul bölümü</a:t>
            </a:r>
          </a:p>
          <a:p>
            <a:r>
              <a:rPr lang="tr-TR" dirty="0"/>
              <a:t>-Serum ayırma bölümü</a:t>
            </a:r>
          </a:p>
          <a:p>
            <a:r>
              <a:rPr lang="tr-TR" dirty="0"/>
              <a:t>-Biyokimyasal analizler bölümü</a:t>
            </a:r>
          </a:p>
          <a:p>
            <a:r>
              <a:rPr lang="tr-TR" dirty="0"/>
              <a:t>-Hormon analizleri bölümü</a:t>
            </a:r>
          </a:p>
          <a:p>
            <a:r>
              <a:rPr lang="tr-TR" dirty="0"/>
              <a:t>-İdrar ve gaita analizleri bölümü</a:t>
            </a:r>
          </a:p>
          <a:p>
            <a:r>
              <a:rPr lang="tr-TR" dirty="0"/>
              <a:t>-Kan gazları ve elektrolit analizleri bölümü</a:t>
            </a:r>
          </a:p>
          <a:p>
            <a:endParaRPr lang="tr-TR" dirty="0"/>
          </a:p>
        </p:txBody>
      </p:sp>
    </p:spTree>
  </p:cSld>
  <p:clrMapOvr>
    <a:masterClrMapping/>
  </p:clrMapOvr>
  <p:transition>
    <p:wipe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286544"/>
          </a:xfrm>
        </p:spPr>
        <p:txBody>
          <a:bodyPr>
            <a:normAutofit/>
          </a:bodyPr>
          <a:lstStyle/>
          <a:p>
            <a:r>
              <a:rPr lang="tr-TR" b="1" dirty="0" err="1"/>
              <a:t>Sirkadiyen</a:t>
            </a:r>
            <a:r>
              <a:rPr lang="tr-TR" b="1" dirty="0"/>
              <a:t> varyasyon (gün içi değişiklikler)</a:t>
            </a:r>
            <a:endParaRPr lang="tr-TR" dirty="0"/>
          </a:p>
          <a:p>
            <a:r>
              <a:rPr lang="tr-TR" dirty="0"/>
              <a:t>Oturuş biçimi, fizik aktivite, yenilen besinler, stres, aydınlık-karanlık, uyku gibi faktörler, bazı maddelerin düzeylerinde gün içi değişikliklere neden olur.</a:t>
            </a:r>
          </a:p>
          <a:p>
            <a:r>
              <a:rPr lang="tr-TR" dirty="0"/>
              <a:t>Serum demir, </a:t>
            </a:r>
            <a:r>
              <a:rPr lang="tr-TR" dirty="0" err="1"/>
              <a:t>kortizol</a:t>
            </a:r>
            <a:r>
              <a:rPr lang="tr-TR" dirty="0"/>
              <a:t> ve potasyum düzeyleri sabah yüksek öğleden sonra düşüktür.</a:t>
            </a:r>
          </a:p>
          <a:p>
            <a:r>
              <a:rPr lang="tr-TR" dirty="0"/>
              <a:t>Erkekte testosteron kadında </a:t>
            </a:r>
            <a:r>
              <a:rPr lang="tr-TR" dirty="0" err="1"/>
              <a:t>prolaktin</a:t>
            </a:r>
            <a:r>
              <a:rPr lang="tr-TR" dirty="0"/>
              <a:t> gece yükselir.</a:t>
            </a:r>
          </a:p>
          <a:p>
            <a:r>
              <a:rPr lang="tr-TR" dirty="0"/>
              <a:t>TSH düzeyi saat 02.00-04.00 arasında maksimumdur.</a:t>
            </a:r>
          </a:p>
          <a:p>
            <a:r>
              <a:rPr lang="tr-TR" dirty="0"/>
              <a:t>Büyüme hormonu uykuda maksimum düzeye ulaşır.</a:t>
            </a:r>
          </a:p>
        </p:txBody>
      </p:sp>
    </p:spTree>
    <p:extLst>
      <p:ext uri="{BB962C8B-B14F-4D97-AF65-F5344CB8AC3E}">
        <p14:creationId xmlns:p14="http://schemas.microsoft.com/office/powerpoint/2010/main" val="1750153947"/>
      </p:ext>
    </p:extLst>
  </p:cSld>
  <p:clrMapOvr>
    <a:masterClrMapping/>
  </p:clrMapOvr>
  <p:transition>
    <p:wipe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71480"/>
            <a:ext cx="8507288" cy="5786478"/>
          </a:xfrm>
        </p:spPr>
        <p:txBody>
          <a:bodyPr>
            <a:normAutofit/>
          </a:bodyPr>
          <a:lstStyle/>
          <a:p>
            <a:pPr marL="0" indent="0" algn="ctr">
              <a:buNone/>
            </a:pPr>
            <a:r>
              <a:rPr lang="tr-TR" sz="2800" b="1" dirty="0"/>
              <a:t>Seyahatin analiz sonuçlarına etkisi</a:t>
            </a:r>
            <a:endParaRPr lang="tr-TR" sz="2800" dirty="0"/>
          </a:p>
          <a:p>
            <a:pPr algn="just"/>
            <a:r>
              <a:rPr lang="tr-TR" sz="2800" dirty="0"/>
              <a:t>Seyahat, normal </a:t>
            </a:r>
            <a:r>
              <a:rPr lang="tr-TR" sz="2800" dirty="0" err="1"/>
              <a:t>sirkadiyen</a:t>
            </a:r>
            <a:r>
              <a:rPr lang="tr-TR" sz="2800" dirty="0"/>
              <a:t> ritmi değiştirir.</a:t>
            </a:r>
          </a:p>
          <a:p>
            <a:pPr algn="just"/>
            <a:r>
              <a:rPr lang="tr-TR" sz="2800" dirty="0"/>
              <a:t>Uçuş sırasında </a:t>
            </a:r>
            <a:r>
              <a:rPr lang="tr-TR" sz="2800" dirty="0" err="1"/>
              <a:t>glukokortikoid</a:t>
            </a:r>
            <a:r>
              <a:rPr lang="tr-TR" sz="2800" dirty="0"/>
              <a:t> salıverilişi uyarılır; serum </a:t>
            </a:r>
            <a:r>
              <a:rPr lang="tr-TR" sz="2800" dirty="0" err="1"/>
              <a:t>glukoz</a:t>
            </a:r>
            <a:r>
              <a:rPr lang="tr-TR" sz="2800" dirty="0"/>
              <a:t> ve </a:t>
            </a:r>
            <a:r>
              <a:rPr lang="tr-TR" sz="2800" dirty="0" err="1"/>
              <a:t>trigliserid</a:t>
            </a:r>
            <a:r>
              <a:rPr lang="tr-TR" sz="2800" dirty="0"/>
              <a:t> konsantrasyonu artar.</a:t>
            </a:r>
          </a:p>
          <a:p>
            <a:pPr algn="just"/>
            <a:r>
              <a:rPr lang="tr-TR" sz="2800" dirty="0"/>
              <a:t>Uzun süren uçuşta sıvı ve sodyum </a:t>
            </a:r>
            <a:r>
              <a:rPr lang="tr-TR" sz="2800" dirty="0" err="1"/>
              <a:t>retansiyonu</a:t>
            </a:r>
            <a:r>
              <a:rPr lang="tr-TR" sz="2800" dirty="0"/>
              <a:t> olur. </a:t>
            </a:r>
          </a:p>
          <a:p>
            <a:pPr algn="just"/>
            <a:endParaRPr lang="tr-TR" sz="2800" dirty="0"/>
          </a:p>
        </p:txBody>
      </p:sp>
    </p:spTree>
    <p:extLst>
      <p:ext uri="{BB962C8B-B14F-4D97-AF65-F5344CB8AC3E}">
        <p14:creationId xmlns:p14="http://schemas.microsoft.com/office/powerpoint/2010/main" val="753874270"/>
      </p:ext>
    </p:extLst>
  </p:cSld>
  <p:clrMapOvr>
    <a:masterClrMapping/>
  </p:clrMapOvr>
  <p:transition>
    <p:wipe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143668"/>
          </a:xfrm>
        </p:spPr>
        <p:txBody>
          <a:bodyPr>
            <a:normAutofit/>
          </a:bodyPr>
          <a:lstStyle/>
          <a:p>
            <a:r>
              <a:rPr lang="tr-TR" b="1" dirty="0"/>
              <a:t>Alınan gıdaların analiz sonuçlarına etkisi</a:t>
            </a:r>
            <a:endParaRPr lang="tr-TR" dirty="0"/>
          </a:p>
          <a:p>
            <a:r>
              <a:rPr lang="tr-TR" dirty="0"/>
              <a:t>Gıda alınmasına bağlı olarak serum </a:t>
            </a:r>
            <a:r>
              <a:rPr lang="tr-TR" dirty="0" err="1"/>
              <a:t>glukozu</a:t>
            </a:r>
            <a:r>
              <a:rPr lang="tr-TR" dirty="0"/>
              <a:t>, demir, total </a:t>
            </a:r>
            <a:r>
              <a:rPr lang="tr-TR" dirty="0" err="1"/>
              <a:t>lipid</a:t>
            </a:r>
            <a:r>
              <a:rPr lang="tr-TR" dirty="0"/>
              <a:t> ve </a:t>
            </a:r>
            <a:r>
              <a:rPr lang="tr-TR" dirty="0" err="1"/>
              <a:t>alkalen</a:t>
            </a:r>
            <a:r>
              <a:rPr lang="tr-TR" dirty="0"/>
              <a:t> </a:t>
            </a:r>
            <a:r>
              <a:rPr lang="tr-TR" dirty="0" err="1"/>
              <a:t>fosfataz</a:t>
            </a:r>
            <a:r>
              <a:rPr lang="tr-TR" dirty="0"/>
              <a:t> düzeyleri yükselir.</a:t>
            </a:r>
          </a:p>
          <a:p>
            <a:r>
              <a:rPr lang="tr-TR" dirty="0"/>
              <a:t>Akşam proteince zengin gıda alınmışsa serum üre, fosfor ve ürat konsantrasyonu 12 saat sonra da yüksek olabilir.</a:t>
            </a:r>
          </a:p>
          <a:p>
            <a:r>
              <a:rPr lang="tr-TR" dirty="0"/>
              <a:t>Kafein, kan bileşenlerinin konsantrasyonunu değiştirir; </a:t>
            </a:r>
            <a:r>
              <a:rPr lang="tr-TR" dirty="0" err="1"/>
              <a:t>glukoz</a:t>
            </a:r>
            <a:r>
              <a:rPr lang="tr-TR" dirty="0"/>
              <a:t>, </a:t>
            </a:r>
            <a:r>
              <a:rPr lang="tr-TR" dirty="0" err="1"/>
              <a:t>kortizol</a:t>
            </a:r>
            <a:r>
              <a:rPr lang="tr-TR" dirty="0"/>
              <a:t>, serbest yağ asitlerini, </a:t>
            </a:r>
            <a:r>
              <a:rPr lang="tr-TR" dirty="0" err="1"/>
              <a:t>trigliserid</a:t>
            </a:r>
            <a:r>
              <a:rPr lang="tr-TR" dirty="0"/>
              <a:t> ve total </a:t>
            </a:r>
            <a:r>
              <a:rPr lang="tr-TR" dirty="0" err="1"/>
              <a:t>lipid</a:t>
            </a:r>
            <a:r>
              <a:rPr lang="tr-TR" dirty="0"/>
              <a:t> seviyelerini yükseltir.</a:t>
            </a:r>
          </a:p>
          <a:p>
            <a:r>
              <a:rPr lang="tr-TR" dirty="0"/>
              <a:t>Soğan, plazma </a:t>
            </a:r>
            <a:r>
              <a:rPr lang="tr-TR" dirty="0" err="1"/>
              <a:t>glukozunu</a:t>
            </a:r>
            <a:r>
              <a:rPr lang="tr-TR" dirty="0"/>
              <a:t> ve </a:t>
            </a:r>
            <a:r>
              <a:rPr lang="tr-TR" dirty="0" err="1"/>
              <a:t>glukoza</a:t>
            </a:r>
            <a:r>
              <a:rPr lang="tr-TR" dirty="0"/>
              <a:t> </a:t>
            </a:r>
            <a:r>
              <a:rPr lang="tr-TR" dirty="0" err="1"/>
              <a:t>insülinin</a:t>
            </a:r>
            <a:r>
              <a:rPr lang="tr-TR" dirty="0"/>
              <a:t> cevabını azaltır.</a:t>
            </a:r>
          </a:p>
          <a:p>
            <a:endParaRPr lang="tr-TR" dirty="0"/>
          </a:p>
        </p:txBody>
      </p:sp>
    </p:spTree>
    <p:extLst>
      <p:ext uri="{BB962C8B-B14F-4D97-AF65-F5344CB8AC3E}">
        <p14:creationId xmlns:p14="http://schemas.microsoft.com/office/powerpoint/2010/main" val="211338590"/>
      </p:ext>
    </p:extLst>
  </p:cSld>
  <p:clrMapOvr>
    <a:masterClrMapping/>
  </p:clrMapOvr>
  <p:transition>
    <p:wipe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4357718"/>
          </a:xfrm>
        </p:spPr>
        <p:txBody>
          <a:bodyPr>
            <a:normAutofit fontScale="92500"/>
          </a:bodyPr>
          <a:lstStyle/>
          <a:p>
            <a:r>
              <a:rPr lang="tr-TR" b="1" dirty="0"/>
              <a:t>Sigaranın analiz sonuçlarına etkisi</a:t>
            </a:r>
            <a:endParaRPr lang="tr-TR" dirty="0"/>
          </a:p>
          <a:p>
            <a:r>
              <a:rPr lang="tr-TR" dirty="0"/>
              <a:t>Adrenal </a:t>
            </a:r>
            <a:r>
              <a:rPr lang="tr-TR" dirty="0" err="1"/>
              <a:t>medullayı</a:t>
            </a:r>
            <a:r>
              <a:rPr lang="tr-TR" dirty="0"/>
              <a:t> uyarmak suretiyle nikotin, plazma epinefrin konsantrasyonunu arttırır.</a:t>
            </a:r>
          </a:p>
          <a:p>
            <a:r>
              <a:rPr lang="tr-TR" dirty="0"/>
              <a:t>Sigara içiminden sonraki on dakika içerisinde plazma </a:t>
            </a:r>
            <a:r>
              <a:rPr lang="tr-TR" dirty="0" err="1"/>
              <a:t>glukoz</a:t>
            </a:r>
            <a:r>
              <a:rPr lang="tr-TR" dirty="0"/>
              <a:t> seviyesi 10 mg/</a:t>
            </a:r>
            <a:r>
              <a:rPr lang="tr-TR" dirty="0" err="1"/>
              <a:t>dl</a:t>
            </a:r>
            <a:r>
              <a:rPr lang="tr-TR" dirty="0"/>
              <a:t> yükselir. </a:t>
            </a:r>
            <a:r>
              <a:rPr lang="tr-TR" dirty="0" err="1"/>
              <a:t>Glukoz</a:t>
            </a:r>
            <a:r>
              <a:rPr lang="tr-TR" dirty="0"/>
              <a:t> yükselmesine </a:t>
            </a:r>
            <a:r>
              <a:rPr lang="tr-TR" dirty="0" err="1"/>
              <a:t>insülin</a:t>
            </a:r>
            <a:r>
              <a:rPr lang="tr-TR" dirty="0"/>
              <a:t> cevabı gecikir.</a:t>
            </a:r>
          </a:p>
          <a:p>
            <a:r>
              <a:rPr lang="tr-TR" dirty="0"/>
              <a:t>Plazma büyüme hormonu seviyesi sigara içimiyle yükselir.</a:t>
            </a:r>
          </a:p>
          <a:p>
            <a:r>
              <a:rPr lang="tr-TR" dirty="0"/>
              <a:t>Sigara içenlerde </a:t>
            </a:r>
            <a:r>
              <a:rPr lang="tr-TR" dirty="0">
                <a:sym typeface="Symbol"/>
              </a:rPr>
              <a:t></a:t>
            </a:r>
            <a:r>
              <a:rPr lang="tr-TR" dirty="0"/>
              <a:t>-</a:t>
            </a:r>
            <a:r>
              <a:rPr lang="tr-TR" dirty="0" err="1"/>
              <a:t>lipoprotein</a:t>
            </a:r>
            <a:r>
              <a:rPr lang="tr-TR" dirty="0"/>
              <a:t>, kolesterol, TG düzeyi yüksektir.</a:t>
            </a:r>
          </a:p>
          <a:p>
            <a:r>
              <a:rPr lang="tr-TR" dirty="0"/>
              <a:t>Sigara içenlerde kan eritrosit sayısı daha yüksektir.</a:t>
            </a:r>
          </a:p>
        </p:txBody>
      </p:sp>
    </p:spTree>
    <p:extLst>
      <p:ext uri="{BB962C8B-B14F-4D97-AF65-F5344CB8AC3E}">
        <p14:creationId xmlns:p14="http://schemas.microsoft.com/office/powerpoint/2010/main" val="29729992"/>
      </p:ext>
    </p:extLst>
  </p:cSld>
  <p:clrMapOvr>
    <a:masterClrMapping/>
  </p:clrMapOvr>
  <p:transition>
    <p:wipe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8229600" cy="6000792"/>
          </a:xfrm>
        </p:spPr>
        <p:txBody>
          <a:bodyPr>
            <a:normAutofit/>
          </a:bodyPr>
          <a:lstStyle/>
          <a:p>
            <a:r>
              <a:rPr lang="tr-TR" b="1" dirty="0"/>
              <a:t>Alkolün analiz sonuçlarına etkisi</a:t>
            </a:r>
            <a:endParaRPr lang="tr-TR" dirty="0"/>
          </a:p>
          <a:p>
            <a:r>
              <a:rPr lang="tr-TR" dirty="0"/>
              <a:t>Sarhoş edecek kadar alkol alımı kan </a:t>
            </a:r>
            <a:r>
              <a:rPr lang="tr-TR" dirty="0" err="1"/>
              <a:t>glukoz</a:t>
            </a:r>
            <a:r>
              <a:rPr lang="tr-TR" dirty="0"/>
              <a:t> seviyesini %20-50 oranında arttırır. Bu artış diyabetlilerde daha fazladır.</a:t>
            </a:r>
          </a:p>
          <a:p>
            <a:r>
              <a:rPr lang="tr-TR" dirty="0" err="1"/>
              <a:t>Laktat</a:t>
            </a:r>
            <a:r>
              <a:rPr lang="tr-TR" dirty="0"/>
              <a:t> ve ürat seviyesi artar.</a:t>
            </a:r>
          </a:p>
          <a:p>
            <a:r>
              <a:rPr lang="tr-TR" dirty="0" err="1"/>
              <a:t>Hipertrigliseridemi</a:t>
            </a:r>
            <a:r>
              <a:rPr lang="tr-TR" dirty="0"/>
              <a:t> görülür.</a:t>
            </a:r>
          </a:p>
          <a:p>
            <a:r>
              <a:rPr lang="tr-TR" dirty="0"/>
              <a:t>Alkol </a:t>
            </a:r>
            <a:r>
              <a:rPr lang="tr-TR" dirty="0" err="1"/>
              <a:t>intoksikasyonu</a:t>
            </a:r>
            <a:r>
              <a:rPr lang="tr-TR" dirty="0"/>
              <a:t> (zehirlenmesi), plazma </a:t>
            </a:r>
            <a:r>
              <a:rPr lang="tr-TR" dirty="0" err="1"/>
              <a:t>kortizol</a:t>
            </a:r>
            <a:r>
              <a:rPr lang="tr-TR" dirty="0"/>
              <a:t> ve </a:t>
            </a:r>
            <a:r>
              <a:rPr lang="tr-TR" dirty="0" err="1"/>
              <a:t>katekolaminlerinin</a:t>
            </a:r>
            <a:r>
              <a:rPr lang="tr-TR" dirty="0"/>
              <a:t> artmasına yol açar.</a:t>
            </a:r>
          </a:p>
          <a:p>
            <a:r>
              <a:rPr lang="tr-TR" dirty="0"/>
              <a:t>Akut alkol alımı erkekte hızlı bir</a:t>
            </a:r>
          </a:p>
          <a:p>
            <a:pPr>
              <a:buNone/>
            </a:pPr>
            <a:r>
              <a:rPr lang="tr-TR" dirty="0"/>
              <a:t>testosteron azalmasına ve LH </a:t>
            </a:r>
          </a:p>
          <a:p>
            <a:pPr>
              <a:buNone/>
            </a:pPr>
            <a:r>
              <a:rPr lang="tr-TR" dirty="0"/>
              <a:t>yükselmesine sebep olur.</a:t>
            </a:r>
          </a:p>
          <a:p>
            <a:endParaRPr lang="tr-TR" dirty="0"/>
          </a:p>
        </p:txBody>
      </p:sp>
    </p:spTree>
    <p:extLst>
      <p:ext uri="{BB962C8B-B14F-4D97-AF65-F5344CB8AC3E}">
        <p14:creationId xmlns:p14="http://schemas.microsoft.com/office/powerpoint/2010/main" val="1455769440"/>
      </p:ext>
    </p:extLst>
  </p:cSld>
  <p:clrMapOvr>
    <a:masterClrMapping/>
  </p:clrMapOvr>
  <p:transition>
    <p:wipe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4429156"/>
          </a:xfrm>
        </p:spPr>
        <p:txBody>
          <a:bodyPr>
            <a:normAutofit lnSpcReduction="10000"/>
          </a:bodyPr>
          <a:lstStyle/>
          <a:p>
            <a:r>
              <a:rPr lang="tr-TR" b="1" dirty="0"/>
              <a:t>İlaç kullanımının analiz sonuçlarına etkisi</a:t>
            </a:r>
            <a:endParaRPr lang="tr-TR" dirty="0"/>
          </a:p>
          <a:p>
            <a:r>
              <a:rPr lang="tr-TR" dirty="0"/>
              <a:t>İlaçların </a:t>
            </a:r>
            <a:r>
              <a:rPr lang="tr-TR" dirty="0" err="1"/>
              <a:t>laboratuvar</a:t>
            </a:r>
            <a:r>
              <a:rPr lang="tr-TR" dirty="0"/>
              <a:t> testlerine hem in </a:t>
            </a:r>
            <a:r>
              <a:rPr lang="tr-TR" dirty="0" err="1"/>
              <a:t>vivo</a:t>
            </a:r>
            <a:r>
              <a:rPr lang="tr-TR" dirty="0"/>
              <a:t> hem in </a:t>
            </a:r>
            <a:r>
              <a:rPr lang="tr-TR" dirty="0" err="1"/>
              <a:t>vitro</a:t>
            </a:r>
            <a:r>
              <a:rPr lang="tr-TR" dirty="0"/>
              <a:t> etkileri vardır.</a:t>
            </a:r>
          </a:p>
          <a:p>
            <a:r>
              <a:rPr lang="tr-TR" dirty="0"/>
              <a:t>İM enjeksiyon, kas </a:t>
            </a:r>
            <a:r>
              <a:rPr lang="tr-TR" dirty="0" err="1"/>
              <a:t>irritasyonuna</a:t>
            </a:r>
            <a:r>
              <a:rPr lang="tr-TR" dirty="0"/>
              <a:t> ve kas enzimlerinin (CK, </a:t>
            </a:r>
            <a:r>
              <a:rPr lang="tr-TR" dirty="0" err="1"/>
              <a:t>Aldolaz</a:t>
            </a:r>
            <a:r>
              <a:rPr lang="tr-TR" dirty="0"/>
              <a:t>, LDH gibi) artışına yol açar.</a:t>
            </a:r>
          </a:p>
          <a:p>
            <a:r>
              <a:rPr lang="tr-TR" dirty="0"/>
              <a:t>Morfin ve </a:t>
            </a:r>
            <a:r>
              <a:rPr lang="tr-TR" dirty="0" err="1"/>
              <a:t>meperidine</a:t>
            </a:r>
            <a:r>
              <a:rPr lang="tr-TR" dirty="0"/>
              <a:t> gibi </a:t>
            </a:r>
            <a:r>
              <a:rPr lang="tr-TR" dirty="0" err="1"/>
              <a:t>opiatlar</a:t>
            </a:r>
            <a:r>
              <a:rPr lang="tr-TR" dirty="0"/>
              <a:t>, </a:t>
            </a:r>
            <a:r>
              <a:rPr lang="tr-TR" dirty="0" err="1"/>
              <a:t>Oddi</a:t>
            </a:r>
            <a:r>
              <a:rPr lang="tr-TR" dirty="0"/>
              <a:t> </a:t>
            </a:r>
            <a:r>
              <a:rPr lang="tr-TR" dirty="0" err="1"/>
              <a:t>sfinkterinin</a:t>
            </a:r>
            <a:r>
              <a:rPr lang="tr-TR" dirty="0"/>
              <a:t> spazmına ve sonuçta karaciğer ve pankreas enzimlerinin serumda artışına yol açar.</a:t>
            </a:r>
          </a:p>
          <a:p>
            <a:r>
              <a:rPr lang="tr-TR" dirty="0" err="1"/>
              <a:t>Diüretikler</a:t>
            </a:r>
            <a:r>
              <a:rPr lang="tr-TR" dirty="0"/>
              <a:t> </a:t>
            </a:r>
            <a:r>
              <a:rPr lang="tr-TR" dirty="0" err="1"/>
              <a:t>hiponatremiye</a:t>
            </a:r>
            <a:r>
              <a:rPr lang="tr-TR" dirty="0"/>
              <a:t> yol açarlar.</a:t>
            </a:r>
          </a:p>
          <a:p>
            <a:r>
              <a:rPr lang="tr-TR" dirty="0" err="1"/>
              <a:t>Fenitoin</a:t>
            </a:r>
            <a:r>
              <a:rPr lang="tr-TR" dirty="0"/>
              <a:t>, kalsiyum ve fosfor düzeyini azaltır </a:t>
            </a:r>
            <a:r>
              <a:rPr lang="tr-TR" dirty="0" err="1"/>
              <a:t>ALP’ı</a:t>
            </a:r>
            <a:r>
              <a:rPr lang="tr-TR" dirty="0"/>
              <a:t> yükseltir.</a:t>
            </a:r>
          </a:p>
          <a:p>
            <a:endParaRPr lang="tr-TR" dirty="0"/>
          </a:p>
        </p:txBody>
      </p:sp>
    </p:spTree>
    <p:extLst>
      <p:ext uri="{BB962C8B-B14F-4D97-AF65-F5344CB8AC3E}">
        <p14:creationId xmlns:p14="http://schemas.microsoft.com/office/powerpoint/2010/main" val="835787809"/>
      </p:ext>
    </p:extLst>
  </p:cSld>
  <p:clrMapOvr>
    <a:masterClrMapping/>
  </p:clrMapOvr>
  <p:transition>
    <p:wipe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4857784"/>
          </a:xfrm>
        </p:spPr>
        <p:txBody>
          <a:bodyPr>
            <a:normAutofit fontScale="92500"/>
          </a:bodyPr>
          <a:lstStyle/>
          <a:p>
            <a:r>
              <a:rPr lang="tr-TR" b="1" dirty="0"/>
              <a:t>Transfüzyonun analiz sonuçlarına etkisi</a:t>
            </a:r>
            <a:endParaRPr lang="tr-TR" dirty="0"/>
          </a:p>
          <a:p>
            <a:r>
              <a:rPr lang="tr-TR" dirty="0"/>
              <a:t>Total kan ve plazma transfüzyonu, verilen miktara bağlı olarak plazma protein konsantrasyonunu yükseltir.</a:t>
            </a:r>
          </a:p>
          <a:p>
            <a:r>
              <a:rPr lang="tr-TR" dirty="0"/>
              <a:t>Verilen eritrositlerin parçalanma oranına bağlı olarak serum LDH aktivitesi artar.</a:t>
            </a:r>
          </a:p>
          <a:p>
            <a:r>
              <a:rPr lang="tr-TR" dirty="0"/>
              <a:t>Yaralanmaya bağlı kan kaybını yerine koyacak transfüzyonlar, sodyum, klorür ve su </a:t>
            </a:r>
            <a:r>
              <a:rPr lang="tr-TR" dirty="0" err="1"/>
              <a:t>retansiyonunu</a:t>
            </a:r>
            <a:r>
              <a:rPr lang="tr-TR" dirty="0"/>
              <a:t> düşürür.</a:t>
            </a:r>
          </a:p>
          <a:p>
            <a:r>
              <a:rPr lang="tr-TR" dirty="0"/>
              <a:t>Kanama sebebiyle düşen serum demir ve </a:t>
            </a:r>
            <a:r>
              <a:rPr lang="tr-TR" dirty="0" err="1"/>
              <a:t>transferrin</a:t>
            </a:r>
            <a:r>
              <a:rPr lang="tr-TR" dirty="0"/>
              <a:t> konsantrasyonları transfüzyonla yükselir.</a:t>
            </a:r>
          </a:p>
          <a:p>
            <a:r>
              <a:rPr lang="tr-TR" dirty="0"/>
              <a:t>Beklemiş kanın transfüzyonu serum potasyumunu yükseltebilir.</a:t>
            </a:r>
          </a:p>
          <a:p>
            <a:endParaRPr lang="tr-TR" dirty="0"/>
          </a:p>
        </p:txBody>
      </p:sp>
    </p:spTree>
    <p:extLst>
      <p:ext uri="{BB962C8B-B14F-4D97-AF65-F5344CB8AC3E}">
        <p14:creationId xmlns:p14="http://schemas.microsoft.com/office/powerpoint/2010/main" val="395170836"/>
      </p:ext>
    </p:extLst>
  </p:cSld>
  <p:clrMapOvr>
    <a:masterClrMapping/>
  </p:clrMapOvr>
  <p:transition>
    <p:wipe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4143404"/>
          </a:xfrm>
        </p:spPr>
        <p:txBody>
          <a:bodyPr>
            <a:normAutofit lnSpcReduction="10000"/>
          </a:bodyPr>
          <a:lstStyle/>
          <a:p>
            <a:r>
              <a:rPr lang="tr-TR" b="1" dirty="0"/>
              <a:t>Ateşin analiz sonuçlarına etkisi</a:t>
            </a:r>
            <a:endParaRPr lang="tr-TR" dirty="0"/>
          </a:p>
          <a:p>
            <a:r>
              <a:rPr lang="tr-TR" dirty="0"/>
              <a:t>Ateş, birçok </a:t>
            </a:r>
            <a:r>
              <a:rPr lang="tr-TR" dirty="0" err="1"/>
              <a:t>hormonal</a:t>
            </a:r>
            <a:r>
              <a:rPr lang="tr-TR" dirty="0"/>
              <a:t> cevabı hızlandırır.</a:t>
            </a:r>
          </a:p>
          <a:p>
            <a:r>
              <a:rPr lang="tr-TR" dirty="0"/>
              <a:t>Ateş başlangıcında </a:t>
            </a:r>
            <a:r>
              <a:rPr lang="tr-TR" dirty="0" err="1"/>
              <a:t>hiperglisemi</a:t>
            </a:r>
            <a:r>
              <a:rPr lang="tr-TR" dirty="0"/>
              <a:t> oluşur. </a:t>
            </a:r>
            <a:r>
              <a:rPr lang="tr-TR" dirty="0" err="1"/>
              <a:t>Hiperglisemi</a:t>
            </a:r>
            <a:r>
              <a:rPr lang="tr-TR" dirty="0"/>
              <a:t> </a:t>
            </a:r>
            <a:r>
              <a:rPr lang="tr-TR" dirty="0" err="1"/>
              <a:t>insülin</a:t>
            </a:r>
            <a:r>
              <a:rPr lang="tr-TR" dirty="0"/>
              <a:t> salgısını uyarır ve toleransı düzeltir.</a:t>
            </a:r>
          </a:p>
          <a:p>
            <a:r>
              <a:rPr lang="tr-TR" dirty="0"/>
              <a:t>Ateş, tiroksin salgılanmasını azaltır.</a:t>
            </a:r>
          </a:p>
          <a:p>
            <a:r>
              <a:rPr lang="tr-TR" dirty="0"/>
              <a:t>Ateş, </a:t>
            </a:r>
            <a:r>
              <a:rPr lang="tr-TR" dirty="0" err="1"/>
              <a:t>kortikotropin</a:t>
            </a:r>
            <a:r>
              <a:rPr lang="tr-TR" dirty="0"/>
              <a:t> salgısını arttırarak </a:t>
            </a:r>
            <a:r>
              <a:rPr lang="tr-TR" dirty="0" err="1"/>
              <a:t>kortizol</a:t>
            </a:r>
            <a:r>
              <a:rPr lang="tr-TR" dirty="0"/>
              <a:t> seviyelerini yükseltir.</a:t>
            </a:r>
          </a:p>
          <a:p>
            <a:r>
              <a:rPr lang="tr-TR" dirty="0" err="1"/>
              <a:t>Aldosteron</a:t>
            </a:r>
            <a:r>
              <a:rPr lang="tr-TR" dirty="0"/>
              <a:t> </a:t>
            </a:r>
            <a:r>
              <a:rPr lang="tr-TR" dirty="0" err="1"/>
              <a:t>sekresyonu</a:t>
            </a:r>
            <a:r>
              <a:rPr lang="tr-TR" dirty="0"/>
              <a:t> artar; sodyum ve klorür </a:t>
            </a:r>
            <a:r>
              <a:rPr lang="tr-TR" dirty="0" err="1"/>
              <a:t>retansiyonu</a:t>
            </a:r>
            <a:r>
              <a:rPr lang="tr-TR" dirty="0"/>
              <a:t> görülür.</a:t>
            </a:r>
          </a:p>
          <a:p>
            <a:r>
              <a:rPr lang="tr-TR" dirty="0"/>
              <a:t>ADH artması vücutta su birikimine yol açar.</a:t>
            </a:r>
          </a:p>
          <a:p>
            <a:endParaRPr lang="tr-TR" dirty="0"/>
          </a:p>
        </p:txBody>
      </p:sp>
    </p:spTree>
    <p:extLst>
      <p:ext uri="{BB962C8B-B14F-4D97-AF65-F5344CB8AC3E}">
        <p14:creationId xmlns:p14="http://schemas.microsoft.com/office/powerpoint/2010/main" val="1616804128"/>
      </p:ext>
    </p:extLst>
  </p:cSld>
  <p:clrMapOvr>
    <a:masterClrMapping/>
  </p:clrMapOvr>
  <p:transition>
    <p:wipe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8229600" cy="6000792"/>
          </a:xfrm>
        </p:spPr>
        <p:txBody>
          <a:bodyPr>
            <a:normAutofit/>
          </a:bodyPr>
          <a:lstStyle/>
          <a:p>
            <a:r>
              <a:rPr lang="tr-TR" sz="3600" b="1" dirty="0" err="1"/>
              <a:t>Laboratuvar</a:t>
            </a:r>
            <a:r>
              <a:rPr lang="tr-TR" sz="3600" b="1" dirty="0"/>
              <a:t> test sonuçlarını etkileyen, kontrol edilemeyen </a:t>
            </a:r>
            <a:r>
              <a:rPr lang="tr-TR" sz="3600" b="1" dirty="0" err="1"/>
              <a:t>preanalitik</a:t>
            </a:r>
            <a:r>
              <a:rPr lang="tr-TR" sz="3600" b="1" dirty="0"/>
              <a:t> faktörler:</a:t>
            </a:r>
            <a:endParaRPr lang="tr-TR" sz="3600" dirty="0"/>
          </a:p>
          <a:p>
            <a:r>
              <a:rPr lang="tr-TR" sz="3600" dirty="0"/>
              <a:t>-Yaş</a:t>
            </a:r>
          </a:p>
          <a:p>
            <a:r>
              <a:rPr lang="tr-TR" sz="3600" dirty="0"/>
              <a:t>-Cinsiyet</a:t>
            </a:r>
          </a:p>
          <a:p>
            <a:r>
              <a:rPr lang="tr-TR" sz="3600" dirty="0"/>
              <a:t>-Irk</a:t>
            </a:r>
          </a:p>
          <a:p>
            <a:r>
              <a:rPr lang="tr-TR" sz="3600" dirty="0"/>
              <a:t>-Çevre ile ilgili faktörler</a:t>
            </a:r>
          </a:p>
          <a:p>
            <a:r>
              <a:rPr lang="tr-TR" sz="3600" dirty="0"/>
              <a:t>-Uzun süreli periyodik değişiklikler</a:t>
            </a:r>
          </a:p>
          <a:p>
            <a:r>
              <a:rPr lang="tr-TR" sz="3600" dirty="0"/>
              <a:t>-Şişmanlık </a:t>
            </a:r>
          </a:p>
          <a:p>
            <a:endParaRPr lang="tr-TR" sz="3600" dirty="0"/>
          </a:p>
        </p:txBody>
      </p:sp>
    </p:spTree>
    <p:extLst>
      <p:ext uri="{BB962C8B-B14F-4D97-AF65-F5344CB8AC3E}">
        <p14:creationId xmlns:p14="http://schemas.microsoft.com/office/powerpoint/2010/main" val="1516393805"/>
      </p:ext>
    </p:extLst>
  </p:cSld>
  <p:clrMapOvr>
    <a:masterClrMapping/>
  </p:clrMapOvr>
  <p:transition>
    <p:wipe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215106"/>
          </a:xfrm>
        </p:spPr>
        <p:txBody>
          <a:bodyPr>
            <a:normAutofit/>
          </a:bodyPr>
          <a:lstStyle/>
          <a:p>
            <a:r>
              <a:rPr lang="tr-TR" b="1" dirty="0"/>
              <a:t>Yaşın analiz sonuçlarına etkisi</a:t>
            </a:r>
            <a:endParaRPr lang="tr-TR" dirty="0"/>
          </a:p>
          <a:p>
            <a:r>
              <a:rPr lang="tr-TR" dirty="0"/>
              <a:t>Hemen her </a:t>
            </a:r>
            <a:r>
              <a:rPr lang="tr-TR" dirty="0" err="1"/>
              <a:t>analitin</a:t>
            </a:r>
            <a:r>
              <a:rPr lang="tr-TR" dirty="0"/>
              <a:t> kan seviyesi, hastanın yaşı ile az veya çok değişir.</a:t>
            </a:r>
          </a:p>
          <a:p>
            <a:r>
              <a:rPr lang="tr-TR" b="1" dirty="0" err="1"/>
              <a:t>Yenidoğan</a:t>
            </a:r>
            <a:r>
              <a:rPr lang="tr-TR" b="1" dirty="0"/>
              <a:t> döneminde:</a:t>
            </a:r>
            <a:endParaRPr lang="tr-TR" dirty="0"/>
          </a:p>
          <a:p>
            <a:r>
              <a:rPr lang="tr-TR" dirty="0"/>
              <a:t>-CK, GGT, AST enzimlerinin aktiviteleri doğum esnasındaki travmaya bağlı olarak yüksektir.</a:t>
            </a:r>
          </a:p>
          <a:p>
            <a:r>
              <a:rPr lang="tr-TR" dirty="0"/>
              <a:t>-Doğumun 3.veya 5.günlerine kadar </a:t>
            </a:r>
            <a:r>
              <a:rPr lang="tr-TR" dirty="0" err="1"/>
              <a:t>bilirubin</a:t>
            </a:r>
            <a:r>
              <a:rPr lang="tr-TR" dirty="0"/>
              <a:t> seviyeleri yükselir.</a:t>
            </a:r>
          </a:p>
          <a:p>
            <a:r>
              <a:rPr lang="tr-TR" dirty="0"/>
              <a:t>-Plazma </a:t>
            </a:r>
            <a:r>
              <a:rPr lang="tr-TR" dirty="0" err="1"/>
              <a:t>glukoz</a:t>
            </a:r>
            <a:r>
              <a:rPr lang="tr-TR" dirty="0"/>
              <a:t> seviyesi düşük bulunur.</a:t>
            </a:r>
          </a:p>
          <a:p>
            <a:r>
              <a:rPr lang="tr-TR" dirty="0"/>
              <a:t>-</a:t>
            </a:r>
            <a:r>
              <a:rPr lang="tr-TR" dirty="0" err="1"/>
              <a:t>Na</a:t>
            </a:r>
            <a:r>
              <a:rPr lang="tr-TR" dirty="0"/>
              <a:t>, K, </a:t>
            </a:r>
            <a:r>
              <a:rPr lang="tr-TR" dirty="0" err="1"/>
              <a:t>Cl</a:t>
            </a:r>
            <a:r>
              <a:rPr lang="tr-TR" dirty="0"/>
              <a:t>, </a:t>
            </a:r>
            <a:r>
              <a:rPr lang="tr-TR" dirty="0" err="1"/>
              <a:t>Ca</a:t>
            </a:r>
            <a:r>
              <a:rPr lang="tr-TR" dirty="0"/>
              <a:t> seviyeleri doğumda yüksektir; 12 saatte normale döner.</a:t>
            </a:r>
          </a:p>
          <a:p>
            <a:endParaRPr lang="tr-TR" dirty="0"/>
          </a:p>
        </p:txBody>
      </p:sp>
    </p:spTree>
    <p:extLst>
      <p:ext uri="{BB962C8B-B14F-4D97-AF65-F5344CB8AC3E}">
        <p14:creationId xmlns:p14="http://schemas.microsoft.com/office/powerpoint/2010/main" val="1842241686"/>
      </p:ext>
    </p:extLst>
  </p:cSld>
  <p:clrMapOvr>
    <a:masterClrMapping/>
  </p:clrMapOvr>
  <p:transition>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71480"/>
            <a:ext cx="8229600" cy="5554683"/>
          </a:xfrm>
        </p:spPr>
        <p:txBody>
          <a:bodyPr>
            <a:normAutofit/>
          </a:bodyPr>
          <a:lstStyle/>
          <a:p>
            <a:r>
              <a:rPr lang="tr-TR" dirty="0"/>
              <a:t>-</a:t>
            </a:r>
            <a:r>
              <a:rPr lang="tr-TR" dirty="0" err="1"/>
              <a:t>Elektroforez</a:t>
            </a:r>
            <a:r>
              <a:rPr lang="tr-TR" dirty="0"/>
              <a:t> bölümü</a:t>
            </a:r>
          </a:p>
          <a:p>
            <a:r>
              <a:rPr lang="tr-TR" dirty="0"/>
              <a:t>-</a:t>
            </a:r>
            <a:r>
              <a:rPr lang="tr-TR" dirty="0" err="1"/>
              <a:t>Manuel</a:t>
            </a:r>
            <a:r>
              <a:rPr lang="tr-TR" dirty="0"/>
              <a:t> deneyler bölümü</a:t>
            </a:r>
          </a:p>
          <a:p>
            <a:r>
              <a:rPr lang="tr-TR" dirty="0"/>
              <a:t>-Araştırma ve metabolizma bozuklukları bölümü</a:t>
            </a:r>
          </a:p>
          <a:p>
            <a:r>
              <a:rPr lang="tr-TR" dirty="0"/>
              <a:t>-İlaç analizleri bölümü</a:t>
            </a:r>
          </a:p>
          <a:p>
            <a:r>
              <a:rPr lang="tr-TR" dirty="0"/>
              <a:t>-Çözelti ve kit hazırlama bölümü</a:t>
            </a:r>
          </a:p>
          <a:p>
            <a:r>
              <a:rPr lang="tr-TR" dirty="0"/>
              <a:t>-</a:t>
            </a:r>
            <a:r>
              <a:rPr lang="tr-TR" dirty="0" err="1"/>
              <a:t>Distile</a:t>
            </a:r>
            <a:r>
              <a:rPr lang="tr-TR" dirty="0"/>
              <a:t>, </a:t>
            </a:r>
            <a:r>
              <a:rPr lang="tr-TR" dirty="0" err="1"/>
              <a:t>deiyonize</a:t>
            </a:r>
            <a:r>
              <a:rPr lang="tr-TR" dirty="0"/>
              <a:t>, </a:t>
            </a:r>
            <a:r>
              <a:rPr lang="tr-TR" dirty="0" err="1"/>
              <a:t>redistile</a:t>
            </a:r>
            <a:r>
              <a:rPr lang="tr-TR" dirty="0"/>
              <a:t> su üretimi, malzeme yıkama-kurutma-sterilizasyon bölümü</a:t>
            </a:r>
          </a:p>
          <a:p>
            <a:r>
              <a:rPr lang="tr-TR" dirty="0"/>
              <a:t>-Ambar ve soğuk depo</a:t>
            </a:r>
          </a:p>
          <a:p>
            <a:r>
              <a:rPr lang="tr-TR" dirty="0"/>
              <a:t>-Acil </a:t>
            </a:r>
            <a:r>
              <a:rPr lang="tr-TR" dirty="0" err="1"/>
              <a:t>laboratuvarı</a:t>
            </a:r>
            <a:r>
              <a:rPr lang="tr-TR" dirty="0"/>
              <a:t> </a:t>
            </a:r>
          </a:p>
          <a:p>
            <a:r>
              <a:rPr lang="tr-TR" dirty="0"/>
              <a:t>-Bilgi işlem merkezi</a:t>
            </a:r>
          </a:p>
          <a:p>
            <a:endParaRPr lang="tr-TR" dirty="0"/>
          </a:p>
        </p:txBody>
      </p:sp>
    </p:spTree>
  </p:cSld>
  <p:clrMapOvr>
    <a:masterClrMapping/>
  </p:clrMapOvr>
  <p:transition>
    <p:wipe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143668"/>
          </a:xfrm>
        </p:spPr>
        <p:txBody>
          <a:bodyPr>
            <a:normAutofit/>
          </a:bodyPr>
          <a:lstStyle/>
          <a:p>
            <a:r>
              <a:rPr lang="tr-TR" b="1" dirty="0"/>
              <a:t>Çocukluk-</a:t>
            </a:r>
            <a:r>
              <a:rPr lang="tr-TR" b="1" dirty="0" err="1"/>
              <a:t>puberte</a:t>
            </a:r>
            <a:r>
              <a:rPr lang="tr-TR" b="1" dirty="0"/>
              <a:t> döneminde:</a:t>
            </a:r>
            <a:endParaRPr lang="tr-TR" dirty="0"/>
          </a:p>
          <a:p>
            <a:r>
              <a:rPr lang="tr-TR" dirty="0"/>
              <a:t>-Çocukluk devresinde serum enzimlerinin çoğunda azalma vardır; bunlar </a:t>
            </a:r>
            <a:r>
              <a:rPr lang="tr-TR" dirty="0" err="1"/>
              <a:t>puberteye</a:t>
            </a:r>
            <a:r>
              <a:rPr lang="tr-TR" dirty="0"/>
              <a:t> yakın normale ulaşır.</a:t>
            </a:r>
          </a:p>
          <a:p>
            <a:r>
              <a:rPr lang="tr-TR" dirty="0"/>
              <a:t>-Serum ALP, bebeklikte yüksek, çocuklukta normal, </a:t>
            </a:r>
            <a:r>
              <a:rPr lang="tr-TR" dirty="0" err="1"/>
              <a:t>puberteden</a:t>
            </a:r>
            <a:r>
              <a:rPr lang="tr-TR" dirty="0"/>
              <a:t> sonraki büyüme devresinde yüksektir.</a:t>
            </a:r>
          </a:p>
          <a:p>
            <a:r>
              <a:rPr lang="tr-TR" dirty="0"/>
              <a:t>-Büyüme devresinde iskelet kasının gelişmesiyle serum </a:t>
            </a:r>
            <a:r>
              <a:rPr lang="tr-TR" dirty="0" err="1"/>
              <a:t>kreatinin</a:t>
            </a:r>
            <a:r>
              <a:rPr lang="tr-TR" dirty="0"/>
              <a:t> düzeyleri artar.</a:t>
            </a:r>
          </a:p>
          <a:p>
            <a:r>
              <a:rPr lang="tr-TR" dirty="0"/>
              <a:t>-Ürik asit seviyeleri 7-10 yaşına kadar düşük, daha sora yüksek bulunur.</a:t>
            </a:r>
          </a:p>
          <a:p>
            <a:endParaRPr lang="tr-TR" dirty="0"/>
          </a:p>
        </p:txBody>
      </p:sp>
    </p:spTree>
    <p:extLst>
      <p:ext uri="{BB962C8B-B14F-4D97-AF65-F5344CB8AC3E}">
        <p14:creationId xmlns:p14="http://schemas.microsoft.com/office/powerpoint/2010/main" val="136794156"/>
      </p:ext>
    </p:extLst>
  </p:cSld>
  <p:clrMapOvr>
    <a:masterClrMapping/>
  </p:clrMapOvr>
  <p:transition>
    <p:wipe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143668"/>
          </a:xfrm>
        </p:spPr>
        <p:txBody>
          <a:bodyPr>
            <a:normAutofit/>
          </a:bodyPr>
          <a:lstStyle/>
          <a:p>
            <a:r>
              <a:rPr lang="tr-TR" b="1" dirty="0"/>
              <a:t>Cinsiyetin analiz sonuçlarına etkisi</a:t>
            </a:r>
            <a:endParaRPr lang="tr-TR" dirty="0"/>
          </a:p>
          <a:p>
            <a:r>
              <a:rPr lang="tr-TR" dirty="0"/>
              <a:t>Kız ve erkek arasında </a:t>
            </a:r>
            <a:r>
              <a:rPr lang="tr-TR" dirty="0" err="1"/>
              <a:t>puberteye</a:t>
            </a:r>
            <a:r>
              <a:rPr lang="tr-TR" dirty="0"/>
              <a:t> kadarki </a:t>
            </a:r>
            <a:r>
              <a:rPr lang="tr-TR" dirty="0" err="1"/>
              <a:t>laboratuvar</a:t>
            </a:r>
            <a:r>
              <a:rPr lang="tr-TR" dirty="0"/>
              <a:t> değerlerinde farklılık hemen hemen yoktur.</a:t>
            </a:r>
          </a:p>
          <a:p>
            <a:r>
              <a:rPr lang="tr-TR" b="1" dirty="0" err="1"/>
              <a:t>Puberteden</a:t>
            </a:r>
            <a:r>
              <a:rPr lang="tr-TR" b="1" dirty="0"/>
              <a:t> sonra:</a:t>
            </a:r>
            <a:endParaRPr lang="tr-TR" dirty="0"/>
          </a:p>
          <a:p>
            <a:r>
              <a:rPr lang="tr-TR" dirty="0"/>
              <a:t>-Serum ALP, AST ve ALT, CK, </a:t>
            </a:r>
            <a:r>
              <a:rPr lang="tr-TR" dirty="0" err="1"/>
              <a:t>aldolaz</a:t>
            </a:r>
            <a:r>
              <a:rPr lang="tr-TR" dirty="0"/>
              <a:t> seviyeleri erkekte kadındakinden daha yüksektir.</a:t>
            </a:r>
          </a:p>
          <a:p>
            <a:r>
              <a:rPr lang="tr-TR" dirty="0"/>
              <a:t>-Total LDH iki cinste de aynıdır; </a:t>
            </a:r>
            <a:r>
              <a:rPr lang="tr-TR" dirty="0" err="1"/>
              <a:t>izoenzimleri</a:t>
            </a:r>
            <a:r>
              <a:rPr lang="tr-TR" dirty="0"/>
              <a:t> farklı olabilir.</a:t>
            </a:r>
          </a:p>
          <a:p>
            <a:r>
              <a:rPr lang="tr-TR" dirty="0"/>
              <a:t>-</a:t>
            </a:r>
            <a:r>
              <a:rPr lang="tr-TR" dirty="0" err="1"/>
              <a:t>Albumin</a:t>
            </a:r>
            <a:r>
              <a:rPr lang="tr-TR" dirty="0"/>
              <a:t>, </a:t>
            </a:r>
            <a:r>
              <a:rPr lang="tr-TR" dirty="0" err="1"/>
              <a:t>Ca</a:t>
            </a:r>
            <a:r>
              <a:rPr lang="tr-TR" dirty="0"/>
              <a:t> ve Mg konsantrasyonları erkekte yüksektir.</a:t>
            </a:r>
          </a:p>
          <a:p>
            <a:r>
              <a:rPr lang="tr-TR" dirty="0"/>
              <a:t>-Kadında hemoglobin, üreme döneminde </a:t>
            </a:r>
            <a:r>
              <a:rPr lang="tr-TR" dirty="0" err="1"/>
              <a:t>Fe</a:t>
            </a:r>
            <a:r>
              <a:rPr lang="tr-TR" dirty="0"/>
              <a:t> düşüktür.</a:t>
            </a:r>
          </a:p>
          <a:p>
            <a:endParaRPr lang="tr-TR" dirty="0"/>
          </a:p>
        </p:txBody>
      </p:sp>
    </p:spTree>
    <p:extLst>
      <p:ext uri="{BB962C8B-B14F-4D97-AF65-F5344CB8AC3E}">
        <p14:creationId xmlns:p14="http://schemas.microsoft.com/office/powerpoint/2010/main" val="1291877602"/>
      </p:ext>
    </p:extLst>
  </p:cSld>
  <p:clrMapOvr>
    <a:masterClrMapping/>
  </p:clrMapOvr>
  <p:transition>
    <p:wipe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5972188" cy="6143668"/>
          </a:xfrm>
        </p:spPr>
        <p:txBody>
          <a:bodyPr>
            <a:normAutofit/>
          </a:bodyPr>
          <a:lstStyle/>
          <a:p>
            <a:r>
              <a:rPr lang="tr-TR" b="1" dirty="0"/>
              <a:t>Irkın analiz sonuçlarına etkisi</a:t>
            </a:r>
            <a:endParaRPr lang="tr-TR" dirty="0"/>
          </a:p>
          <a:p>
            <a:r>
              <a:rPr lang="tr-TR" dirty="0"/>
              <a:t>Siyahlarda total protein beyazlardakinden daha yüksektir.</a:t>
            </a:r>
          </a:p>
          <a:p>
            <a:r>
              <a:rPr lang="tr-TR" dirty="0" err="1"/>
              <a:t>Albumin</a:t>
            </a:r>
            <a:r>
              <a:rPr lang="tr-TR" dirty="0"/>
              <a:t>, siyahlarda düşüktür (</a:t>
            </a:r>
            <a:r>
              <a:rPr lang="tr-TR" dirty="0" err="1"/>
              <a:t>IgG</a:t>
            </a:r>
            <a:r>
              <a:rPr lang="tr-TR" dirty="0"/>
              <a:t> %40 daha yüksek).</a:t>
            </a:r>
          </a:p>
          <a:p>
            <a:r>
              <a:rPr lang="tr-TR" dirty="0"/>
              <a:t>Siyahlarda kas kütlesinin fazlalığına bağlı olarak CK, LDH, ALP daha yüksek bulunmuştur.</a:t>
            </a:r>
          </a:p>
          <a:p>
            <a:r>
              <a:rPr lang="tr-TR" dirty="0" err="1"/>
              <a:t>Glukoz</a:t>
            </a:r>
            <a:r>
              <a:rPr lang="tr-TR" dirty="0"/>
              <a:t> toleransı siyahlarda daha azdır.</a:t>
            </a:r>
          </a:p>
          <a:p>
            <a:r>
              <a:rPr lang="tr-TR" dirty="0"/>
              <a:t>Beyazlarda ileri yaşlarda kolesterol ve </a:t>
            </a:r>
            <a:r>
              <a:rPr lang="tr-TR" dirty="0" err="1"/>
              <a:t>trigliserit</a:t>
            </a:r>
            <a:r>
              <a:rPr lang="tr-TR" dirty="0"/>
              <a:t> seviyeleri siyahlardakinden yüksek bulunmuştur.</a:t>
            </a:r>
          </a:p>
          <a:p>
            <a:endParaRPr lang="tr-TR" dirty="0"/>
          </a:p>
        </p:txBody>
      </p:sp>
    </p:spTree>
    <p:extLst>
      <p:ext uri="{BB962C8B-B14F-4D97-AF65-F5344CB8AC3E}">
        <p14:creationId xmlns:p14="http://schemas.microsoft.com/office/powerpoint/2010/main" val="1527185644"/>
      </p:ext>
    </p:extLst>
  </p:cSld>
  <p:clrMapOvr>
    <a:masterClrMapping/>
  </p:clrMapOvr>
  <p:transition>
    <p:wipe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286544"/>
          </a:xfrm>
        </p:spPr>
        <p:txBody>
          <a:bodyPr>
            <a:normAutofit/>
          </a:bodyPr>
          <a:lstStyle/>
          <a:p>
            <a:r>
              <a:rPr lang="tr-TR" b="1" dirty="0"/>
              <a:t>Çevre ile ilgili faktörlerin analiz sonuçlarına etkisi</a:t>
            </a:r>
            <a:endParaRPr lang="tr-TR" dirty="0"/>
          </a:p>
          <a:p>
            <a:r>
              <a:rPr lang="tr-TR" dirty="0"/>
              <a:t>Yüksek rakımda yaşayanlarda eritrosit sayısı, eritrosit volümü ve hemoglobin konsantrasyonu, azalmış atmosferik pO</a:t>
            </a:r>
            <a:r>
              <a:rPr lang="tr-TR" baseline="-25000" dirty="0"/>
              <a:t>2</a:t>
            </a:r>
            <a:r>
              <a:rPr lang="tr-TR" dirty="0"/>
              <a:t> nedeniyle artmıştır.</a:t>
            </a:r>
          </a:p>
          <a:p>
            <a:r>
              <a:rPr lang="tr-TR" dirty="0"/>
              <a:t>Güneş ışığına uzun süre maruz kalmak serum </a:t>
            </a:r>
            <a:r>
              <a:rPr lang="tr-TR" dirty="0" err="1"/>
              <a:t>Ca</a:t>
            </a:r>
            <a:r>
              <a:rPr lang="tr-TR" dirty="0"/>
              <a:t> ve D vitamini düzeylerini artırır.</a:t>
            </a:r>
          </a:p>
          <a:p>
            <a:r>
              <a:rPr lang="tr-TR" dirty="0"/>
              <a:t>Yaz aylarında plazma </a:t>
            </a:r>
            <a:r>
              <a:rPr lang="tr-TR" dirty="0" err="1"/>
              <a:t>glukoz</a:t>
            </a:r>
            <a:r>
              <a:rPr lang="tr-TR" dirty="0"/>
              <a:t> düzeyi ve </a:t>
            </a:r>
            <a:r>
              <a:rPr lang="tr-TR" dirty="0" err="1"/>
              <a:t>glukoz</a:t>
            </a:r>
            <a:r>
              <a:rPr lang="tr-TR" dirty="0"/>
              <a:t> toleransı düşük bulunur.</a:t>
            </a:r>
          </a:p>
          <a:p>
            <a:r>
              <a:rPr lang="tr-TR" dirty="0"/>
              <a:t>Sert suların tüketildiği bölgelerde plazma kolesterol, </a:t>
            </a:r>
            <a:r>
              <a:rPr lang="tr-TR" dirty="0" err="1"/>
              <a:t>trigliserit</a:t>
            </a:r>
            <a:r>
              <a:rPr lang="tr-TR" dirty="0"/>
              <a:t>, Mg düzeyleri önemli oranda yüksektir.</a:t>
            </a:r>
          </a:p>
          <a:p>
            <a:endParaRPr lang="tr-TR" dirty="0"/>
          </a:p>
        </p:txBody>
      </p:sp>
    </p:spTree>
    <p:extLst>
      <p:ext uri="{BB962C8B-B14F-4D97-AF65-F5344CB8AC3E}">
        <p14:creationId xmlns:p14="http://schemas.microsoft.com/office/powerpoint/2010/main" val="684569764"/>
      </p:ext>
    </p:extLst>
  </p:cSld>
  <p:clrMapOvr>
    <a:masterClrMapping/>
  </p:clrMapOvr>
  <p:transition>
    <p:wipe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6115064" cy="6143668"/>
          </a:xfrm>
        </p:spPr>
        <p:txBody>
          <a:bodyPr>
            <a:normAutofit lnSpcReduction="10000"/>
          </a:bodyPr>
          <a:lstStyle/>
          <a:p>
            <a:r>
              <a:rPr lang="tr-TR" b="1" dirty="0"/>
              <a:t>Uzun süreli periyodik değişikliklerin analiz sonuçlarına etkisi</a:t>
            </a:r>
            <a:endParaRPr lang="tr-TR" dirty="0"/>
          </a:p>
          <a:p>
            <a:r>
              <a:rPr lang="tr-TR" b="1" dirty="0" err="1"/>
              <a:t>Menstrüal</a:t>
            </a:r>
            <a:r>
              <a:rPr lang="tr-TR" b="1" dirty="0"/>
              <a:t> </a:t>
            </a:r>
            <a:r>
              <a:rPr lang="tr-TR" b="1" dirty="0" err="1"/>
              <a:t>siklusun</a:t>
            </a:r>
            <a:r>
              <a:rPr lang="tr-TR" b="1" dirty="0"/>
              <a:t> etkisi:</a:t>
            </a:r>
            <a:endParaRPr lang="tr-TR" dirty="0"/>
          </a:p>
          <a:p>
            <a:r>
              <a:rPr lang="tr-TR" dirty="0"/>
              <a:t>-</a:t>
            </a:r>
            <a:r>
              <a:rPr lang="tr-TR" dirty="0" err="1"/>
              <a:t>Luteal</a:t>
            </a:r>
            <a:r>
              <a:rPr lang="tr-TR" dirty="0"/>
              <a:t> fazda plazma </a:t>
            </a:r>
            <a:r>
              <a:rPr lang="tr-TR" dirty="0" err="1"/>
              <a:t>kortikosteronu</a:t>
            </a:r>
            <a:r>
              <a:rPr lang="tr-TR" dirty="0"/>
              <a:t> yükselir.</a:t>
            </a:r>
          </a:p>
          <a:p>
            <a:r>
              <a:rPr lang="tr-TR" dirty="0"/>
              <a:t>-Serum kolesterolü, </a:t>
            </a:r>
            <a:r>
              <a:rPr lang="tr-TR" dirty="0" err="1"/>
              <a:t>ovulasyon</a:t>
            </a:r>
            <a:r>
              <a:rPr lang="tr-TR" dirty="0"/>
              <a:t> sırasında düşüktür, </a:t>
            </a:r>
            <a:r>
              <a:rPr lang="tr-TR" dirty="0" err="1"/>
              <a:t>menstürasyonun</a:t>
            </a:r>
            <a:r>
              <a:rPr lang="tr-TR" dirty="0"/>
              <a:t> hemen başlangıcında yükselir.</a:t>
            </a:r>
          </a:p>
          <a:p>
            <a:r>
              <a:rPr lang="tr-TR" dirty="0"/>
              <a:t>-Kolesterolün düşük olduğu devrede serum protein ve </a:t>
            </a:r>
            <a:r>
              <a:rPr lang="tr-TR" dirty="0" err="1"/>
              <a:t>albumini</a:t>
            </a:r>
            <a:r>
              <a:rPr lang="tr-TR" dirty="0"/>
              <a:t> de aşağı seviyededir.</a:t>
            </a:r>
          </a:p>
          <a:p>
            <a:r>
              <a:rPr lang="tr-TR" dirty="0"/>
              <a:t>-</a:t>
            </a:r>
            <a:r>
              <a:rPr lang="tr-TR" dirty="0" err="1"/>
              <a:t>Menstürasyonda</a:t>
            </a:r>
            <a:r>
              <a:rPr lang="tr-TR" dirty="0"/>
              <a:t> serum fosfatı düşerken </a:t>
            </a:r>
            <a:r>
              <a:rPr lang="tr-TR" dirty="0" err="1"/>
              <a:t>kreatinin</a:t>
            </a:r>
            <a:r>
              <a:rPr lang="tr-TR" dirty="0"/>
              <a:t> ve ürat yükselir. Serum </a:t>
            </a:r>
            <a:r>
              <a:rPr lang="tr-TR" dirty="0" err="1"/>
              <a:t>Fe</a:t>
            </a:r>
            <a:r>
              <a:rPr lang="tr-TR" dirty="0"/>
              <a:t> ve </a:t>
            </a:r>
            <a:r>
              <a:rPr lang="tr-TR" dirty="0" err="1"/>
              <a:t>Mg’u</a:t>
            </a:r>
            <a:r>
              <a:rPr lang="tr-TR" dirty="0"/>
              <a:t> da oldukça düşüktür.</a:t>
            </a:r>
          </a:p>
          <a:p>
            <a:endParaRPr lang="tr-TR" dirty="0"/>
          </a:p>
        </p:txBody>
      </p:sp>
    </p:spTree>
    <p:extLst>
      <p:ext uri="{BB962C8B-B14F-4D97-AF65-F5344CB8AC3E}">
        <p14:creationId xmlns:p14="http://schemas.microsoft.com/office/powerpoint/2010/main" val="1494126569"/>
      </p:ext>
    </p:extLst>
  </p:cSld>
  <p:clrMapOvr>
    <a:masterClrMapping/>
  </p:clrMapOvr>
  <p:transition>
    <p:wipe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4643470"/>
          </a:xfrm>
        </p:spPr>
        <p:txBody>
          <a:bodyPr>
            <a:normAutofit fontScale="92500" lnSpcReduction="20000"/>
          </a:bodyPr>
          <a:lstStyle/>
          <a:p>
            <a:r>
              <a:rPr lang="tr-TR" sz="3600" b="1" dirty="0"/>
              <a:t>Gebeliğin etkisi:</a:t>
            </a:r>
            <a:endParaRPr lang="tr-TR" sz="3600" dirty="0"/>
          </a:p>
          <a:p>
            <a:r>
              <a:rPr lang="tr-TR" sz="3600" dirty="0"/>
              <a:t>-Serum </a:t>
            </a:r>
            <a:r>
              <a:rPr lang="tr-TR" sz="3600" dirty="0" err="1"/>
              <a:t>albumin</a:t>
            </a:r>
            <a:r>
              <a:rPr lang="tr-TR" sz="3600" dirty="0"/>
              <a:t> konsantrasyonu belirgin azalır, fibrinojen artar.</a:t>
            </a:r>
          </a:p>
          <a:p>
            <a:r>
              <a:rPr lang="tr-TR" sz="3600" dirty="0"/>
              <a:t>-DM gelişebilir.</a:t>
            </a:r>
          </a:p>
          <a:p>
            <a:r>
              <a:rPr lang="tr-TR" sz="3600" dirty="0"/>
              <a:t>-Gebeliğin 2.yarısından sonra plazma </a:t>
            </a:r>
            <a:r>
              <a:rPr lang="tr-TR" sz="3600" dirty="0" err="1"/>
              <a:t>lipid</a:t>
            </a:r>
            <a:r>
              <a:rPr lang="tr-TR" sz="3600" dirty="0"/>
              <a:t> seviyeleri artar.</a:t>
            </a:r>
          </a:p>
          <a:p>
            <a:r>
              <a:rPr lang="tr-TR" sz="3600" dirty="0"/>
              <a:t>-Bakır ve </a:t>
            </a:r>
            <a:r>
              <a:rPr lang="tr-TR" sz="3600" dirty="0" err="1"/>
              <a:t>seruloplazmin</a:t>
            </a:r>
            <a:r>
              <a:rPr lang="tr-TR" sz="3600" dirty="0"/>
              <a:t> artar.</a:t>
            </a:r>
          </a:p>
          <a:p>
            <a:r>
              <a:rPr lang="tr-TR" sz="3600" dirty="0"/>
              <a:t>-Kalsiyum ve magnezyum düzeyleri hafif azalır.</a:t>
            </a:r>
          </a:p>
          <a:p>
            <a:endParaRPr lang="tr-TR" sz="3600" dirty="0"/>
          </a:p>
        </p:txBody>
      </p:sp>
    </p:spTree>
    <p:extLst>
      <p:ext uri="{BB962C8B-B14F-4D97-AF65-F5344CB8AC3E}">
        <p14:creationId xmlns:p14="http://schemas.microsoft.com/office/powerpoint/2010/main" val="1258960812"/>
      </p:ext>
    </p:extLst>
  </p:cSld>
  <p:clrMapOvr>
    <a:masterClrMapping/>
  </p:clrMapOvr>
  <p:transition>
    <p:wipe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6357982"/>
          </a:xfrm>
        </p:spPr>
        <p:txBody>
          <a:bodyPr>
            <a:normAutofit/>
          </a:bodyPr>
          <a:lstStyle/>
          <a:p>
            <a:r>
              <a:rPr lang="tr-TR" b="1" dirty="0"/>
              <a:t>Şişmanlığın analiz sonuçlarına etkisi</a:t>
            </a:r>
            <a:endParaRPr lang="tr-TR" dirty="0"/>
          </a:p>
          <a:p>
            <a:r>
              <a:rPr lang="tr-TR" dirty="0"/>
              <a:t>Serum kolesterolü, </a:t>
            </a:r>
            <a:r>
              <a:rPr lang="tr-TR" dirty="0" err="1"/>
              <a:t>trigliserit</a:t>
            </a:r>
            <a:r>
              <a:rPr lang="tr-TR" dirty="0"/>
              <a:t> ve </a:t>
            </a:r>
            <a:r>
              <a:rPr lang="tr-TR" dirty="0">
                <a:sym typeface="Symbol"/>
              </a:rPr>
              <a:t></a:t>
            </a:r>
            <a:r>
              <a:rPr lang="tr-TR" dirty="0"/>
              <a:t>-</a:t>
            </a:r>
            <a:r>
              <a:rPr lang="tr-TR" dirty="0" err="1"/>
              <a:t>lipoprotein</a:t>
            </a:r>
            <a:r>
              <a:rPr lang="tr-TR" dirty="0"/>
              <a:t> (LDL) seviyeleri şişmanlıkla doğru orantılı olarak artar.</a:t>
            </a:r>
          </a:p>
          <a:p>
            <a:r>
              <a:rPr lang="tr-TR" dirty="0"/>
              <a:t>Serum ürat konsantrasyonu özellikle 80 kg üzerindeki şahıslarda yüksektir.</a:t>
            </a:r>
          </a:p>
          <a:p>
            <a:r>
              <a:rPr lang="tr-TR" dirty="0"/>
              <a:t>Şişman erkeklerde serum AST, </a:t>
            </a:r>
            <a:r>
              <a:rPr lang="tr-TR" dirty="0" err="1"/>
              <a:t>kreatinin</a:t>
            </a:r>
            <a:r>
              <a:rPr lang="tr-TR" dirty="0"/>
              <a:t> ve total protein, kan hemoglobin seviyeleri artar.</a:t>
            </a:r>
          </a:p>
          <a:p>
            <a:r>
              <a:rPr lang="tr-TR" dirty="0"/>
              <a:t>Kadında serum kalsiyumu artan kilo ile yükselir; fosfat seviyesi her iki cinste de düşer.</a:t>
            </a:r>
          </a:p>
          <a:p>
            <a:r>
              <a:rPr lang="tr-TR" dirty="0" err="1"/>
              <a:t>Kortizol</a:t>
            </a:r>
            <a:r>
              <a:rPr lang="tr-TR" dirty="0"/>
              <a:t> artar, büyüme hormonu düşer.</a:t>
            </a:r>
          </a:p>
          <a:p>
            <a:endParaRPr lang="tr-TR" dirty="0"/>
          </a:p>
        </p:txBody>
      </p:sp>
    </p:spTree>
    <p:extLst>
      <p:ext uri="{BB962C8B-B14F-4D97-AF65-F5344CB8AC3E}">
        <p14:creationId xmlns:p14="http://schemas.microsoft.com/office/powerpoint/2010/main" val="197993393"/>
      </p:ext>
    </p:extLst>
  </p:cSld>
  <p:clrMapOvr>
    <a:masterClrMapping/>
  </p:clrMapOvr>
  <p:transition>
    <p:wipe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115328" cy="4643470"/>
          </a:xfrm>
        </p:spPr>
        <p:txBody>
          <a:bodyPr>
            <a:normAutofit fontScale="92500" lnSpcReduction="20000"/>
          </a:bodyPr>
          <a:lstStyle/>
          <a:p>
            <a:r>
              <a:rPr lang="tr-TR" sz="3600" b="1" dirty="0"/>
              <a:t>Numune (örnek) alınmadan önce yapılan hatalar</a:t>
            </a:r>
            <a:endParaRPr lang="tr-TR" sz="3600" dirty="0"/>
          </a:p>
          <a:p>
            <a:r>
              <a:rPr lang="tr-TR" sz="3600" dirty="0"/>
              <a:t>-Testlerin seçiminde hata: Rastgele ve çok sayıda analiz istemek </a:t>
            </a:r>
            <a:r>
              <a:rPr lang="tr-TR" sz="3600" dirty="0" err="1"/>
              <a:t>klinisyenlerin</a:t>
            </a:r>
            <a:r>
              <a:rPr lang="tr-TR" sz="3600" dirty="0"/>
              <a:t> sık yaptığı hatadır.</a:t>
            </a:r>
          </a:p>
          <a:p>
            <a:r>
              <a:rPr lang="tr-TR" sz="3600" dirty="0"/>
              <a:t>-Acil olmayan vakalarda acil istek yapılması</a:t>
            </a:r>
          </a:p>
          <a:p>
            <a:r>
              <a:rPr lang="tr-TR" sz="3600" dirty="0"/>
              <a:t>-Hastanın aldığı ilaçların ve gıdaların neden olduğu hatalar</a:t>
            </a:r>
          </a:p>
          <a:p>
            <a:r>
              <a:rPr lang="tr-TR" sz="3600" dirty="0"/>
              <a:t>-Prostat masajının oluşturduğu hatalar</a:t>
            </a:r>
          </a:p>
          <a:p>
            <a:endParaRPr lang="tr-TR" sz="3600" dirty="0"/>
          </a:p>
        </p:txBody>
      </p:sp>
    </p:spTree>
    <p:extLst>
      <p:ext uri="{BB962C8B-B14F-4D97-AF65-F5344CB8AC3E}">
        <p14:creationId xmlns:p14="http://schemas.microsoft.com/office/powerpoint/2010/main" val="1222786948"/>
      </p:ext>
    </p:extLst>
  </p:cSld>
  <p:clrMapOvr>
    <a:masterClrMapping/>
  </p:clrMapOvr>
  <p:transition>
    <p:wipe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5972188" cy="6286544"/>
          </a:xfrm>
        </p:spPr>
        <p:txBody>
          <a:bodyPr>
            <a:normAutofit/>
          </a:bodyPr>
          <a:lstStyle/>
          <a:p>
            <a:r>
              <a:rPr lang="tr-TR" b="1" dirty="0"/>
              <a:t>Numune alınırken yapılan hatalar</a:t>
            </a:r>
            <a:endParaRPr lang="tr-TR" dirty="0"/>
          </a:p>
          <a:p>
            <a:r>
              <a:rPr lang="tr-TR" dirty="0"/>
              <a:t>-Kirli malzeme kullanılması</a:t>
            </a:r>
          </a:p>
          <a:p>
            <a:r>
              <a:rPr lang="tr-TR" dirty="0"/>
              <a:t>-Islak malzeme kullanılması</a:t>
            </a:r>
          </a:p>
          <a:p>
            <a:r>
              <a:rPr lang="tr-TR" dirty="0"/>
              <a:t>-</a:t>
            </a:r>
            <a:r>
              <a:rPr lang="tr-TR" dirty="0" err="1"/>
              <a:t>Venöz</a:t>
            </a:r>
            <a:r>
              <a:rPr lang="tr-TR" dirty="0"/>
              <a:t> </a:t>
            </a:r>
            <a:r>
              <a:rPr lang="tr-TR" dirty="0" err="1"/>
              <a:t>stazla</a:t>
            </a:r>
            <a:r>
              <a:rPr lang="tr-TR" dirty="0"/>
              <a:t> kan almak: </a:t>
            </a:r>
            <a:r>
              <a:rPr lang="tr-TR" dirty="0" err="1"/>
              <a:t>İntravasküler</a:t>
            </a:r>
            <a:r>
              <a:rPr lang="tr-TR" dirty="0"/>
              <a:t> sıvıya ait su ve küçük moleküllerin </a:t>
            </a:r>
            <a:r>
              <a:rPr lang="tr-TR" dirty="0" err="1"/>
              <a:t>ekstravasküler</a:t>
            </a:r>
            <a:r>
              <a:rPr lang="tr-TR" dirty="0"/>
              <a:t> alana kaçmasına neden olur.</a:t>
            </a:r>
          </a:p>
          <a:p>
            <a:r>
              <a:rPr lang="tr-TR" dirty="0"/>
              <a:t>-</a:t>
            </a:r>
            <a:r>
              <a:rPr lang="tr-TR" dirty="0" err="1"/>
              <a:t>İnfüzyon</a:t>
            </a:r>
            <a:r>
              <a:rPr lang="tr-TR" dirty="0"/>
              <a:t> yapılan </a:t>
            </a:r>
            <a:r>
              <a:rPr lang="tr-TR" dirty="0" err="1"/>
              <a:t>ekstremiteden</a:t>
            </a:r>
            <a:r>
              <a:rPr lang="tr-TR" dirty="0"/>
              <a:t> numune alma</a:t>
            </a:r>
          </a:p>
          <a:p>
            <a:r>
              <a:rPr lang="tr-TR" dirty="0"/>
              <a:t>-Tam kan, serum, plazma cinsinden uygun numune almamak</a:t>
            </a:r>
          </a:p>
          <a:p>
            <a:r>
              <a:rPr lang="tr-TR" dirty="0"/>
              <a:t>-Aç karnına alınması gereken numunelerin yeterli açlık sağlanmadan alınması</a:t>
            </a:r>
          </a:p>
          <a:p>
            <a:endParaRPr lang="tr-TR" dirty="0"/>
          </a:p>
        </p:txBody>
      </p:sp>
    </p:spTree>
    <p:extLst>
      <p:ext uri="{BB962C8B-B14F-4D97-AF65-F5344CB8AC3E}">
        <p14:creationId xmlns:p14="http://schemas.microsoft.com/office/powerpoint/2010/main" val="2109216893"/>
      </p:ext>
    </p:extLst>
  </p:cSld>
  <p:clrMapOvr>
    <a:masterClrMapping/>
  </p:clrMapOvr>
  <p:transition>
    <p:wipe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28604"/>
            <a:ext cx="8229600" cy="6072230"/>
          </a:xfrm>
        </p:spPr>
        <p:txBody>
          <a:bodyPr>
            <a:normAutofit/>
          </a:bodyPr>
          <a:lstStyle/>
          <a:p>
            <a:r>
              <a:rPr lang="tr-TR" sz="3600" b="1" dirty="0"/>
              <a:t>Örneklerin </a:t>
            </a:r>
            <a:r>
              <a:rPr lang="tr-TR" sz="3600" b="1" dirty="0" err="1"/>
              <a:t>laboratuvara</a:t>
            </a:r>
            <a:r>
              <a:rPr lang="tr-TR" sz="3600" b="1" dirty="0"/>
              <a:t> ulaştırılmasında yapılan hatalar</a:t>
            </a:r>
            <a:endParaRPr lang="tr-TR" sz="3600" dirty="0"/>
          </a:p>
          <a:p>
            <a:r>
              <a:rPr lang="tr-TR" sz="3600" dirty="0"/>
              <a:t>-Bekletilmiş numunenin gönderilmesi: Kanda </a:t>
            </a:r>
            <a:r>
              <a:rPr lang="tr-TR" sz="3600" dirty="0" err="1"/>
              <a:t>glukoz</a:t>
            </a:r>
            <a:r>
              <a:rPr lang="tr-TR" sz="3600" dirty="0"/>
              <a:t>, </a:t>
            </a:r>
            <a:r>
              <a:rPr lang="tr-TR" sz="3600" dirty="0" err="1"/>
              <a:t>Na</a:t>
            </a:r>
            <a:r>
              <a:rPr lang="tr-TR" sz="3600" dirty="0"/>
              <a:t> ve K sonuçlarında önemli hatalar olur. İdrarda üre ve amonyak hatalı çıkar; </a:t>
            </a:r>
            <a:r>
              <a:rPr lang="tr-TR" sz="3600" dirty="0" err="1"/>
              <a:t>pH</a:t>
            </a:r>
            <a:r>
              <a:rPr lang="tr-TR" sz="3600" dirty="0"/>
              <a:t> alkali tarafa kayar.</a:t>
            </a:r>
          </a:p>
          <a:p>
            <a:r>
              <a:rPr lang="tr-TR" sz="3600" dirty="0"/>
              <a:t>-İstek formlarının tam olarak doldurulmaması</a:t>
            </a:r>
          </a:p>
          <a:p>
            <a:r>
              <a:rPr lang="tr-TR" sz="3600" dirty="0"/>
              <a:t>-Yanlış etiketleme</a:t>
            </a:r>
          </a:p>
          <a:p>
            <a:endParaRPr lang="tr-TR" sz="3600" dirty="0"/>
          </a:p>
        </p:txBody>
      </p:sp>
    </p:spTree>
    <p:extLst>
      <p:ext uri="{BB962C8B-B14F-4D97-AF65-F5344CB8AC3E}">
        <p14:creationId xmlns:p14="http://schemas.microsoft.com/office/powerpoint/2010/main" val="1095759622"/>
      </p:ext>
    </p:extLst>
  </p:cSld>
  <p:clrMapOvr>
    <a:masterClrMapping/>
  </p:clrMapOvr>
  <p:transition>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072230"/>
          </a:xfrm>
        </p:spPr>
        <p:txBody>
          <a:bodyPr>
            <a:normAutofit/>
          </a:bodyPr>
          <a:lstStyle/>
          <a:p>
            <a:r>
              <a:rPr lang="tr-TR" b="1" dirty="0"/>
              <a:t>İdari bölüm</a:t>
            </a:r>
          </a:p>
          <a:p>
            <a:r>
              <a:rPr lang="tr-TR" dirty="0"/>
              <a:t>İdari bölüm, laboratuvarın her türlü sevk ve idaresinin yapıldığı bölümdür.</a:t>
            </a:r>
          </a:p>
          <a:p>
            <a:r>
              <a:rPr lang="tr-TR" dirty="0"/>
              <a:t>Klinik Biyokimya </a:t>
            </a:r>
            <a:r>
              <a:rPr lang="tr-TR" dirty="0" err="1"/>
              <a:t>laboratuvarlarını</a:t>
            </a:r>
            <a:r>
              <a:rPr lang="tr-TR" dirty="0"/>
              <a:t> biyokimya uzmanları idare ederler. </a:t>
            </a:r>
          </a:p>
          <a:p>
            <a:r>
              <a:rPr lang="tr-TR" dirty="0"/>
              <a:t>Biyokimya uzmanlarının başlıca görevleri şunlardır:</a:t>
            </a:r>
          </a:p>
          <a:p>
            <a:pPr marL="0" indent="0">
              <a:buNone/>
            </a:pPr>
            <a:r>
              <a:rPr lang="tr-TR" dirty="0"/>
              <a:t>1-Laboratuvarın her türlü sevk ve idaresini sağlamak</a:t>
            </a:r>
          </a:p>
          <a:p>
            <a:pPr marL="0" indent="0">
              <a:buNone/>
            </a:pPr>
            <a:r>
              <a:rPr lang="tr-TR" dirty="0"/>
              <a:t>2-Satın alma ve maliyet hesapları</a:t>
            </a:r>
          </a:p>
          <a:p>
            <a:pPr marL="0" indent="0">
              <a:buNone/>
            </a:pPr>
            <a:r>
              <a:rPr lang="tr-TR" dirty="0"/>
              <a:t>3-Laboratuvar personeli arasında iş bölümünün sağlanması</a:t>
            </a:r>
          </a:p>
          <a:p>
            <a:pPr marL="0" indent="0">
              <a:buNone/>
            </a:pPr>
            <a:r>
              <a:rPr lang="tr-TR" dirty="0"/>
              <a:t>4-Analiz sonuçlarının kalite kontrolü ve istatistik çalışmaları</a:t>
            </a:r>
          </a:p>
          <a:p>
            <a:endParaRPr lang="tr-TR" dirty="0"/>
          </a:p>
        </p:txBody>
      </p:sp>
    </p:spTree>
  </p:cSld>
  <p:clrMapOvr>
    <a:masterClrMapping/>
  </p:clrMapOvr>
  <p:transition>
    <p:wipe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7166"/>
            <a:ext cx="8229600" cy="6143668"/>
          </a:xfrm>
        </p:spPr>
        <p:txBody>
          <a:bodyPr>
            <a:normAutofit/>
          </a:bodyPr>
          <a:lstStyle/>
          <a:p>
            <a:r>
              <a:rPr lang="tr-TR" b="1" dirty="0" err="1"/>
              <a:t>Laboratuvarda</a:t>
            </a:r>
            <a:r>
              <a:rPr lang="tr-TR" b="1" dirty="0"/>
              <a:t> analize hazırlama hataları</a:t>
            </a:r>
            <a:endParaRPr lang="tr-TR" dirty="0"/>
          </a:p>
          <a:p>
            <a:r>
              <a:rPr lang="tr-TR" dirty="0"/>
              <a:t>-Ekipmanın ve personelin hazır olmaması: Ön deneme ve standardizasyon çalışmalarını yapmadan rutin çalışmaya başlamak.</a:t>
            </a:r>
          </a:p>
          <a:p>
            <a:r>
              <a:rPr lang="tr-TR" dirty="0"/>
              <a:t>-Gecikme: Numunenin </a:t>
            </a:r>
            <a:r>
              <a:rPr lang="tr-TR" dirty="0" err="1"/>
              <a:t>laboratuvarda</a:t>
            </a:r>
            <a:r>
              <a:rPr lang="tr-TR" dirty="0"/>
              <a:t> bekletilmesi</a:t>
            </a:r>
          </a:p>
          <a:p>
            <a:r>
              <a:rPr lang="tr-TR" dirty="0"/>
              <a:t>-Etiketleme hataları</a:t>
            </a:r>
          </a:p>
          <a:p>
            <a:r>
              <a:rPr lang="tr-TR" dirty="0"/>
              <a:t>-Reaktiflerin bayatlaması ve bozulması</a:t>
            </a:r>
          </a:p>
          <a:p>
            <a:r>
              <a:rPr lang="tr-TR" dirty="0"/>
              <a:t>-Rutin biyokimya </a:t>
            </a:r>
            <a:r>
              <a:rPr lang="tr-TR" dirty="0" err="1"/>
              <a:t>laboratuvarında</a:t>
            </a:r>
            <a:r>
              <a:rPr lang="tr-TR" dirty="0"/>
              <a:t> solüsyon hazırlamanın bilinmemesi</a:t>
            </a:r>
          </a:p>
          <a:p>
            <a:r>
              <a:rPr lang="tr-TR" dirty="0"/>
              <a:t>-Depolama hataları</a:t>
            </a:r>
          </a:p>
          <a:p>
            <a:endParaRPr lang="tr-TR" dirty="0"/>
          </a:p>
        </p:txBody>
      </p:sp>
    </p:spTree>
    <p:extLst>
      <p:ext uri="{BB962C8B-B14F-4D97-AF65-F5344CB8AC3E}">
        <p14:creationId xmlns:p14="http://schemas.microsoft.com/office/powerpoint/2010/main" val="1759693929"/>
      </p:ext>
    </p:extLst>
  </p:cSld>
  <p:clrMapOvr>
    <a:masterClrMapping/>
  </p:clrMapOvr>
  <p:transition>
    <p:wipe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85728"/>
            <a:ext cx="8229600" cy="4714908"/>
          </a:xfrm>
        </p:spPr>
        <p:txBody>
          <a:bodyPr>
            <a:normAutofit lnSpcReduction="10000"/>
          </a:bodyPr>
          <a:lstStyle/>
          <a:p>
            <a:r>
              <a:rPr lang="tr-TR" b="1" dirty="0"/>
              <a:t>Analiz hataları</a:t>
            </a:r>
            <a:endParaRPr lang="tr-TR" dirty="0"/>
          </a:p>
          <a:p>
            <a:r>
              <a:rPr lang="tr-TR" dirty="0"/>
              <a:t>-Dürüst olmayan personelin çalıştırılması</a:t>
            </a:r>
          </a:p>
          <a:p>
            <a:r>
              <a:rPr lang="tr-TR" dirty="0"/>
              <a:t>-Personelin iyi yetiştirilmemiş olması</a:t>
            </a:r>
          </a:p>
          <a:p>
            <a:r>
              <a:rPr lang="tr-TR" dirty="0"/>
              <a:t>-İyi seçilmemiş kitler ve iyi hazırlanmamış reaktiflerle çalışma</a:t>
            </a:r>
          </a:p>
          <a:p>
            <a:r>
              <a:rPr lang="tr-TR" dirty="0"/>
              <a:t>-Hatalı ölçüm yapan </a:t>
            </a:r>
            <a:r>
              <a:rPr lang="tr-TR" dirty="0" err="1"/>
              <a:t>volümetrik</a:t>
            </a:r>
            <a:r>
              <a:rPr lang="tr-TR" dirty="0"/>
              <a:t> kaplar kullanma</a:t>
            </a:r>
          </a:p>
          <a:p>
            <a:r>
              <a:rPr lang="tr-TR" dirty="0"/>
              <a:t>-Aşırı sıcak veya aşırı soğuk, havalandırılamaz, birtakım kimyasal maddeler kokan, dar ve rahatsız edici bir </a:t>
            </a:r>
            <a:r>
              <a:rPr lang="tr-TR" dirty="0" err="1"/>
              <a:t>laboratuvar</a:t>
            </a:r>
            <a:r>
              <a:rPr lang="tr-TR" dirty="0"/>
              <a:t> ortamı</a:t>
            </a:r>
          </a:p>
          <a:p>
            <a:r>
              <a:rPr lang="tr-TR" dirty="0"/>
              <a:t>-Cihazların doğru olarak kullanılamaması</a:t>
            </a:r>
          </a:p>
          <a:p>
            <a:r>
              <a:rPr lang="tr-TR" dirty="0"/>
              <a:t>-Standart grafiklerini uzun süre kullanmak</a:t>
            </a:r>
          </a:p>
        </p:txBody>
      </p:sp>
    </p:spTree>
    <p:extLst>
      <p:ext uri="{BB962C8B-B14F-4D97-AF65-F5344CB8AC3E}">
        <p14:creationId xmlns:p14="http://schemas.microsoft.com/office/powerpoint/2010/main" val="31078219"/>
      </p:ext>
    </p:extLst>
  </p:cSld>
  <p:clrMapOvr>
    <a:masterClrMapping/>
  </p:clrMapOvr>
  <p:transition>
    <p:wipe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714356"/>
            <a:ext cx="8229600" cy="5411807"/>
          </a:xfrm>
        </p:spPr>
        <p:txBody>
          <a:bodyPr>
            <a:normAutofit/>
          </a:bodyPr>
          <a:lstStyle/>
          <a:p>
            <a:r>
              <a:rPr lang="tr-TR" sz="3600" b="1" dirty="0"/>
              <a:t>Analiz sonuçlarını yanlış rapor etme hataları</a:t>
            </a:r>
            <a:endParaRPr lang="tr-TR" sz="3600" dirty="0"/>
          </a:p>
          <a:p>
            <a:r>
              <a:rPr lang="tr-TR" sz="3600" dirty="0"/>
              <a:t>-Numunelerin kabulü ve rapor </a:t>
            </a:r>
            <a:r>
              <a:rPr lang="tr-TR" sz="3600" dirty="0" err="1"/>
              <a:t>sekreteryasının</a:t>
            </a:r>
            <a:r>
              <a:rPr lang="tr-TR" sz="3600" dirty="0"/>
              <a:t> kurulmaması</a:t>
            </a:r>
          </a:p>
          <a:p>
            <a:r>
              <a:rPr lang="tr-TR" sz="3600" dirty="0"/>
              <a:t>-Analiz metotlarının ve normal değerlerin rapora kaydedilmemesi</a:t>
            </a:r>
          </a:p>
          <a:p>
            <a:endParaRPr lang="tr-TR" sz="3600" dirty="0"/>
          </a:p>
        </p:txBody>
      </p:sp>
    </p:spTree>
    <p:extLst>
      <p:ext uri="{BB962C8B-B14F-4D97-AF65-F5344CB8AC3E}">
        <p14:creationId xmlns:p14="http://schemas.microsoft.com/office/powerpoint/2010/main" val="493100512"/>
      </p:ext>
    </p:extLst>
  </p:cSld>
  <p:clrMapOvr>
    <a:masterClrMapping/>
  </p:clrMapOvr>
  <p:transition>
    <p:wipe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00034" y="785794"/>
            <a:ext cx="8229600" cy="4983179"/>
          </a:xfrm>
        </p:spPr>
        <p:txBody>
          <a:bodyPr/>
          <a:lstStyle/>
          <a:p>
            <a:r>
              <a:rPr lang="tr-TR" b="1" dirty="0"/>
              <a:t>Sonuçların yorumlanmasında yapılan hatalar</a:t>
            </a:r>
            <a:endParaRPr lang="tr-TR" dirty="0"/>
          </a:p>
          <a:p>
            <a:r>
              <a:rPr lang="tr-TR" dirty="0"/>
              <a:t>-Bazı fizyolojik farklılıkları </a:t>
            </a:r>
            <a:r>
              <a:rPr lang="tr-TR" dirty="0" err="1"/>
              <a:t>gözardı</a:t>
            </a:r>
            <a:r>
              <a:rPr lang="tr-TR" dirty="0"/>
              <a:t> etmek</a:t>
            </a:r>
          </a:p>
          <a:p>
            <a:r>
              <a:rPr lang="tr-TR" dirty="0"/>
              <a:t>-Bölgesel farklılıklar olabileceğini </a:t>
            </a:r>
            <a:r>
              <a:rPr lang="tr-TR" dirty="0" err="1"/>
              <a:t>gözardı</a:t>
            </a:r>
            <a:r>
              <a:rPr lang="tr-TR" dirty="0"/>
              <a:t> etmek</a:t>
            </a:r>
          </a:p>
          <a:p>
            <a:r>
              <a:rPr lang="tr-TR" dirty="0"/>
              <a:t>-Başka </a:t>
            </a:r>
            <a:r>
              <a:rPr lang="tr-TR" dirty="0" err="1"/>
              <a:t>laboratuvarların</a:t>
            </a:r>
            <a:r>
              <a:rPr lang="tr-TR" dirty="0"/>
              <a:t> veya bölgelerin, başka ülkelerin normal değerleri ile karşılaştırmak</a:t>
            </a:r>
          </a:p>
          <a:p>
            <a:endParaRPr lang="tr-TR" dirty="0"/>
          </a:p>
        </p:txBody>
      </p:sp>
    </p:spTree>
    <p:extLst>
      <p:ext uri="{BB962C8B-B14F-4D97-AF65-F5344CB8AC3E}">
        <p14:creationId xmlns:p14="http://schemas.microsoft.com/office/powerpoint/2010/main" val="400911411"/>
      </p:ext>
    </p:extLst>
  </p:cSld>
  <p:clrMapOvr>
    <a:masterClrMapping/>
  </p:clrMapOvr>
  <p:transition>
    <p:wipe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642918"/>
            <a:ext cx="4572032" cy="5786478"/>
          </a:xfrm>
        </p:spPr>
        <p:txBody>
          <a:bodyPr>
            <a:normAutofit fontScale="92500"/>
          </a:bodyPr>
          <a:lstStyle/>
          <a:p>
            <a:r>
              <a:rPr lang="tr-TR" sz="3600" b="1" dirty="0"/>
              <a:t>Diyalog hataları</a:t>
            </a:r>
            <a:endParaRPr lang="tr-TR" sz="3600" dirty="0"/>
          </a:p>
          <a:p>
            <a:r>
              <a:rPr lang="tr-TR" sz="3600" dirty="0"/>
              <a:t>-</a:t>
            </a:r>
            <a:r>
              <a:rPr lang="tr-TR" sz="3600" dirty="0" err="1"/>
              <a:t>Laboratuvarcının</a:t>
            </a:r>
            <a:r>
              <a:rPr lang="tr-TR" sz="3600" dirty="0"/>
              <a:t> eleştiri kabul etmemesi</a:t>
            </a:r>
          </a:p>
          <a:p>
            <a:r>
              <a:rPr lang="tr-TR" sz="3600" dirty="0"/>
              <a:t>-Klinikçinin şüpheli veya yanlış gördüğü sonuçları </a:t>
            </a:r>
            <a:r>
              <a:rPr lang="tr-TR" sz="3600" dirty="0" err="1"/>
              <a:t>laboratuvara</a:t>
            </a:r>
            <a:r>
              <a:rPr lang="tr-TR" sz="3600" dirty="0"/>
              <a:t> haber vermemesi</a:t>
            </a:r>
          </a:p>
          <a:p>
            <a:r>
              <a:rPr lang="tr-TR" sz="3600" dirty="0"/>
              <a:t>-Haberleşme yetersizliği</a:t>
            </a:r>
          </a:p>
          <a:p>
            <a:endParaRPr lang="tr-TR" dirty="0"/>
          </a:p>
        </p:txBody>
      </p:sp>
      <p:pic>
        <p:nvPicPr>
          <p:cNvPr id="4" name="Picture 4" descr="harek21"/>
          <p:cNvPicPr>
            <a:picLocks noChangeAspect="1" noChangeArrowheads="1"/>
          </p:cNvPicPr>
          <p:nvPr/>
        </p:nvPicPr>
        <p:blipFill>
          <a:blip r:embed="rId2"/>
          <a:srcRect/>
          <a:stretch>
            <a:fillRect/>
          </a:stretch>
        </p:blipFill>
        <p:spPr>
          <a:xfrm>
            <a:off x="4929190" y="0"/>
            <a:ext cx="4214810" cy="6858000"/>
          </a:xfrm>
          <a:prstGeom prst="rect">
            <a:avLst/>
          </a:prstGeom>
          <a:noFill/>
          <a:ln/>
        </p:spPr>
      </p:pic>
    </p:spTree>
    <p:extLst>
      <p:ext uri="{BB962C8B-B14F-4D97-AF65-F5344CB8AC3E}">
        <p14:creationId xmlns:p14="http://schemas.microsoft.com/office/powerpoint/2010/main" val="1461884038"/>
      </p:ext>
    </p:extLst>
  </p:cSld>
  <p:clrMapOvr>
    <a:masterClrMapping/>
  </p:clrMapOvr>
  <p:transition>
    <p:wipe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1"/>
          <p:cNvSpPr txBox="1">
            <a:spLocks noGrp="1" noChangeArrowheads="1"/>
          </p:cNvSpPr>
          <p:nvPr/>
        </p:nvSpPr>
        <p:spPr bwMode="auto">
          <a:xfrm>
            <a:off x="6500813" y="6215063"/>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23EA4724-1657-544B-BA67-102E5839942F}" type="slidenum">
              <a:rPr lang="tr-TR" altLang="x-none" sz="1000"/>
              <a:pPr algn="r"/>
              <a:t>95</a:t>
            </a:fld>
            <a:endParaRPr lang="tr-TR" altLang="x-none" sz="1000"/>
          </a:p>
        </p:txBody>
      </p:sp>
      <p:sp>
        <p:nvSpPr>
          <p:cNvPr id="33794" name="Rectangle 2"/>
          <p:cNvSpPr>
            <a:spLocks noGrp="1" noChangeArrowheads="1"/>
          </p:cNvSpPr>
          <p:nvPr>
            <p:ph type="ctrTitle" idx="4294967295"/>
          </p:nvPr>
        </p:nvSpPr>
        <p:spPr>
          <a:xfrm>
            <a:off x="395288" y="620713"/>
            <a:ext cx="8353425" cy="2093912"/>
          </a:xfrm>
        </p:spPr>
        <p:txBody>
          <a:bodyPr anchor="b">
            <a:normAutofit/>
          </a:bodyPr>
          <a:lstStyle/>
          <a:p>
            <a:pPr algn="ctr"/>
            <a:r>
              <a:rPr lang="tr-TR" altLang="x-none" sz="4000" b="1" dirty="0">
                <a:solidFill>
                  <a:schemeClr val="tx1"/>
                </a:solidFill>
              </a:rPr>
              <a:t>KANIN BİLEŞİMİ VE İŞLEVLERİ</a:t>
            </a:r>
          </a:p>
        </p:txBody>
      </p:sp>
    </p:spTree>
    <p:extLst>
      <p:ext uri="{BB962C8B-B14F-4D97-AF65-F5344CB8AC3E}">
        <p14:creationId xmlns:p14="http://schemas.microsoft.com/office/powerpoint/2010/main" val="863313829"/>
      </p:ext>
    </p:extLst>
  </p:cSld>
  <p:clrMapOvr>
    <a:masterClrMapping/>
  </p:clrMapOvr>
  <p:transition>
    <p:wipe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4 Slayt Numarası Yer Tutucusu"/>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FAA4EA98-6139-934B-97A7-952B04D55488}" type="slidenum">
              <a:rPr lang="tr-TR" altLang="x-none" sz="1000"/>
              <a:pPr algn="r"/>
              <a:t>96</a:t>
            </a:fld>
            <a:endParaRPr lang="tr-TR" altLang="x-none" sz="1000"/>
          </a:p>
        </p:txBody>
      </p:sp>
      <p:sp>
        <p:nvSpPr>
          <p:cNvPr id="4099" name="Text Box 3"/>
          <p:cNvSpPr txBox="1">
            <a:spLocks noChangeArrowheads="1"/>
          </p:cNvSpPr>
          <p:nvPr/>
        </p:nvSpPr>
        <p:spPr bwMode="auto">
          <a:xfrm>
            <a:off x="395288" y="188913"/>
            <a:ext cx="84582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tr-TR" altLang="x-none" sz="2800">
                <a:latin typeface="Times New Roman" charset="0"/>
              </a:rPr>
              <a:t>Kan, organizmada gerçekte kapalı bir kanallar sistemi içinde dolaşan bir dokudur. </a:t>
            </a:r>
          </a:p>
          <a:p>
            <a:pPr>
              <a:spcBef>
                <a:spcPct val="50000"/>
              </a:spcBef>
            </a:pPr>
            <a:r>
              <a:rPr lang="tr-TR" altLang="x-none" sz="2800">
                <a:latin typeface="Times New Roman" charset="0"/>
              </a:rPr>
              <a:t>Dolaşım kanı, plazma adı verilen sıvı bir ortam içinde süspansiyon halinde bulunan şekilli elemanlardan meydana gelmiştir.</a:t>
            </a:r>
          </a:p>
        </p:txBody>
      </p:sp>
      <p:pic>
        <p:nvPicPr>
          <p:cNvPr id="410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2420938"/>
            <a:ext cx="4032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0"/>
            <a:ext cx="2551112"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004871"/>
      </p:ext>
    </p:extLst>
  </p:cSld>
  <p:clrMapOvr>
    <a:masterClrMapping/>
  </p:clrMapOvr>
  <p:transition>
    <p:wipe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4 Slayt Numarası Yer Tutucusu"/>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2F7A0955-0A57-6D4D-B196-0D034E280F64}" type="slidenum">
              <a:rPr lang="tr-TR" altLang="x-none" sz="1000"/>
              <a:pPr algn="r"/>
              <a:t>97</a:t>
            </a:fld>
            <a:endParaRPr lang="tr-TR" altLang="x-none" sz="1000"/>
          </a:p>
        </p:txBody>
      </p:sp>
      <p:sp>
        <p:nvSpPr>
          <p:cNvPr id="5123" name="Text Box 2"/>
          <p:cNvSpPr txBox="1">
            <a:spLocks noChangeArrowheads="1"/>
          </p:cNvSpPr>
          <p:nvPr/>
        </p:nvSpPr>
        <p:spPr bwMode="auto">
          <a:xfrm>
            <a:off x="395288" y="260350"/>
            <a:ext cx="8458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tr-TR" altLang="x-none" sz="2800">
                <a:latin typeface="Times New Roman" charset="0"/>
              </a:rPr>
              <a:t>Kanın şekilli elemanları, eritrosit, lökosit ve trombositlerdir.</a:t>
            </a:r>
          </a:p>
        </p:txBody>
      </p:sp>
      <p:pic>
        <p:nvPicPr>
          <p:cNvPr id="512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41438"/>
            <a:ext cx="6264275"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756025"/>
            <a:ext cx="353695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1412875"/>
            <a:ext cx="2359025"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786444"/>
      </p:ext>
    </p:extLst>
  </p:cSld>
  <p:clrMapOvr>
    <a:masterClrMapping/>
  </p:clrMapOvr>
  <p:transition>
    <p:wipe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4 Slayt Numarası Yer Tutucusu"/>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072AB77D-3665-8344-AAEE-0191A1976A67}" type="slidenum">
              <a:rPr lang="tr-TR" altLang="x-none" sz="1000"/>
              <a:pPr algn="r"/>
              <a:t>98</a:t>
            </a:fld>
            <a:endParaRPr lang="tr-TR" altLang="x-none" sz="1000"/>
          </a:p>
        </p:txBody>
      </p:sp>
      <p:sp>
        <p:nvSpPr>
          <p:cNvPr id="6147" name="Text Box 2"/>
          <p:cNvSpPr txBox="1">
            <a:spLocks noChangeArrowheads="1"/>
          </p:cNvSpPr>
          <p:nvPr/>
        </p:nvSpPr>
        <p:spPr bwMode="auto">
          <a:xfrm>
            <a:off x="395288" y="404813"/>
            <a:ext cx="56896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tr-TR" altLang="x-none" sz="2800">
                <a:latin typeface="Times New Roman" charset="0"/>
              </a:rPr>
              <a:t>Kan plazması, kanın sıvı kısmıdır. Plazma, tüm kanın %55-60’ını oluşturur. </a:t>
            </a:r>
          </a:p>
        </p:txBody>
      </p:sp>
      <p:pic>
        <p:nvPicPr>
          <p:cNvPr id="61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333375"/>
            <a:ext cx="15716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4"/>
          <p:cNvSpPr txBox="1">
            <a:spLocks noChangeArrowheads="1"/>
          </p:cNvSpPr>
          <p:nvPr/>
        </p:nvSpPr>
        <p:spPr bwMode="auto">
          <a:xfrm>
            <a:off x="395288" y="2708275"/>
            <a:ext cx="820896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tr-TR" altLang="x-none" sz="2800">
                <a:latin typeface="Times New Roman" charset="0"/>
              </a:rPr>
              <a:t>Kan plazması, büyük oranda su, kan proteinleri (albumin ve globulinler), koagulasyon faktörleri, mineraller, kan gazları, glukoz, enzimler, lipidler (lipoprotein ve serbest yağ asitleri), serbest hemoglobin, safra pigmentleri, NPN bileşikleri, vitaminler, hormonlar ve protein yapısında çeşitli bileşikleri içerir.</a:t>
            </a:r>
          </a:p>
        </p:txBody>
      </p:sp>
    </p:spTree>
    <p:extLst>
      <p:ext uri="{BB962C8B-B14F-4D97-AF65-F5344CB8AC3E}">
        <p14:creationId xmlns:p14="http://schemas.microsoft.com/office/powerpoint/2010/main" val="1969184136"/>
      </p:ext>
    </p:extLst>
  </p:cSld>
  <p:clrMapOvr>
    <a:masterClrMapping/>
  </p:clrMapOvr>
  <p:transition>
    <p:wipe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4 Slayt Numarası Yer Tutucusu"/>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915A3188-C743-DF4F-B3DD-6C47C1523039}" type="slidenum">
              <a:rPr lang="tr-TR" altLang="x-none" sz="1000"/>
              <a:pPr algn="r"/>
              <a:t>99</a:t>
            </a:fld>
            <a:endParaRPr lang="tr-TR" altLang="x-none" sz="1000"/>
          </a:p>
        </p:txBody>
      </p:sp>
      <p:sp>
        <p:nvSpPr>
          <p:cNvPr id="7171" name="Text Box 2"/>
          <p:cNvSpPr txBox="1">
            <a:spLocks noChangeArrowheads="1"/>
          </p:cNvSpPr>
          <p:nvPr/>
        </p:nvSpPr>
        <p:spPr bwMode="auto">
          <a:xfrm>
            <a:off x="395288" y="260350"/>
            <a:ext cx="8424862"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tr-TR" altLang="x-none" sz="2800">
                <a:latin typeface="Times New Roman" charset="0"/>
              </a:rPr>
              <a:t>Damardan bir santrifüj tüpüne alınan kan kendi haline bırakılırsa içerdiği şekilli elemanlar pıhtılaşma faktörleriyle birlikte çökerek ayrılırlar (pıhtılaşma, koagulasyon) ve </a:t>
            </a:r>
            <a:r>
              <a:rPr lang="tr-TR" altLang="x-none" sz="2800" b="1" i="1">
                <a:latin typeface="Times New Roman" charset="0"/>
              </a:rPr>
              <a:t>pıhtı</a:t>
            </a:r>
            <a:r>
              <a:rPr lang="tr-TR" altLang="x-none" sz="2800">
                <a:latin typeface="Times New Roman" charset="0"/>
              </a:rPr>
              <a:t> oluşur. Pıhtının üzerindeki sıvı kısım </a:t>
            </a:r>
            <a:r>
              <a:rPr lang="tr-TR" altLang="x-none" sz="2800" b="1" i="1">
                <a:latin typeface="Times New Roman" charset="0"/>
              </a:rPr>
              <a:t>serum</a:t>
            </a:r>
            <a:r>
              <a:rPr lang="tr-TR" altLang="x-none" sz="2800">
                <a:latin typeface="Times New Roman" charset="0"/>
              </a:rPr>
              <a:t>dur. </a:t>
            </a:r>
          </a:p>
          <a:p>
            <a:pPr>
              <a:spcBef>
                <a:spcPct val="50000"/>
              </a:spcBef>
            </a:pPr>
            <a:r>
              <a:rPr lang="tr-TR" altLang="x-none" sz="2800">
                <a:latin typeface="Times New Roman" charset="0"/>
              </a:rPr>
              <a:t>Pıhtı içinde fibrin, eritrosit, trombosit ve lökositler bulunur.</a:t>
            </a:r>
          </a:p>
        </p:txBody>
      </p:sp>
      <p:pic>
        <p:nvPicPr>
          <p:cNvPr id="717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3429000"/>
            <a:ext cx="3311525"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933825"/>
            <a:ext cx="36814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289835"/>
      </p:ext>
    </p:extLst>
  </p:cSld>
  <p:clrMapOvr>
    <a:masterClrMapping/>
  </p:clrMapOvr>
  <p:transition>
    <p:wipe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488</TotalTime>
  <Words>9944</Words>
  <Application>Microsoft Office PowerPoint</Application>
  <PresentationFormat>Ekran Gösterisi (4:3)</PresentationFormat>
  <Paragraphs>1239</Paragraphs>
  <Slides>265</Slides>
  <Notes>53</Notes>
  <HiddenSlides>0</HiddenSlides>
  <MMClips>0</MMClips>
  <ScaleCrop>false</ScaleCrop>
  <HeadingPairs>
    <vt:vector size="8" baseType="variant">
      <vt:variant>
        <vt:lpstr>Kullanılan Yazı Tipleri</vt:lpstr>
      </vt:variant>
      <vt:variant>
        <vt:i4>12</vt:i4>
      </vt:variant>
      <vt:variant>
        <vt:lpstr>Tema</vt:lpstr>
      </vt:variant>
      <vt:variant>
        <vt:i4>1</vt:i4>
      </vt:variant>
      <vt:variant>
        <vt:lpstr>Eklenmiş OLE Hizmet Programları</vt:lpstr>
      </vt:variant>
      <vt:variant>
        <vt:i4>5</vt:i4>
      </vt:variant>
      <vt:variant>
        <vt:lpstr>Slayt Başlıkları</vt:lpstr>
      </vt:variant>
      <vt:variant>
        <vt:i4>265</vt:i4>
      </vt:variant>
    </vt:vector>
  </HeadingPairs>
  <TitlesOfParts>
    <vt:vector size="283" baseType="lpstr">
      <vt:lpstr>Arial</vt:lpstr>
      <vt:lpstr>Arial Unicode MS</vt:lpstr>
      <vt:lpstr>Calibri</vt:lpstr>
      <vt:lpstr>Century Gothic</vt:lpstr>
      <vt:lpstr>Constantia</vt:lpstr>
      <vt:lpstr>Helvetica</vt:lpstr>
      <vt:lpstr>Symbol</vt:lpstr>
      <vt:lpstr>Times</vt:lpstr>
      <vt:lpstr>Times New Roman</vt:lpstr>
      <vt:lpstr>Verdana</vt:lpstr>
      <vt:lpstr>Wingdings</vt:lpstr>
      <vt:lpstr>Wingdings 2</vt:lpstr>
      <vt:lpstr>Akış</vt:lpstr>
      <vt:lpstr>Word Belgesi</vt:lpstr>
      <vt:lpstr>Belge</vt:lpstr>
      <vt:lpstr>Document</vt:lpstr>
      <vt:lpstr>Bitmap Image</vt:lpstr>
      <vt:lpstr>Bit Eşlem Resmi</vt:lpstr>
      <vt:lpstr>  KLİNİK BİYOKİMA ve LABORATUVAR ÇALIŞMASI</vt:lpstr>
      <vt:lpstr>Klinik biyokimya çalışmalarının başlıca 4 amacı var </vt:lpstr>
      <vt:lpstr>Klinik biyokimya</vt:lpstr>
      <vt:lpstr>PowerPoint Sunusu</vt:lpstr>
      <vt:lpstr>PowerPoint Sunusu</vt:lpstr>
      <vt:lpstr>PowerPoint Sunusu</vt:lpstr>
      <vt:lpstr>   KLİNİK BİYOKİMYA LABORATUVARININ ORGANİZASYONU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LABORATUVARDA UYULMASI GEREKEN KURALLAR  NUMULERİN TOPLANMASI VE YAPILAN İŞLEMLER   ANALİZLERİ ETKİLEYEN PREANALİTİK FAKTÖRLER  </vt:lpstr>
      <vt:lpstr>LABORATUVARDA UYULMASI GEREKEN KURALLAR</vt:lpstr>
      <vt:lpstr>PowerPoint Sunusu</vt:lpstr>
      <vt:lpstr>PowerPoint Sunusu</vt:lpstr>
      <vt:lpstr>PowerPoint Sunusu</vt:lpstr>
      <vt:lpstr>NUMULERİN TOPLANMASI VE YAPILAN İŞLEMLER </vt:lpstr>
      <vt:lpstr>Biyolojik materyaller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KANIN BİLEŞİMİ VE İŞLEVLERİ</vt:lpstr>
      <vt:lpstr>PowerPoint Sunusu</vt:lpstr>
      <vt:lpstr>PowerPoint Sunusu</vt:lpstr>
      <vt:lpstr>PowerPoint Sunusu</vt:lpstr>
      <vt:lpstr>PowerPoint Sunusu</vt:lpstr>
      <vt:lpstr>PowerPoint Sunusu</vt:lpstr>
      <vt:lpstr>PowerPoint Sunusu</vt:lpstr>
      <vt:lpstr>PowerPoint Sunusu</vt:lpstr>
      <vt:lpstr>PowerPoint Sunusu</vt:lpstr>
      <vt:lpstr>İDRAR</vt:lpstr>
      <vt:lpstr>İdrarın tanımı</vt:lpstr>
      <vt:lpstr>İdrarın rengi</vt:lpstr>
      <vt:lpstr>PowerPoint Sunusu</vt:lpstr>
      <vt:lpstr>PowerPoint Sunusu</vt:lpstr>
      <vt:lpstr>İdrarın turbiditesi</vt:lpstr>
      <vt:lpstr>PowerPoint Sunusu</vt:lpstr>
      <vt:lpstr>İdrarın kokusu </vt:lpstr>
      <vt:lpstr>İdrar volümü </vt:lpstr>
      <vt:lpstr>PowerPoint Sunusu</vt:lpstr>
      <vt:lpstr>PowerPoint Sunusu</vt:lpstr>
      <vt:lpstr>İdrarın dansitesi (Specific Gravity)</vt:lpstr>
      <vt:lpstr>PowerPoint Sunusu</vt:lpstr>
      <vt:lpstr>PowerPoint Sunusu</vt:lpstr>
      <vt:lpstr>İdrar pH’ı</vt:lpstr>
      <vt:lpstr>PowerPoint Sunusu</vt:lpstr>
      <vt:lpstr>İdrar sedimenti</vt:lpstr>
      <vt:lpstr>PowerPoint Sunusu</vt:lpstr>
      <vt:lpstr>İdrar sedimentinde eritrositler</vt:lpstr>
      <vt:lpstr>İdrar sedimentinde lökositler</vt:lpstr>
      <vt:lpstr>PowerPoint Sunusu</vt:lpstr>
      <vt:lpstr>İdrar sedimentinde silendirler </vt:lpstr>
      <vt:lpstr>İdrar sedimentinde kristaller </vt:lpstr>
      <vt:lpstr>Asit idrarda görülebilen kristaller</vt:lpstr>
      <vt:lpstr>Hafif asit, nötral veya hafif alkalik idrarda görülebilen kristaller</vt:lpstr>
      <vt:lpstr>Nötral veya alkalik  idrarda görülebilen kristaller </vt:lpstr>
      <vt:lpstr>Alkalik idrarda görülebilen kristaller</vt:lpstr>
      <vt:lpstr>İdrar sedimentinde bakteri, mantar ve parazit hücreleri </vt:lpstr>
      <vt:lpstr>İdrar yolları taşları</vt:lpstr>
      <vt:lpstr>PowerPoint Sunusu</vt:lpstr>
      <vt:lpstr>BEYİN-OMURİLİK SIVISI (BOS) BİYOKİMYASI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KLİNİK ENZİMOLOJİ</vt:lpstr>
      <vt:lpstr>PowerPoint Sunusu</vt:lpstr>
      <vt:lpstr>PowerPoint Sunusu</vt:lpstr>
      <vt:lpstr>KLİNİK TANIDA KULLANILAN ENZİMLER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DEMİR METABOLİZMASI VE ANEMİLER 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Basamak 1:  Bilirübin oluşumu</vt:lpstr>
      <vt:lpstr>Hem yıkımı ve Safra pigmentlerinin oluşumu:</vt:lpstr>
      <vt:lpstr>Formation  of Bilirubin: Overview</vt:lpstr>
      <vt:lpstr>Basamak 1:  Bilirübin oluşumu</vt:lpstr>
      <vt:lpstr>Basamak 1:  Bilirübin oluşumu</vt:lpstr>
      <vt:lpstr>Basamak 2:  Bilirübinin  serumda taşınması</vt:lpstr>
      <vt:lpstr>Basamak 3:  Bilirübin krc hücrelerine girer</vt:lpstr>
      <vt:lpstr>Basamak 3:  Bilirübin kc hücrelerine girer</vt:lpstr>
      <vt:lpstr>Basamak 4:  Konjügasyon</vt:lpstr>
      <vt:lpstr>Basamak 4:  Konjügasyon</vt:lpstr>
      <vt:lpstr>"Direct" ve "Indirect" Bilirübin</vt:lpstr>
      <vt:lpstr>"Direct" ve "Indirect" Bilirübin</vt:lpstr>
      <vt:lpstr>Basamak 5:  Safraya katılım</vt:lpstr>
      <vt:lpstr>Basamak 6: İnce barsak ve ötesi…</vt:lpstr>
      <vt:lpstr>Basamak 6: İnce barsak ve ötesi…</vt:lpstr>
      <vt:lpstr>Reabsorbe edilen urobilinogenler ne olur?</vt:lpstr>
      <vt:lpstr>Urobilinogenler ne olur?</vt:lpstr>
      <vt:lpstr>PowerPoint Sunusu</vt:lpstr>
      <vt:lpstr>Normal BR atılımı:</vt:lpstr>
      <vt:lpstr>İdrar da Bilirubin….</vt:lpstr>
      <vt:lpstr>Kanda bilirübin fazlalığı</vt:lpstr>
      <vt:lpstr>Kanda bilirübin fazlalığı</vt:lpstr>
      <vt:lpstr>Bilirübin Metabolizması Anomalilikleri</vt:lpstr>
      <vt:lpstr>Sarılık:  </vt:lpstr>
      <vt:lpstr>Pre-hepatik Sarılık</vt:lpstr>
      <vt:lpstr>Yeni doğan Sarılığı</vt:lpstr>
      <vt:lpstr>PowerPoint Sunusu</vt:lpstr>
      <vt:lpstr>Hepatik Sarılık</vt:lpstr>
      <vt:lpstr>Kalıtsal Hepatik ve Post-Hepatik Sarılık</vt:lpstr>
      <vt:lpstr>PowerPoint Sunusu</vt:lpstr>
      <vt:lpstr>PowerPoint Sunusu</vt:lpstr>
      <vt:lpstr>Kalıtsal Hepatik ve Post-Hepatik Sarılık</vt:lpstr>
      <vt:lpstr>Kalıtsal Hepatik ve Post-Hepatik Sarılık</vt:lpstr>
      <vt:lpstr>Kalıtsal Hepatik ve Post-Hepatik Sarılık</vt:lpstr>
      <vt:lpstr>Post-hepatik Sarılık</vt:lpstr>
      <vt:lpstr>PowerPoint Sunusu</vt:lpstr>
      <vt:lpstr>PowerPoint Sunusu</vt:lpstr>
      <vt:lpstr>SAFRA ASİTLERİ ve METABOLİZMASI</vt:lpstr>
      <vt:lpstr>Safra Oluşumu ve sekresyonu:</vt:lpstr>
      <vt:lpstr>Safra Oluşumu</vt:lpstr>
      <vt:lpstr>Safra atılımı</vt:lpstr>
      <vt:lpstr>Safra atılımı</vt:lpstr>
      <vt:lpstr>Safra asitlerinin döngüsü</vt:lpstr>
      <vt:lpstr>Safra Asid Metabolizması</vt:lpstr>
      <vt:lpstr>Primer safra asitleri</vt:lpstr>
      <vt:lpstr>Amino bileşikleri</vt:lpstr>
      <vt:lpstr>Taurokolik asid</vt:lpstr>
      <vt:lpstr>PowerPoint Sunusu</vt:lpstr>
      <vt:lpstr>PowerPoint Sunusu</vt:lpstr>
      <vt:lpstr>Kolesterol ve Safra Asid/Tuz Metabolizması</vt:lpstr>
      <vt:lpstr>Safra kanalı hasarı</vt:lpstr>
      <vt:lpstr>PowerPoint Sunusu</vt:lpstr>
      <vt:lpstr>PowerPoint Sunusu</vt:lpstr>
      <vt:lpstr>PowerPoint Sunusu</vt:lpstr>
      <vt:lpstr>Kolesterol Kaynakları</vt:lpstr>
      <vt:lpstr>Ana Fonksiyonları</vt:lpstr>
      <vt:lpstr>İyi ve kötü kolesterol !!</vt:lpstr>
      <vt:lpstr>PowerPoint Sunusu</vt:lpstr>
      <vt:lpstr>PowerPoint Sunusu</vt:lpstr>
      <vt:lpstr>PowerPoint Sunusu</vt:lpstr>
      <vt:lpstr>HDL ve LDL</vt:lpstr>
      <vt:lpstr>PowerPoint Sunusu</vt:lpstr>
      <vt:lpstr>Kolesterolün sentezinin düzenlenmesi</vt:lpstr>
      <vt:lpstr>PowerPoint Sunusu</vt:lpstr>
      <vt:lpstr>Kolesterolü kontrol etmek neden önemlidir?</vt:lpstr>
      <vt:lpstr>PowerPoint Sunusu</vt:lpstr>
      <vt:lpstr>Total Cholesterol and HDL-Cholesterol</vt:lpstr>
      <vt:lpstr>Atherosklerozis</vt:lpstr>
      <vt:lpstr>PowerPoint Sunusu</vt:lpstr>
      <vt:lpstr>PowerPoint Sunusu</vt:lpstr>
      <vt:lpstr>PowerPoint Sunusu</vt:lpstr>
      <vt:lpstr>PowerPoint Sunusu</vt:lpstr>
      <vt:lpstr>Mechanism of Atherosclerosis</vt:lpstr>
      <vt:lpstr>PowerPoint Sunusu</vt:lpstr>
      <vt:lpstr>Etiyoloji</vt:lpstr>
      <vt:lpstr>PowerPoint Sunusu</vt:lpstr>
      <vt:lpstr>Coroner Anjioplasty</vt:lpstr>
      <vt:lpstr>PowerPoint Sunusu</vt:lpstr>
      <vt:lpstr>Kolelitiasis(safra taşı)</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KLİNİK BİYOKİMYAYA GİRİŞ:    LABORATUVAR İŞLERİ</dc:title>
  <dc:creator>semih</dc:creator>
  <cp:lastModifiedBy>Hp</cp:lastModifiedBy>
  <cp:revision>42</cp:revision>
  <dcterms:created xsi:type="dcterms:W3CDTF">2010-02-22T12:07:38Z</dcterms:created>
  <dcterms:modified xsi:type="dcterms:W3CDTF">2020-02-13T11:59:57Z</dcterms:modified>
</cp:coreProperties>
</file>