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69" r:id="rId6"/>
    <p:sldId id="293" r:id="rId7"/>
    <p:sldId id="270" r:id="rId8"/>
    <p:sldId id="295" r:id="rId9"/>
    <p:sldId id="296" r:id="rId10"/>
    <p:sldId id="297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81" r:id="rId21"/>
    <p:sldId id="283" r:id="rId22"/>
    <p:sldId id="284" r:id="rId23"/>
    <p:sldId id="285" r:id="rId24"/>
    <p:sldId id="286" r:id="rId25"/>
    <p:sldId id="298" r:id="rId26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501" autoAdjust="0"/>
  </p:normalViewPr>
  <p:slideViewPr>
    <p:cSldViewPr snapToGrid="0" showGuides="1">
      <p:cViewPr varScale="1">
        <p:scale>
          <a:sx n="69" d="100"/>
          <a:sy n="69" d="100"/>
        </p:scale>
        <p:origin x="73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303AEE5D-6B2A-45FF-9A93-F8D71F36EE79}" type="datetime1">
              <a:rPr lang="tr-TR" smtClean="0"/>
              <a:pPr algn="r" rtl="0"/>
              <a:t>13.11.2023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tr-TR" smtClean="0"/>
              <a:pPr algn="r"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4D2362BE-E97E-40FB-A708-815F6D70D169}" type="datetime1">
              <a:rPr lang="tr-TR" noProof="0" smtClean="0"/>
              <a:pPr/>
              <a:t>13.11.2023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8" name="Dikdörtgen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tr-TR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r-TR" noProof="0"/>
              <a:t>Asıl alt başlık stilini düzenlemek için tıklayın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tr-TR"/>
              <a:t>​</a:t>
            </a:r>
            <a:fld id="{F96D7D68-CFC8-4B25-AE5A-ECD7BD42A45B}" type="datetime1">
              <a:rPr lang="tr-TR" smtClean="0"/>
              <a:t>13.11.2023</a:t>
            </a:fld>
            <a:r>
              <a:rPr lang="tr-TR"/>
              <a:t>​</a:t>
            </a:r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 smtClean="0"/>
              <a:t>‹#›</a:t>
            </a:fld>
            <a:endParaRPr lang="tr-TR" noProof="0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tr-TR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tr-TR" noProof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4BEA781-52BE-41D9-9D69-6101B3D3792A}" type="datetime1">
              <a:rPr lang="tr-TR" smtClean="0"/>
              <a:t>13.11.2023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tr-TR"/>
              <a:t>​</a:t>
            </a:r>
            <a:fld id="{7F1303F7-A6F3-415A-88BD-2F72CD50CC61}" type="datetime1">
              <a:rPr lang="tr-TR" smtClean="0"/>
              <a:t>13.11.2023</a:t>
            </a:fld>
            <a:r>
              <a:rPr lang="tr-TR"/>
              <a:t>​</a:t>
            </a:r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ECC4C94-52FD-47A2-AE63-FE40B6F052C7}" type="datetime1">
              <a:rPr lang="tr-TR" smtClean="0"/>
              <a:t>13.11.2023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 smtClean="0"/>
              <a:t>‹#›</a:t>
            </a:fld>
            <a:endParaRPr lang="tr-TR" noProof="0" dirty="0"/>
          </a:p>
        </p:txBody>
      </p:sp>
      <p:grpSp>
        <p:nvGrpSpPr>
          <p:cNvPr id="7" name="Gr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Düz Bağlayıcı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Düz Bağlayıcı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79B08B7-8564-480A-AF0F-8D7F971350EC}" type="datetime1">
              <a:rPr lang="tr-TR" smtClean="0"/>
              <a:t>13.11.2023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li 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Düz Bağlayıcı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üz Bağlayıcı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Düz Bağlayıcı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Düz Bağlayıcı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Dikdörtgen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8" name="Dikdörtgen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tr-TR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r-TR" noProof="0"/>
              <a:t>Asıl alt başlık stilini düzenlemek için tıklayın</a:t>
            </a:r>
            <a:endParaRPr lang="tr-TR" noProof="0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Resim Yer Tutucusu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 noProof="0"/>
              <a:t>Resim eklemek için simgeyi tıklatın</a:t>
            </a:r>
            <a:endParaRPr lang="tr-TR" noProof="0" dirty="0"/>
          </a:p>
        </p:txBody>
      </p:sp>
      <p:sp>
        <p:nvSpPr>
          <p:cNvPr id="19" name="Açıklayıcı Metin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tr-TR" sz="1200" b="1" i="1" noProof="0" dirty="0">
                <a:latin typeface="Arial" pitchFamily="34" charset="0"/>
                <a:cs typeface="Arial" pitchFamily="34" charset="0"/>
              </a:rPr>
              <a:t>NOT:</a:t>
            </a:r>
          </a:p>
          <a:p>
            <a:pPr rtl="0"/>
            <a:r>
              <a:rPr lang="tr-TR" sz="1200" i="1" noProof="0" dirty="0">
                <a:latin typeface="Arial" pitchFamily="34" charset="0"/>
                <a:cs typeface="Arial" pitchFamily="34" charset="0"/>
              </a:rPr>
              <a:t>Bu slayttaki resmi değiştirmek için resmi seçin ve silin. Sonra, yer tutucudaki Resimler simgesine tıklayarak kendi resminizi ekleyin.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Düz Bağlayıcı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Düz Bağlayıcı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Dikdörtgen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grpSp>
          <p:nvGrpSpPr>
            <p:cNvPr id="11" name="Gr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Düz Bağlayıcı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Düz Bağlayıcı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tr-TR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D95AD01-2B46-4CAC-BDC5-7E0E795A41CF}" type="datetime1">
              <a:rPr lang="tr-TR" smtClean="0"/>
              <a:t>13.11.2023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 smtClean="0"/>
              <a:t>‹#›</a:t>
            </a:fld>
            <a:endParaRPr lang="tr-TR" noProof="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tr-TR"/>
              <a:t>​</a:t>
            </a:r>
            <a:fld id="{45BA3810-63BA-4C5F-B42F-B6E4040ED439}" type="datetime1">
              <a:rPr lang="tr-TR" smtClean="0"/>
              <a:t>13.11.2023</a:t>
            </a:fld>
            <a:r>
              <a:rPr lang="tr-TR"/>
              <a:t>​</a:t>
            </a:r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605F880-A240-47C3-8F8B-35D92D1C2CD5}" type="datetime1">
              <a:rPr lang="tr-TR" smtClean="0"/>
              <a:t>13.11.2023</a:t>
            </a:fld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/>
              <a:t>Asıl başlık stili için tıklatın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tr-TR"/>
              <a:t>​</a:t>
            </a:r>
            <a:fld id="{D24A5C8D-95AD-4791-8027-26E90897896C}" type="datetime1">
              <a:rPr lang="tr-TR" smtClean="0"/>
              <a:t>13.11.2023</a:t>
            </a:fld>
            <a:r>
              <a:rPr lang="tr-TR"/>
              <a:t>​</a:t>
            </a:r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696A89B-EFAC-41E7-8F60-28573680751A}" type="datetime1">
              <a:rPr lang="tr-TR" smtClean="0"/>
              <a:t>13.11.2023</a:t>
            </a:fld>
            <a:endParaRPr lang="tr-TR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tr-TR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tr-TR"/>
              <a:t>​</a:t>
            </a:r>
            <a:fld id="{856E0AC1-6DC1-4645-B0DB-A6A06A2CC7F0}" type="datetime1">
              <a:rPr lang="tr-TR" smtClean="0"/>
              <a:t>13.11.2023</a:t>
            </a:fld>
            <a:r>
              <a:rPr lang="tr-TR"/>
              <a:t>​</a:t>
            </a:r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tr-TR" noProof="0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  <a:p>
            <a:pPr lvl="5" rtl="0"/>
            <a:r>
              <a:rPr lang="tr-TR" noProof="0" dirty="0"/>
              <a:t>Altıncı düzey</a:t>
            </a:r>
          </a:p>
          <a:p>
            <a:pPr lvl="6" rtl="0"/>
            <a:r>
              <a:rPr lang="tr-TR" noProof="0" dirty="0"/>
              <a:t>Yedinci düzey</a:t>
            </a:r>
          </a:p>
          <a:p>
            <a:pPr lvl="7" rtl="0"/>
            <a:r>
              <a:rPr lang="tr-TR" noProof="0" dirty="0"/>
              <a:t>Sekizinci düzey</a:t>
            </a:r>
          </a:p>
          <a:p>
            <a:pPr lvl="8" rtl="0"/>
            <a:r>
              <a:rPr lang="tr-TR" noProof="0" dirty="0"/>
              <a:t>Dokuzuncu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0E51B83-B51F-4583-A29D-25CBE18758D2}" type="datetime1">
              <a:rPr lang="tr-TR" smtClean="0"/>
              <a:t>13.11.2023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tr-TR" smtClean="0"/>
              <a:pPr/>
              <a:t>‹#›</a:t>
            </a:fld>
            <a:endParaRPr lang="tr-TR" dirty="0"/>
          </a:p>
        </p:txBody>
      </p:sp>
      <p:grpSp>
        <p:nvGrpSpPr>
          <p:cNvPr id="15" name="Gr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Düz Bağlayıcı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Düz Bağlayıcı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ergipark.gov.tr/download/article-file/580467" TargetMode="External"/><Relationship Id="rId2" Type="http://schemas.openxmlformats.org/officeDocument/2006/relationships/hyperlink" Target="https://link.springer.com/article/10.1007/s11033-018-4373-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andfonline.com/doi/full/10.1080/13102818.2018.1474137" TargetMode="External"/><Relationship Id="rId4" Type="http://schemas.openxmlformats.org/officeDocument/2006/relationships/hyperlink" Target="http://dergipark.gov.tr/download/article-file/51041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ctrTitle"/>
          </p:nvPr>
        </p:nvSpPr>
        <p:spPr>
          <a:xfrm>
            <a:off x="3823387" y="2094386"/>
            <a:ext cx="5734050" cy="2219691"/>
          </a:xfrm>
        </p:spPr>
        <p:txBody>
          <a:bodyPr rtlCol="0" anchor="ctr"/>
          <a:lstStyle/>
          <a:p>
            <a:pPr rtl="0"/>
            <a:r>
              <a:rPr lang="tr" b="1" cap="none" dirty="0">
                <a:solidFill>
                  <a:srgbClr val="002060"/>
                </a:solidFill>
              </a:rPr>
              <a:t>TRANSPOZONLAR</a:t>
            </a:r>
            <a:endParaRPr lang="en-US" b="1" cap="none" dirty="0">
              <a:solidFill>
                <a:srgbClr val="002060"/>
              </a:solidFill>
            </a:endParaRPr>
          </a:p>
        </p:txBody>
      </p:sp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3823387" y="3720952"/>
            <a:ext cx="5734050" cy="955565"/>
          </a:xfrm>
        </p:spPr>
        <p:txBody>
          <a:bodyPr rtlCol="0"/>
          <a:lstStyle/>
          <a:p>
            <a:pPr algn="ctr" rtl="0"/>
            <a:r>
              <a:rPr lang="tr-TR" i="1" dirty="0">
                <a:solidFill>
                  <a:srgbClr val="002060"/>
                </a:solidFill>
              </a:rPr>
              <a:t>b</a:t>
            </a:r>
            <a:r>
              <a:rPr lang="tr" i="1" dirty="0">
                <a:solidFill>
                  <a:srgbClr val="002060"/>
                </a:solidFill>
              </a:rPr>
              <a:t>y Yunus Emre Arvas</a:t>
            </a: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002060"/>
                </a:solidFill>
              </a:rPr>
              <a:t>Transpozonların</a:t>
            </a:r>
            <a:r>
              <a:rPr lang="tr-TR" dirty="0">
                <a:solidFill>
                  <a:srgbClr val="002060"/>
                </a:solidFill>
              </a:rPr>
              <a:t> Konak Hücredeki Görevleri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>
                <a:solidFill>
                  <a:srgbClr val="002060"/>
                </a:solidFill>
              </a:rPr>
              <a:t>Genomda girdikleri bölgelerde mutasyonlara neden oldukları için yeni </a:t>
            </a:r>
            <a:r>
              <a:rPr lang="tr-TR" dirty="0" err="1">
                <a:solidFill>
                  <a:srgbClr val="002060"/>
                </a:solidFill>
              </a:rPr>
              <a:t>allellerin</a:t>
            </a:r>
            <a:r>
              <a:rPr lang="tr-TR" dirty="0">
                <a:solidFill>
                  <a:srgbClr val="002060"/>
                </a:solidFill>
              </a:rPr>
              <a:t> oluşmasını sağlamışlardır.</a:t>
            </a:r>
          </a:p>
          <a:p>
            <a:pPr algn="just"/>
            <a:r>
              <a:rPr lang="tr-TR" dirty="0">
                <a:solidFill>
                  <a:srgbClr val="002060"/>
                </a:solidFill>
              </a:rPr>
              <a:t>Genlerin </a:t>
            </a:r>
            <a:r>
              <a:rPr lang="tr-TR" dirty="0" err="1">
                <a:solidFill>
                  <a:srgbClr val="002060"/>
                </a:solidFill>
              </a:rPr>
              <a:t>ekzon</a:t>
            </a:r>
            <a:r>
              <a:rPr lang="tr-TR" dirty="0">
                <a:solidFill>
                  <a:srgbClr val="002060"/>
                </a:solidFill>
              </a:rPr>
              <a:t> ve </a:t>
            </a:r>
            <a:r>
              <a:rPr lang="tr-TR" dirty="0" err="1">
                <a:solidFill>
                  <a:srgbClr val="002060"/>
                </a:solidFill>
              </a:rPr>
              <a:t>intron</a:t>
            </a:r>
            <a:r>
              <a:rPr lang="tr-TR" dirty="0">
                <a:solidFill>
                  <a:srgbClr val="002060"/>
                </a:solidFill>
              </a:rPr>
              <a:t> bölgelerine girerek protein ürününü değiştirebilir, yeni özellikler kazandırabilir veya tamamen işlevsiz hale dönüştürebilir.</a:t>
            </a:r>
          </a:p>
          <a:p>
            <a:pPr algn="just"/>
            <a:r>
              <a:rPr lang="tr-TR" dirty="0">
                <a:solidFill>
                  <a:srgbClr val="002060"/>
                </a:solidFill>
              </a:rPr>
              <a:t>Genlerin kodlama yapan bölgelerine girerek neden oldukları bu değişikliklerin yanı sıra </a:t>
            </a:r>
            <a:r>
              <a:rPr lang="tr-TR" dirty="0" err="1">
                <a:solidFill>
                  <a:srgbClr val="002060"/>
                </a:solidFill>
              </a:rPr>
              <a:t>transpozonlar</a:t>
            </a:r>
            <a:r>
              <a:rPr lang="tr-TR" dirty="0">
                <a:solidFill>
                  <a:srgbClr val="002060"/>
                </a:solidFill>
              </a:rPr>
              <a:t> (özellikle LTR- </a:t>
            </a:r>
            <a:r>
              <a:rPr lang="tr-TR" dirty="0" err="1">
                <a:solidFill>
                  <a:srgbClr val="002060"/>
                </a:solidFill>
              </a:rPr>
              <a:t>Retrotranspozonlar</a:t>
            </a:r>
            <a:r>
              <a:rPr lang="tr-TR" dirty="0">
                <a:solidFill>
                  <a:srgbClr val="002060"/>
                </a:solidFill>
              </a:rPr>
              <a:t>) genlerin </a:t>
            </a:r>
            <a:r>
              <a:rPr lang="tr-TR" dirty="0" err="1">
                <a:solidFill>
                  <a:srgbClr val="002060"/>
                </a:solidFill>
              </a:rPr>
              <a:t>promotör</a:t>
            </a:r>
            <a:r>
              <a:rPr lang="tr-TR" dirty="0">
                <a:solidFill>
                  <a:srgbClr val="002060"/>
                </a:solidFill>
              </a:rPr>
              <a:t> bölgelerine yakın konumlara entegre olarak ilgili genin anlatımını durdurabilir.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tr-TR" noProof="0" smtClean="0"/>
              <a:t>10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19763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002060"/>
                </a:solidFill>
              </a:rPr>
              <a:t>Transpozonların</a:t>
            </a:r>
            <a:r>
              <a:rPr lang="tr-TR" dirty="0">
                <a:solidFill>
                  <a:srgbClr val="002060"/>
                </a:solidFill>
              </a:rPr>
              <a:t> Konak Hücredeki Görevleri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err="1">
                <a:solidFill>
                  <a:srgbClr val="002060"/>
                </a:solidFill>
              </a:rPr>
              <a:t>Transpozonların</a:t>
            </a:r>
            <a:r>
              <a:rPr lang="tr-TR" dirty="0">
                <a:solidFill>
                  <a:srgbClr val="002060"/>
                </a:solidFill>
              </a:rPr>
              <a:t> hastalıklarla olan ilişkisi ilk kez </a:t>
            </a:r>
            <a:r>
              <a:rPr lang="tr-TR" dirty="0" err="1">
                <a:solidFill>
                  <a:srgbClr val="002060"/>
                </a:solidFill>
              </a:rPr>
              <a:t>Kazazian</a:t>
            </a:r>
            <a:r>
              <a:rPr lang="tr-TR" dirty="0">
                <a:solidFill>
                  <a:srgbClr val="002060"/>
                </a:solidFill>
              </a:rPr>
              <a:t> ve ark. (1988) tarafından insanlarda yaygın olarak bulunan </a:t>
            </a:r>
            <a:r>
              <a:rPr lang="tr-TR" i="1" dirty="0">
                <a:solidFill>
                  <a:srgbClr val="002060"/>
                </a:solidFill>
              </a:rPr>
              <a:t>LINE1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Retrotranspozununun</a:t>
            </a:r>
            <a:r>
              <a:rPr lang="tr-TR" dirty="0">
                <a:solidFill>
                  <a:srgbClr val="002060"/>
                </a:solidFill>
              </a:rPr>
              <a:t> Faktör 8 genine entegrasyonu sonucu Hemofili A hastalığının oluşumuna sebep olmasının gösterilmesi ile ortaya çıkarılmıştır.</a:t>
            </a:r>
          </a:p>
          <a:p>
            <a:pPr algn="just"/>
            <a:r>
              <a:rPr lang="tr-TR" dirty="0">
                <a:solidFill>
                  <a:srgbClr val="002060"/>
                </a:solidFill>
              </a:rPr>
              <a:t>Bu durum aynı zamanda insanlardaki bazı </a:t>
            </a:r>
            <a:r>
              <a:rPr lang="tr-TR" dirty="0" err="1">
                <a:solidFill>
                  <a:srgbClr val="002060"/>
                </a:solidFill>
              </a:rPr>
              <a:t>transpozonların</a:t>
            </a:r>
            <a:r>
              <a:rPr lang="tr-TR" dirty="0">
                <a:solidFill>
                  <a:srgbClr val="002060"/>
                </a:solidFill>
              </a:rPr>
              <a:t> aktivitelerini sürdürdüğünü de kanıtlamıştır. </a:t>
            </a:r>
          </a:p>
          <a:p>
            <a:pPr algn="just"/>
            <a:r>
              <a:rPr lang="tr-TR" dirty="0">
                <a:solidFill>
                  <a:srgbClr val="002060"/>
                </a:solidFill>
              </a:rPr>
              <a:t>Bundan hareketle </a:t>
            </a:r>
            <a:r>
              <a:rPr lang="tr-TR" dirty="0" err="1">
                <a:solidFill>
                  <a:srgbClr val="002060"/>
                </a:solidFill>
              </a:rPr>
              <a:t>retrovirüslere</a:t>
            </a:r>
            <a:r>
              <a:rPr lang="tr-TR" dirty="0">
                <a:solidFill>
                  <a:srgbClr val="002060"/>
                </a:solidFill>
              </a:rPr>
              <a:t> benzerlik göstermelerinden dolayı LTR-</a:t>
            </a:r>
            <a:r>
              <a:rPr lang="tr-TR" dirty="0" err="1">
                <a:solidFill>
                  <a:srgbClr val="002060"/>
                </a:solidFill>
              </a:rPr>
              <a:t>Retrotranspozonların</a:t>
            </a:r>
            <a:r>
              <a:rPr lang="tr-TR" dirty="0">
                <a:solidFill>
                  <a:srgbClr val="002060"/>
                </a:solidFill>
              </a:rPr>
              <a:t> bazı kanser türlerinin oluşumunda da etkin olabilecekleri düşünülmektedir.</a:t>
            </a:r>
          </a:p>
          <a:p>
            <a:pPr algn="just"/>
            <a:r>
              <a:rPr lang="tr-TR" dirty="0" err="1">
                <a:solidFill>
                  <a:srgbClr val="002060"/>
                </a:solidFill>
              </a:rPr>
              <a:t>Retrovirüs</a:t>
            </a:r>
            <a:r>
              <a:rPr lang="tr-TR" dirty="0">
                <a:solidFill>
                  <a:srgbClr val="002060"/>
                </a:solidFill>
              </a:rPr>
              <a:t>: </a:t>
            </a:r>
            <a:r>
              <a:rPr lang="tr-TR" dirty="0" err="1">
                <a:solidFill>
                  <a:srgbClr val="002060"/>
                </a:solidFill>
              </a:rPr>
              <a:t>Revers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transkriptaz</a:t>
            </a:r>
            <a:r>
              <a:rPr lang="tr-TR" dirty="0">
                <a:solidFill>
                  <a:srgbClr val="002060"/>
                </a:solidFill>
              </a:rPr>
              <a:t> enzimi ile RNA’dan DNA’ya dönüşüm yapabilen virüsleri ifade etmektedir. Transkripsiyon işleminin tersini yaptıklarından «Retro» olarak tanımlanmaktadırlar. (Transkripsiyon: DNA’dan RNA’ya genetik bilgi aktarımı)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tr-TR" noProof="0" smtClean="0"/>
              <a:t>11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3778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002060"/>
                </a:solidFill>
              </a:rPr>
              <a:t>Transpozonların</a:t>
            </a:r>
            <a:r>
              <a:rPr lang="tr-TR" dirty="0">
                <a:solidFill>
                  <a:srgbClr val="002060"/>
                </a:solidFill>
              </a:rPr>
              <a:t> Konak Hücredeki Görevleri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>
                <a:solidFill>
                  <a:srgbClr val="002060"/>
                </a:solidFill>
              </a:rPr>
              <a:t>Normal şartlarda </a:t>
            </a:r>
            <a:r>
              <a:rPr lang="tr-TR" dirty="0" err="1">
                <a:solidFill>
                  <a:srgbClr val="002060"/>
                </a:solidFill>
              </a:rPr>
              <a:t>inaktif</a:t>
            </a:r>
            <a:r>
              <a:rPr lang="tr-TR" dirty="0">
                <a:solidFill>
                  <a:srgbClr val="002060"/>
                </a:solidFill>
              </a:rPr>
              <a:t> durumda bazı </a:t>
            </a:r>
            <a:r>
              <a:rPr lang="tr-TR" dirty="0" err="1">
                <a:solidFill>
                  <a:srgbClr val="002060"/>
                </a:solidFill>
              </a:rPr>
              <a:t>transpozonların</a:t>
            </a:r>
            <a:r>
              <a:rPr lang="tr-TR" dirty="0">
                <a:solidFill>
                  <a:srgbClr val="002060"/>
                </a:solidFill>
              </a:rPr>
              <a:t> stres şartlarında aktif duruma geçmesi, </a:t>
            </a:r>
          </a:p>
          <a:p>
            <a:pPr algn="just"/>
            <a:r>
              <a:rPr lang="tr-TR" dirty="0" err="1">
                <a:solidFill>
                  <a:srgbClr val="002060"/>
                </a:solidFill>
              </a:rPr>
              <a:t>Eksojen</a:t>
            </a:r>
            <a:r>
              <a:rPr lang="tr-TR" dirty="0">
                <a:solidFill>
                  <a:srgbClr val="002060"/>
                </a:solidFill>
              </a:rPr>
              <a:t> ya da </a:t>
            </a:r>
            <a:r>
              <a:rPr lang="tr-TR" dirty="0" err="1">
                <a:solidFill>
                  <a:srgbClr val="002060"/>
                </a:solidFill>
              </a:rPr>
              <a:t>endojen</a:t>
            </a:r>
            <a:r>
              <a:rPr lang="tr-TR" dirty="0">
                <a:solidFill>
                  <a:srgbClr val="002060"/>
                </a:solidFill>
              </a:rPr>
              <a:t> stres kaynaklarına bir cevap olabileceğini de göstermiştir.</a:t>
            </a:r>
          </a:p>
          <a:p>
            <a:pPr algn="just"/>
            <a:r>
              <a:rPr lang="tr-TR" dirty="0">
                <a:solidFill>
                  <a:srgbClr val="002060"/>
                </a:solidFill>
              </a:rPr>
              <a:t>Patojen saldırısı, tuz stresi, doku kültürü gibi bitkilerde stres yolaklarını uyaran faktörlerin </a:t>
            </a:r>
            <a:r>
              <a:rPr lang="tr-TR" dirty="0" err="1">
                <a:solidFill>
                  <a:srgbClr val="002060"/>
                </a:solidFill>
              </a:rPr>
              <a:t>transpozonların</a:t>
            </a:r>
            <a:r>
              <a:rPr lang="tr-TR" dirty="0">
                <a:solidFill>
                  <a:srgbClr val="002060"/>
                </a:solidFill>
              </a:rPr>
              <a:t> aktivitelerini etkilediği yapılan çalışmalarla belirtilmiştir.</a:t>
            </a:r>
          </a:p>
          <a:p>
            <a:pPr algn="just"/>
            <a:r>
              <a:rPr lang="tr-TR" dirty="0" err="1">
                <a:solidFill>
                  <a:srgbClr val="002060"/>
                </a:solidFill>
              </a:rPr>
              <a:t>Transpozonların</a:t>
            </a:r>
            <a:r>
              <a:rPr lang="tr-TR" dirty="0">
                <a:solidFill>
                  <a:srgbClr val="002060"/>
                </a:solidFill>
              </a:rPr>
              <a:t> belirtilen bütün etkileri henüz çok az sayıda </a:t>
            </a:r>
            <a:r>
              <a:rPr lang="tr-TR" dirty="0" err="1">
                <a:solidFill>
                  <a:srgbClr val="002060"/>
                </a:solidFill>
              </a:rPr>
              <a:t>transpozon</a:t>
            </a:r>
            <a:r>
              <a:rPr lang="tr-TR" dirty="0">
                <a:solidFill>
                  <a:srgbClr val="002060"/>
                </a:solidFill>
              </a:rPr>
              <a:t> çeşitleri için kanıtlanabilmiştir.</a:t>
            </a:r>
          </a:p>
          <a:p>
            <a:pPr algn="just"/>
            <a:r>
              <a:rPr lang="tr-TR" dirty="0">
                <a:solidFill>
                  <a:srgbClr val="002060"/>
                </a:solidFill>
              </a:rPr>
              <a:t>Günümüzde halen pek çok </a:t>
            </a:r>
            <a:r>
              <a:rPr lang="tr-TR" dirty="0" err="1">
                <a:solidFill>
                  <a:srgbClr val="002060"/>
                </a:solidFill>
              </a:rPr>
              <a:t>transpozonun</a:t>
            </a:r>
            <a:r>
              <a:rPr lang="tr-TR" dirty="0">
                <a:solidFill>
                  <a:srgbClr val="002060"/>
                </a:solidFill>
              </a:rPr>
              <a:t> genomdaki fonksiyonları belirlenememiştir.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tr-TR" noProof="0" smtClean="0"/>
              <a:t>12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44334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2060"/>
                </a:solidFill>
              </a:rPr>
              <a:t>Bazı önemli bitki türlerindeki </a:t>
            </a:r>
            <a:r>
              <a:rPr lang="tr-TR" dirty="0" err="1">
                <a:solidFill>
                  <a:srgbClr val="002060"/>
                </a:solidFill>
              </a:rPr>
              <a:t>transpozon</a:t>
            </a:r>
            <a:r>
              <a:rPr lang="tr-TR" dirty="0">
                <a:solidFill>
                  <a:srgbClr val="002060"/>
                </a:solidFill>
              </a:rPr>
              <a:t> yüzdeleri 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600200"/>
            <a:ext cx="9980682" cy="4572000"/>
          </a:xfr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tr-TR" noProof="0" smtClean="0"/>
              <a:t>13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13227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002060"/>
                </a:solidFill>
              </a:rPr>
              <a:t>Transpozonların</a:t>
            </a:r>
            <a:r>
              <a:rPr lang="tr-TR" dirty="0">
                <a:solidFill>
                  <a:srgbClr val="002060"/>
                </a:solidFill>
              </a:rPr>
              <a:t> Çalışılma Alanları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>
                <a:solidFill>
                  <a:srgbClr val="002060"/>
                </a:solidFill>
              </a:rPr>
              <a:t>Transpozonlar (özellikle LTR-</a:t>
            </a:r>
            <a:r>
              <a:rPr lang="tr-TR" dirty="0" err="1">
                <a:solidFill>
                  <a:srgbClr val="002060"/>
                </a:solidFill>
              </a:rPr>
              <a:t>Retrotranspozonlar</a:t>
            </a:r>
            <a:r>
              <a:rPr lang="tr-TR" dirty="0">
                <a:solidFill>
                  <a:srgbClr val="002060"/>
                </a:solidFill>
              </a:rPr>
              <a:t>) genoma entegre oldukları bölgelerde genellikle kalıcı mutasyonlara sebep olurlar.</a:t>
            </a:r>
          </a:p>
          <a:p>
            <a:pPr algn="just"/>
            <a:r>
              <a:rPr lang="tr-TR" dirty="0">
                <a:solidFill>
                  <a:srgbClr val="002060"/>
                </a:solidFill>
              </a:rPr>
              <a:t>Son yıllarda </a:t>
            </a:r>
            <a:r>
              <a:rPr lang="tr-TR" dirty="0" err="1">
                <a:solidFill>
                  <a:srgbClr val="002060"/>
                </a:solidFill>
              </a:rPr>
              <a:t>Transpozonların</a:t>
            </a:r>
            <a:r>
              <a:rPr lang="tr-TR" dirty="0">
                <a:solidFill>
                  <a:srgbClr val="002060"/>
                </a:solidFill>
              </a:rPr>
              <a:t> bir vektör gibi kullanılarak yabancı bir genin genoma entegrasyonunu sağlamaya yönelik çalışmalar da yapılmaktadır.</a:t>
            </a:r>
          </a:p>
          <a:p>
            <a:pPr algn="just"/>
            <a:r>
              <a:rPr lang="tr-TR" dirty="0">
                <a:solidFill>
                  <a:srgbClr val="002060"/>
                </a:solidFill>
              </a:rPr>
              <a:t>Bu yollarla elde edilen transgenik canlılarda, aktarımı yapılan yabancı genin yönlendirilmiş bir </a:t>
            </a:r>
            <a:r>
              <a:rPr lang="tr-TR" dirty="0" err="1">
                <a:solidFill>
                  <a:srgbClr val="002060"/>
                </a:solidFill>
              </a:rPr>
              <a:t>insersiyonla</a:t>
            </a:r>
            <a:r>
              <a:rPr lang="tr-TR" dirty="0">
                <a:solidFill>
                  <a:srgbClr val="002060"/>
                </a:solidFill>
              </a:rPr>
              <a:t> genomda belirli bir bölgeye entegre olacağı düşünülmektedir.</a:t>
            </a:r>
          </a:p>
          <a:p>
            <a:pPr algn="just"/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tr-TR" noProof="0" smtClean="0"/>
              <a:t>14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66983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002060"/>
                </a:solidFill>
              </a:rPr>
              <a:t>Retrotranspozon</a:t>
            </a:r>
            <a:r>
              <a:rPr lang="tr-TR" dirty="0">
                <a:solidFill>
                  <a:srgbClr val="002060"/>
                </a:solidFill>
              </a:rPr>
              <a:t> Temelli Marker Teknikleri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dirty="0">
                <a:solidFill>
                  <a:srgbClr val="002060"/>
                </a:solidFill>
              </a:rPr>
              <a:t>Bitkilerde kullanılan </a:t>
            </a:r>
            <a:r>
              <a:rPr lang="tr-TR" dirty="0" err="1">
                <a:solidFill>
                  <a:srgbClr val="002060"/>
                </a:solidFill>
              </a:rPr>
              <a:t>retrotranspozon</a:t>
            </a:r>
            <a:r>
              <a:rPr lang="tr-TR" dirty="0">
                <a:solidFill>
                  <a:srgbClr val="002060"/>
                </a:solidFill>
              </a:rPr>
              <a:t> temelli marker teknikleri genellikle LTR-</a:t>
            </a:r>
            <a:r>
              <a:rPr lang="tr-TR" dirty="0" err="1">
                <a:solidFill>
                  <a:srgbClr val="002060"/>
                </a:solidFill>
              </a:rPr>
              <a:t>Retrotranspozonları</a:t>
            </a:r>
            <a:r>
              <a:rPr lang="tr-TR" dirty="0">
                <a:solidFill>
                  <a:srgbClr val="002060"/>
                </a:solidFill>
              </a:rPr>
              <a:t> için geliştirilmiştir.</a:t>
            </a:r>
          </a:p>
          <a:p>
            <a:r>
              <a:rPr lang="tr-TR" dirty="0">
                <a:solidFill>
                  <a:srgbClr val="002060"/>
                </a:solidFill>
              </a:rPr>
              <a:t>IRAP- </a:t>
            </a:r>
            <a:r>
              <a:rPr lang="tr-TR" dirty="0" err="1">
                <a:solidFill>
                  <a:srgbClr val="002060"/>
                </a:solidFill>
              </a:rPr>
              <a:t>Retrotranspozonlar</a:t>
            </a:r>
            <a:r>
              <a:rPr lang="tr-TR" dirty="0">
                <a:solidFill>
                  <a:srgbClr val="002060"/>
                </a:solidFill>
              </a:rPr>
              <a:t> arası çoğaltım </a:t>
            </a:r>
            <a:r>
              <a:rPr lang="tr-TR" dirty="0" err="1">
                <a:solidFill>
                  <a:srgbClr val="002060"/>
                </a:solidFill>
              </a:rPr>
              <a:t>polimorfizmi</a:t>
            </a:r>
            <a:r>
              <a:rPr lang="tr-TR" dirty="0">
                <a:solidFill>
                  <a:srgbClr val="002060"/>
                </a:solidFill>
              </a:rPr>
              <a:t> (“Inter </a:t>
            </a:r>
            <a:r>
              <a:rPr lang="tr-TR" dirty="0" err="1">
                <a:solidFill>
                  <a:srgbClr val="002060"/>
                </a:solidFill>
              </a:rPr>
              <a:t>Retrotransposon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Amplified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Polymorphism</a:t>
            </a:r>
            <a:r>
              <a:rPr lang="tr-TR" dirty="0">
                <a:solidFill>
                  <a:srgbClr val="002060"/>
                </a:solidFill>
              </a:rPr>
              <a:t>”)</a:t>
            </a:r>
          </a:p>
          <a:p>
            <a:r>
              <a:rPr lang="tr-TR" dirty="0">
                <a:solidFill>
                  <a:srgbClr val="002060"/>
                </a:solidFill>
              </a:rPr>
              <a:t>REMAP- </a:t>
            </a:r>
            <a:r>
              <a:rPr lang="tr-TR" dirty="0" err="1">
                <a:solidFill>
                  <a:srgbClr val="002060"/>
                </a:solidFill>
              </a:rPr>
              <a:t>Retrotranspozon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mikrosatellit</a:t>
            </a:r>
            <a:r>
              <a:rPr lang="tr-TR" dirty="0">
                <a:solidFill>
                  <a:srgbClr val="002060"/>
                </a:solidFill>
              </a:rPr>
              <a:t> çoğaltım </a:t>
            </a:r>
            <a:r>
              <a:rPr lang="tr-TR" dirty="0" err="1">
                <a:solidFill>
                  <a:srgbClr val="002060"/>
                </a:solidFill>
              </a:rPr>
              <a:t>polimorfizmi</a:t>
            </a:r>
            <a:r>
              <a:rPr lang="tr-TR" dirty="0">
                <a:solidFill>
                  <a:srgbClr val="002060"/>
                </a:solidFill>
              </a:rPr>
              <a:t> (“</a:t>
            </a:r>
            <a:r>
              <a:rPr lang="tr-TR" dirty="0" err="1">
                <a:solidFill>
                  <a:srgbClr val="002060"/>
                </a:solidFill>
              </a:rPr>
              <a:t>Retrotransposon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Microsatellite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Amplified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Polymorphism</a:t>
            </a:r>
            <a:r>
              <a:rPr lang="tr-TR" dirty="0">
                <a:solidFill>
                  <a:srgbClr val="002060"/>
                </a:solidFill>
              </a:rPr>
              <a:t>”)</a:t>
            </a:r>
          </a:p>
          <a:p>
            <a:r>
              <a:rPr lang="tr-TR" dirty="0">
                <a:solidFill>
                  <a:srgbClr val="002060"/>
                </a:solidFill>
              </a:rPr>
              <a:t>RBIP- </a:t>
            </a:r>
            <a:r>
              <a:rPr lang="tr-TR" dirty="0" err="1">
                <a:solidFill>
                  <a:srgbClr val="002060"/>
                </a:solidFill>
              </a:rPr>
              <a:t>retrotranspozon</a:t>
            </a:r>
            <a:r>
              <a:rPr lang="tr-TR" dirty="0">
                <a:solidFill>
                  <a:srgbClr val="002060"/>
                </a:solidFill>
              </a:rPr>
              <a:t> temelli </a:t>
            </a:r>
            <a:r>
              <a:rPr lang="tr-TR" dirty="0" err="1">
                <a:solidFill>
                  <a:srgbClr val="002060"/>
                </a:solidFill>
              </a:rPr>
              <a:t>insersiyonel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polimorfizm</a:t>
            </a:r>
            <a:r>
              <a:rPr lang="tr-TR" dirty="0">
                <a:solidFill>
                  <a:srgbClr val="002060"/>
                </a:solidFill>
              </a:rPr>
              <a:t> (“</a:t>
            </a:r>
            <a:r>
              <a:rPr lang="tr-TR" dirty="0" err="1">
                <a:solidFill>
                  <a:srgbClr val="002060"/>
                </a:solidFill>
              </a:rPr>
              <a:t>Retrotransposon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Based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Insertional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Polymorphism</a:t>
            </a:r>
            <a:r>
              <a:rPr lang="tr-TR" dirty="0">
                <a:solidFill>
                  <a:srgbClr val="002060"/>
                </a:solidFill>
              </a:rPr>
              <a:t>”)</a:t>
            </a:r>
          </a:p>
          <a:p>
            <a:r>
              <a:rPr lang="tr-TR" dirty="0">
                <a:solidFill>
                  <a:srgbClr val="002060"/>
                </a:solidFill>
              </a:rPr>
              <a:t>SSAP- diziye özgü çoğaltım </a:t>
            </a:r>
            <a:r>
              <a:rPr lang="tr-TR" dirty="0" err="1">
                <a:solidFill>
                  <a:srgbClr val="002060"/>
                </a:solidFill>
              </a:rPr>
              <a:t>polimorfizmi</a:t>
            </a:r>
            <a:r>
              <a:rPr lang="tr-TR" dirty="0">
                <a:solidFill>
                  <a:srgbClr val="002060"/>
                </a:solidFill>
              </a:rPr>
              <a:t> (“</a:t>
            </a:r>
            <a:r>
              <a:rPr lang="tr-TR" dirty="0" err="1">
                <a:solidFill>
                  <a:srgbClr val="002060"/>
                </a:solidFill>
              </a:rPr>
              <a:t>Sequence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Specific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Amplified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Polymorphism</a:t>
            </a:r>
            <a:r>
              <a:rPr lang="tr-TR" dirty="0">
                <a:solidFill>
                  <a:srgbClr val="002060"/>
                </a:solidFill>
              </a:rPr>
              <a:t>”)</a:t>
            </a:r>
          </a:p>
          <a:p>
            <a:r>
              <a:rPr lang="tr-TR" dirty="0">
                <a:solidFill>
                  <a:srgbClr val="002060"/>
                </a:solidFill>
              </a:rPr>
              <a:t>RAPD-</a:t>
            </a:r>
            <a:r>
              <a:rPr lang="tr-TR" dirty="0" err="1">
                <a:solidFill>
                  <a:srgbClr val="002060"/>
                </a:solidFill>
              </a:rPr>
              <a:t>retrotranspozon</a:t>
            </a:r>
            <a:r>
              <a:rPr lang="tr-TR" dirty="0">
                <a:solidFill>
                  <a:srgbClr val="002060"/>
                </a:solidFill>
              </a:rPr>
              <a:t> çoğaltım </a:t>
            </a:r>
            <a:r>
              <a:rPr lang="tr-TR" dirty="0" err="1">
                <a:solidFill>
                  <a:srgbClr val="002060"/>
                </a:solidFill>
              </a:rPr>
              <a:t>polimorfizmi</a:t>
            </a:r>
            <a:r>
              <a:rPr lang="tr-TR" dirty="0">
                <a:solidFill>
                  <a:srgbClr val="002060"/>
                </a:solidFill>
              </a:rPr>
              <a:t> (“RAPD-</a:t>
            </a:r>
            <a:r>
              <a:rPr lang="tr-TR" dirty="0" err="1">
                <a:solidFill>
                  <a:srgbClr val="002060"/>
                </a:solidFill>
              </a:rPr>
              <a:t>Retrotransposon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Amplified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Polymorphism</a:t>
            </a:r>
            <a:r>
              <a:rPr lang="tr-TR" dirty="0">
                <a:solidFill>
                  <a:srgbClr val="002060"/>
                </a:solidFill>
              </a:rPr>
              <a:t>”)</a:t>
            </a:r>
          </a:p>
          <a:p>
            <a:r>
              <a:rPr lang="tr-TR" dirty="0" err="1">
                <a:solidFill>
                  <a:srgbClr val="002060"/>
                </a:solidFill>
              </a:rPr>
              <a:t>Primer</a:t>
            </a:r>
            <a:r>
              <a:rPr lang="tr-TR" dirty="0">
                <a:solidFill>
                  <a:srgbClr val="002060"/>
                </a:solidFill>
              </a:rPr>
              <a:t> bağlanma bölgeleri arası çoğaltım (“Inter </a:t>
            </a:r>
            <a:r>
              <a:rPr lang="tr-TR" dirty="0" err="1">
                <a:solidFill>
                  <a:srgbClr val="002060"/>
                </a:solidFill>
              </a:rPr>
              <a:t>Primer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Binding</a:t>
            </a:r>
            <a:r>
              <a:rPr lang="tr-TR" dirty="0">
                <a:solidFill>
                  <a:srgbClr val="002060"/>
                </a:solidFill>
              </a:rPr>
              <a:t> Site </a:t>
            </a:r>
            <a:r>
              <a:rPr lang="tr-TR" dirty="0" err="1">
                <a:solidFill>
                  <a:srgbClr val="002060"/>
                </a:solidFill>
              </a:rPr>
              <a:t>Amplification</a:t>
            </a:r>
            <a:r>
              <a:rPr lang="tr-TR" dirty="0">
                <a:solidFill>
                  <a:srgbClr val="002060"/>
                </a:solidFill>
              </a:rPr>
              <a:t>”)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tr-TR" noProof="0" smtClean="0"/>
              <a:t>15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67845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2060"/>
                </a:solidFill>
              </a:rPr>
              <a:t>IRAP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>
                <a:solidFill>
                  <a:srgbClr val="002060"/>
                </a:solidFill>
              </a:rPr>
              <a:t>Inter-</a:t>
            </a:r>
            <a:r>
              <a:rPr lang="tr-TR" dirty="0" err="1">
                <a:solidFill>
                  <a:srgbClr val="002060"/>
                </a:solidFill>
              </a:rPr>
              <a:t>Retrotransposons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Amplified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Polymorphisms</a:t>
            </a:r>
            <a:r>
              <a:rPr lang="tr-TR" dirty="0">
                <a:solidFill>
                  <a:srgbClr val="002060"/>
                </a:solidFill>
              </a:rPr>
              <a:t> (</a:t>
            </a:r>
            <a:r>
              <a:rPr lang="tr-TR" dirty="0" err="1">
                <a:solidFill>
                  <a:srgbClr val="002060"/>
                </a:solidFill>
              </a:rPr>
              <a:t>IRAPs</a:t>
            </a:r>
            <a:r>
              <a:rPr lang="tr-TR" dirty="0">
                <a:solidFill>
                  <a:srgbClr val="002060"/>
                </a:solidFill>
              </a:rPr>
              <a:t>) önemli bir </a:t>
            </a:r>
            <a:r>
              <a:rPr lang="tr-TR" dirty="0" err="1">
                <a:solidFill>
                  <a:srgbClr val="002060"/>
                </a:solidFill>
              </a:rPr>
              <a:t>retrotranspozon</a:t>
            </a:r>
            <a:r>
              <a:rPr lang="tr-TR" dirty="0">
                <a:solidFill>
                  <a:srgbClr val="002060"/>
                </a:solidFill>
              </a:rPr>
              <a:t> temelli </a:t>
            </a:r>
            <a:r>
              <a:rPr lang="tr-TR" dirty="0" err="1">
                <a:solidFill>
                  <a:srgbClr val="002060"/>
                </a:solidFill>
              </a:rPr>
              <a:t>markırdır</a:t>
            </a:r>
            <a:r>
              <a:rPr lang="tr-TR" dirty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tr-TR" dirty="0">
                <a:solidFill>
                  <a:srgbClr val="002060"/>
                </a:solidFill>
              </a:rPr>
              <a:t>IRAP yöntemi iki </a:t>
            </a:r>
            <a:r>
              <a:rPr lang="tr-TR" dirty="0" err="1">
                <a:solidFill>
                  <a:srgbClr val="002060"/>
                </a:solidFill>
              </a:rPr>
              <a:t>retrotranspozon</a:t>
            </a:r>
            <a:r>
              <a:rPr lang="tr-TR" dirty="0">
                <a:solidFill>
                  <a:srgbClr val="002060"/>
                </a:solidFill>
              </a:rPr>
              <a:t> arasındaki </a:t>
            </a:r>
            <a:r>
              <a:rPr lang="tr-TR" dirty="0" err="1">
                <a:solidFill>
                  <a:srgbClr val="002060"/>
                </a:solidFill>
              </a:rPr>
              <a:t>genomik</a:t>
            </a:r>
            <a:r>
              <a:rPr lang="tr-TR" dirty="0">
                <a:solidFill>
                  <a:srgbClr val="002060"/>
                </a:solidFill>
              </a:rPr>
              <a:t> DNA’nın PCR aracılığı ile çoğaltılmasıdır.</a:t>
            </a:r>
          </a:p>
          <a:p>
            <a:pPr algn="just"/>
            <a:r>
              <a:rPr lang="tr-TR" dirty="0">
                <a:solidFill>
                  <a:srgbClr val="002060"/>
                </a:solidFill>
              </a:rPr>
              <a:t>Genomdaki </a:t>
            </a:r>
            <a:r>
              <a:rPr lang="tr-TR" dirty="0" err="1">
                <a:solidFill>
                  <a:srgbClr val="002060"/>
                </a:solidFill>
              </a:rPr>
              <a:t>retrotranspozon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insersiyonlarının</a:t>
            </a:r>
            <a:r>
              <a:rPr lang="tr-TR" dirty="0">
                <a:solidFill>
                  <a:srgbClr val="002060"/>
                </a:solidFill>
              </a:rPr>
              <a:t> farklılıkları, çoğalan </a:t>
            </a:r>
            <a:r>
              <a:rPr lang="tr-TR" dirty="0" err="1">
                <a:solidFill>
                  <a:srgbClr val="002060"/>
                </a:solidFill>
              </a:rPr>
              <a:t>genomik</a:t>
            </a:r>
            <a:r>
              <a:rPr lang="tr-TR" dirty="0">
                <a:solidFill>
                  <a:srgbClr val="002060"/>
                </a:solidFill>
              </a:rPr>
              <a:t> DNA sayısı ve boyutu </a:t>
            </a:r>
            <a:r>
              <a:rPr lang="tr-TR" dirty="0" err="1">
                <a:solidFill>
                  <a:srgbClr val="002060"/>
                </a:solidFill>
              </a:rPr>
              <a:t>markır</a:t>
            </a:r>
            <a:r>
              <a:rPr lang="tr-TR" dirty="0">
                <a:solidFill>
                  <a:srgbClr val="002060"/>
                </a:solidFill>
              </a:rPr>
              <a:t> olarak kullanılabilmektedir.</a:t>
            </a:r>
          </a:p>
          <a:p>
            <a:pPr algn="just"/>
            <a:r>
              <a:rPr lang="tr-TR" dirty="0" err="1">
                <a:solidFill>
                  <a:srgbClr val="002060"/>
                </a:solidFill>
              </a:rPr>
              <a:t>Genotiplerin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polimorfizmi</a:t>
            </a:r>
            <a:r>
              <a:rPr lang="tr-TR" dirty="0">
                <a:solidFill>
                  <a:srgbClr val="002060"/>
                </a:solidFill>
              </a:rPr>
              <a:t> tespit edilebilir ve çeşitlilik ya da </a:t>
            </a:r>
            <a:r>
              <a:rPr lang="tr-TR" dirty="0" err="1">
                <a:solidFill>
                  <a:srgbClr val="002060"/>
                </a:solidFill>
              </a:rPr>
              <a:t>filogenetik</a:t>
            </a:r>
            <a:r>
              <a:rPr lang="tr-TR" dirty="0">
                <a:solidFill>
                  <a:srgbClr val="002060"/>
                </a:solidFill>
              </a:rPr>
              <a:t> yakınlık hakkında veriler elde edilebilir.</a:t>
            </a:r>
          </a:p>
          <a:p>
            <a:pPr algn="just"/>
            <a:r>
              <a:rPr lang="tr-TR" dirty="0">
                <a:solidFill>
                  <a:srgbClr val="002060"/>
                </a:solidFill>
              </a:rPr>
              <a:t>Bu yöntemde </a:t>
            </a:r>
            <a:r>
              <a:rPr lang="tr-TR" dirty="0" err="1">
                <a:solidFill>
                  <a:srgbClr val="002060"/>
                </a:solidFill>
              </a:rPr>
              <a:t>retrotranspozonlara</a:t>
            </a:r>
            <a:r>
              <a:rPr lang="tr-TR" dirty="0">
                <a:solidFill>
                  <a:srgbClr val="002060"/>
                </a:solidFill>
              </a:rPr>
              <a:t> ait LTR dizilerinin dışa doğru bakan </a:t>
            </a:r>
            <a:r>
              <a:rPr lang="tr-TR" dirty="0" err="1">
                <a:solidFill>
                  <a:srgbClr val="002060"/>
                </a:solidFill>
              </a:rPr>
              <a:t>primerleri</a:t>
            </a:r>
            <a:r>
              <a:rPr lang="tr-TR" dirty="0">
                <a:solidFill>
                  <a:srgbClr val="002060"/>
                </a:solidFill>
              </a:rPr>
              <a:t> kullanılır.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tr-TR" noProof="0" smtClean="0"/>
              <a:t>16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0764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2060"/>
                </a:solidFill>
              </a:rPr>
              <a:t>Transpozonlar nasıl tespit edilir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002060"/>
                </a:solidFill>
              </a:rPr>
              <a:t>İşlem basamakları;</a:t>
            </a:r>
          </a:p>
          <a:p>
            <a:r>
              <a:rPr lang="tr-TR" dirty="0">
                <a:solidFill>
                  <a:srgbClr val="002060"/>
                </a:solidFill>
              </a:rPr>
              <a:t>DNA izole edilir.</a:t>
            </a:r>
          </a:p>
          <a:p>
            <a:r>
              <a:rPr lang="tr-TR" dirty="0">
                <a:solidFill>
                  <a:srgbClr val="002060"/>
                </a:solidFill>
              </a:rPr>
              <a:t>Bakılacak özelliğe uygun </a:t>
            </a:r>
            <a:r>
              <a:rPr lang="tr-TR" dirty="0" err="1">
                <a:solidFill>
                  <a:srgbClr val="002060"/>
                </a:solidFill>
              </a:rPr>
              <a:t>Primer</a:t>
            </a:r>
            <a:r>
              <a:rPr lang="tr-TR" dirty="0">
                <a:solidFill>
                  <a:srgbClr val="002060"/>
                </a:solidFill>
              </a:rPr>
              <a:t>/</a:t>
            </a:r>
            <a:r>
              <a:rPr lang="tr-TR" dirty="0" err="1">
                <a:solidFill>
                  <a:srgbClr val="002060"/>
                </a:solidFill>
              </a:rPr>
              <a:t>ler</a:t>
            </a:r>
            <a:r>
              <a:rPr lang="tr-TR" dirty="0">
                <a:solidFill>
                  <a:srgbClr val="002060"/>
                </a:solidFill>
              </a:rPr>
              <a:t> tasarlanır.</a:t>
            </a:r>
          </a:p>
          <a:p>
            <a:r>
              <a:rPr lang="tr-TR" dirty="0">
                <a:solidFill>
                  <a:srgbClr val="002060"/>
                </a:solidFill>
              </a:rPr>
              <a:t>PCR yapılır.</a:t>
            </a:r>
          </a:p>
          <a:p>
            <a:r>
              <a:rPr lang="tr-TR" dirty="0" err="1">
                <a:solidFill>
                  <a:srgbClr val="002060"/>
                </a:solidFill>
              </a:rPr>
              <a:t>Agaroz</a:t>
            </a:r>
            <a:r>
              <a:rPr lang="tr-TR" dirty="0">
                <a:solidFill>
                  <a:srgbClr val="002060"/>
                </a:solidFill>
              </a:rPr>
              <a:t> jel </a:t>
            </a:r>
            <a:r>
              <a:rPr lang="tr-TR" dirty="0" err="1">
                <a:solidFill>
                  <a:srgbClr val="002060"/>
                </a:solidFill>
              </a:rPr>
              <a:t>elektroforezinde</a:t>
            </a:r>
            <a:r>
              <a:rPr lang="tr-TR" dirty="0">
                <a:solidFill>
                  <a:srgbClr val="002060"/>
                </a:solidFill>
              </a:rPr>
              <a:t> uygun şartlarda yürütülmesi sağlanır.</a:t>
            </a:r>
          </a:p>
          <a:p>
            <a:r>
              <a:rPr lang="tr-TR" dirty="0">
                <a:solidFill>
                  <a:srgbClr val="002060"/>
                </a:solidFill>
              </a:rPr>
              <a:t>Real-time PCR yapılır.</a:t>
            </a:r>
          </a:p>
          <a:p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tr-TR" noProof="0" smtClean="0"/>
              <a:t>17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23786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2060"/>
                </a:solidFill>
              </a:rPr>
              <a:t>Çeltik </a:t>
            </a:r>
            <a:r>
              <a:rPr lang="tr-TR" dirty="0" err="1">
                <a:solidFill>
                  <a:srgbClr val="002060"/>
                </a:solidFill>
              </a:rPr>
              <a:t>hopi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transpozon</a:t>
            </a:r>
            <a:r>
              <a:rPr lang="tr-TR" dirty="0">
                <a:solidFill>
                  <a:srgbClr val="002060"/>
                </a:solidFill>
              </a:rPr>
              <a:t>- 1 hafta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633223"/>
            <a:ext cx="9980682" cy="4505954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tr-TR" noProof="0" smtClean="0"/>
              <a:t>18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42913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2060"/>
                </a:solidFill>
              </a:rPr>
              <a:t>Çeltik </a:t>
            </a:r>
            <a:r>
              <a:rPr lang="tr-TR" dirty="0" err="1">
                <a:solidFill>
                  <a:srgbClr val="002060"/>
                </a:solidFill>
              </a:rPr>
              <a:t>hopi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transpozon</a:t>
            </a:r>
            <a:r>
              <a:rPr lang="tr-TR" dirty="0">
                <a:solidFill>
                  <a:srgbClr val="002060"/>
                </a:solidFill>
              </a:rPr>
              <a:t>- 48 saat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173162"/>
            <a:ext cx="9980682" cy="5183189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tr-TR" noProof="0" smtClean="0"/>
              <a:t>19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10090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2060"/>
                </a:solidFill>
              </a:rPr>
              <a:t>Transpozonlar ve Tarihçesi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>
                <a:solidFill>
                  <a:srgbClr val="002060"/>
                </a:solidFill>
              </a:rPr>
              <a:t>Genom içerisinde yer değiştirerek mutasyonlara ve genomdaki DNA miktarında değişikliğe neden olan DNA dizileridirler.</a:t>
            </a:r>
          </a:p>
          <a:p>
            <a:pPr algn="just"/>
            <a:r>
              <a:rPr lang="tr-TR" dirty="0">
                <a:solidFill>
                  <a:srgbClr val="002060"/>
                </a:solidFill>
              </a:rPr>
              <a:t>İlk kez 1948 yılında </a:t>
            </a:r>
            <a:r>
              <a:rPr lang="tr-TR" dirty="0" err="1">
                <a:solidFill>
                  <a:srgbClr val="002060"/>
                </a:solidFill>
              </a:rPr>
              <a:t>McClintock</a:t>
            </a:r>
            <a:r>
              <a:rPr lang="tr-TR" dirty="0">
                <a:solidFill>
                  <a:srgbClr val="002060"/>
                </a:solidFill>
              </a:rPr>
              <a:t> tarafından mısır bitkisinde tanımlanan hareketli DNA parçacıklarıdır.</a:t>
            </a:r>
          </a:p>
          <a:p>
            <a:pPr algn="just"/>
            <a:r>
              <a:rPr lang="tr-TR" dirty="0">
                <a:solidFill>
                  <a:srgbClr val="002060"/>
                </a:solidFill>
              </a:rPr>
              <a:t>Bu özellikleri ile </a:t>
            </a:r>
            <a:r>
              <a:rPr lang="tr-TR" dirty="0" err="1">
                <a:solidFill>
                  <a:srgbClr val="002060"/>
                </a:solidFill>
              </a:rPr>
              <a:t>insersiyon</a:t>
            </a:r>
            <a:r>
              <a:rPr lang="tr-TR" dirty="0">
                <a:solidFill>
                  <a:srgbClr val="002060"/>
                </a:solidFill>
              </a:rPr>
              <a:t>, </a:t>
            </a:r>
            <a:r>
              <a:rPr lang="tr-TR" dirty="0" err="1">
                <a:solidFill>
                  <a:srgbClr val="002060"/>
                </a:solidFill>
              </a:rPr>
              <a:t>delesyon</a:t>
            </a:r>
            <a:r>
              <a:rPr lang="tr-TR" dirty="0">
                <a:solidFill>
                  <a:srgbClr val="002060"/>
                </a:solidFill>
              </a:rPr>
              <a:t>, </a:t>
            </a:r>
            <a:r>
              <a:rPr lang="tr-TR" dirty="0" err="1">
                <a:solidFill>
                  <a:srgbClr val="002060"/>
                </a:solidFill>
              </a:rPr>
              <a:t>duplikasyon</a:t>
            </a:r>
            <a:r>
              <a:rPr lang="tr-TR" dirty="0">
                <a:solidFill>
                  <a:srgbClr val="002060"/>
                </a:solidFill>
              </a:rPr>
              <a:t> gibi olayları uyarabilir.</a:t>
            </a:r>
          </a:p>
          <a:p>
            <a:pPr algn="just"/>
            <a:r>
              <a:rPr lang="tr-TR" dirty="0">
                <a:solidFill>
                  <a:srgbClr val="002060"/>
                </a:solidFill>
              </a:rPr>
              <a:t>Yeni </a:t>
            </a:r>
            <a:r>
              <a:rPr lang="tr-TR" dirty="0" err="1">
                <a:solidFill>
                  <a:srgbClr val="002060"/>
                </a:solidFill>
              </a:rPr>
              <a:t>allellerin</a:t>
            </a:r>
            <a:r>
              <a:rPr lang="tr-TR" dirty="0">
                <a:solidFill>
                  <a:srgbClr val="002060"/>
                </a:solidFill>
              </a:rPr>
              <a:t> oluşmasına yol açabilirler. </a:t>
            </a:r>
          </a:p>
          <a:p>
            <a:pPr algn="just"/>
            <a:r>
              <a:rPr lang="tr-TR" dirty="0">
                <a:solidFill>
                  <a:srgbClr val="002060"/>
                </a:solidFill>
              </a:rPr>
              <a:t>1980’li yıllarda genom çalışmalarının artması sonucunda </a:t>
            </a:r>
            <a:r>
              <a:rPr lang="tr-TR" dirty="0" err="1">
                <a:solidFill>
                  <a:srgbClr val="002060"/>
                </a:solidFill>
              </a:rPr>
              <a:t>transpozonların</a:t>
            </a:r>
            <a:r>
              <a:rPr lang="tr-TR" dirty="0">
                <a:solidFill>
                  <a:srgbClr val="002060"/>
                </a:solidFill>
              </a:rPr>
              <a:t> hemen hemen her canlı türünde bulunduğu ve genomun büyük kısmını oluşturduğu belirtilmiştir.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tr-TR" noProof="0" smtClean="0"/>
              <a:t>2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35333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2060"/>
                </a:solidFill>
              </a:rPr>
              <a:t>Yapılan çalışma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600200"/>
            <a:ext cx="9980682" cy="4572000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tr-TR" noProof="0" smtClean="0"/>
              <a:t>20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88023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tr-TR" sz="3200" b="1" dirty="0">
              <a:solidFill>
                <a:srgbClr val="002060"/>
              </a:solidFill>
            </a:endParaRPr>
          </a:p>
          <a:p>
            <a:pPr algn="ctr"/>
            <a:endParaRPr lang="tr-TR" sz="32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tr-TR" sz="32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tr-TR" sz="3200" b="1" dirty="0">
                <a:solidFill>
                  <a:srgbClr val="002060"/>
                </a:solidFill>
              </a:rPr>
              <a:t>TEŞEKKÜR EDERİM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tr-TR" noProof="0" smtClean="0"/>
              <a:t>21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640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2060"/>
                </a:solidFill>
              </a:rPr>
              <a:t>Kaynaklar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1400" dirty="0" err="1"/>
              <a:t>Marakli</a:t>
            </a:r>
            <a:r>
              <a:rPr lang="en-US" sz="1400" dirty="0"/>
              <a:t>, S., 2018, Identification and functional analyses of new sesame miRNAs (</a:t>
            </a:r>
            <a:r>
              <a:rPr lang="en-US" sz="1400" i="1" dirty="0" err="1"/>
              <a:t>Sesamum</a:t>
            </a:r>
            <a:r>
              <a:rPr lang="en-US" sz="1400" i="1" dirty="0"/>
              <a:t> </a:t>
            </a:r>
            <a:r>
              <a:rPr lang="en-US" sz="1400" i="1" dirty="0" err="1"/>
              <a:t>indicum</a:t>
            </a:r>
            <a:r>
              <a:rPr lang="en-US" sz="1400" dirty="0"/>
              <a:t> L.) and their targets, Molecular Biology Reports, 45: 2145-2155, Link: </a:t>
            </a:r>
            <a:r>
              <a:rPr lang="en-US" sz="1400" dirty="0">
                <a:hlinkClick r:id="rId2"/>
              </a:rPr>
              <a:t>https://link.springer.com/article/10.1007%2Fs11033-018-4373-7</a:t>
            </a:r>
            <a:endParaRPr lang="tr-TR" sz="1400" dirty="0"/>
          </a:p>
          <a:p>
            <a:pPr algn="just"/>
            <a:r>
              <a:rPr lang="tr-TR" sz="1400" dirty="0" err="1"/>
              <a:t>Marakli</a:t>
            </a:r>
            <a:r>
              <a:rPr lang="tr-TR" sz="1400" dirty="0"/>
              <a:t>, S., 2018, </a:t>
            </a:r>
            <a:r>
              <a:rPr lang="tr-TR" sz="1400" dirty="0" err="1"/>
              <a:t>Transferability</a:t>
            </a:r>
            <a:r>
              <a:rPr lang="tr-TR" sz="1400" dirty="0"/>
              <a:t> of </a:t>
            </a:r>
            <a:r>
              <a:rPr lang="tr-TR" sz="1400" dirty="0" err="1"/>
              <a:t>barley</a:t>
            </a:r>
            <a:r>
              <a:rPr lang="tr-TR" sz="1400" dirty="0"/>
              <a:t> </a:t>
            </a:r>
            <a:r>
              <a:rPr lang="tr-TR" sz="1400" dirty="0" err="1"/>
              <a:t>retrotransposons</a:t>
            </a:r>
            <a:r>
              <a:rPr lang="tr-TR" sz="1400" dirty="0"/>
              <a:t> (</a:t>
            </a:r>
            <a:r>
              <a:rPr lang="tr-TR" sz="1400" i="1" dirty="0" err="1"/>
              <a:t>Sukkula</a:t>
            </a:r>
            <a:r>
              <a:rPr lang="tr-TR" sz="1400" dirty="0"/>
              <a:t> </a:t>
            </a:r>
            <a:r>
              <a:rPr lang="tr-TR" sz="1400" dirty="0" err="1"/>
              <a:t>and</a:t>
            </a:r>
            <a:r>
              <a:rPr lang="tr-TR" sz="1400" dirty="0"/>
              <a:t> </a:t>
            </a:r>
            <a:r>
              <a:rPr lang="tr-TR" sz="1400" i="1" dirty="0" err="1"/>
              <a:t>Nikita</a:t>
            </a:r>
            <a:r>
              <a:rPr lang="tr-TR" sz="1400" dirty="0"/>
              <a:t>) </a:t>
            </a:r>
            <a:r>
              <a:rPr lang="tr-TR" sz="1400" dirty="0" err="1"/>
              <a:t>to</a:t>
            </a:r>
            <a:r>
              <a:rPr lang="tr-TR" sz="1400" dirty="0"/>
              <a:t> </a:t>
            </a:r>
            <a:r>
              <a:rPr lang="tr-TR" sz="1400" dirty="0" err="1"/>
              <a:t>investigate</a:t>
            </a:r>
            <a:r>
              <a:rPr lang="tr-TR" sz="1400" dirty="0"/>
              <a:t> </a:t>
            </a:r>
            <a:r>
              <a:rPr lang="tr-TR" sz="1400" dirty="0" err="1"/>
              <a:t>genetic</a:t>
            </a:r>
            <a:r>
              <a:rPr lang="tr-TR" sz="1400" dirty="0"/>
              <a:t> </a:t>
            </a:r>
            <a:r>
              <a:rPr lang="tr-TR" sz="1400" dirty="0" err="1"/>
              <a:t>structure</a:t>
            </a:r>
            <a:r>
              <a:rPr lang="tr-TR" sz="1400" dirty="0"/>
              <a:t> of </a:t>
            </a:r>
            <a:r>
              <a:rPr lang="tr-TR" sz="1400" i="1" dirty="0" err="1"/>
              <a:t>Pimpinella</a:t>
            </a:r>
            <a:r>
              <a:rPr lang="tr-TR" sz="1400" i="1" dirty="0"/>
              <a:t> </a:t>
            </a:r>
            <a:r>
              <a:rPr lang="tr-TR" sz="1400" i="1" dirty="0" err="1"/>
              <a:t>anisum</a:t>
            </a:r>
            <a:r>
              <a:rPr lang="tr-TR" sz="1400" i="1" dirty="0"/>
              <a:t> </a:t>
            </a:r>
            <a:r>
              <a:rPr lang="tr-TR" sz="1400" dirty="0"/>
              <a:t>L., Marmara </a:t>
            </a:r>
            <a:r>
              <a:rPr lang="tr-TR" sz="1400" dirty="0" err="1"/>
              <a:t>Journal</a:t>
            </a:r>
            <a:r>
              <a:rPr lang="tr-TR" sz="1400" dirty="0"/>
              <a:t> of </a:t>
            </a:r>
            <a:r>
              <a:rPr lang="tr-TR" sz="1400" dirty="0" err="1"/>
              <a:t>Pure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Applied</a:t>
            </a:r>
            <a:r>
              <a:rPr lang="tr-TR" sz="1400" dirty="0"/>
              <a:t> </a:t>
            </a:r>
            <a:r>
              <a:rPr lang="tr-TR" sz="1400" dirty="0" err="1"/>
              <a:t>Science</a:t>
            </a:r>
            <a:r>
              <a:rPr lang="tr-TR" sz="1400" dirty="0"/>
              <a:t>, 3: 299-304, Link: </a:t>
            </a:r>
            <a:r>
              <a:rPr lang="tr-TR" sz="1400" dirty="0">
                <a:hlinkClick r:id="rId3"/>
              </a:rPr>
              <a:t>http://dergipark.gov.tr/download/article-file/580467</a:t>
            </a:r>
            <a:endParaRPr lang="tr-TR" sz="1400" dirty="0"/>
          </a:p>
          <a:p>
            <a:pPr algn="just"/>
            <a:r>
              <a:rPr lang="en-US" sz="1400" dirty="0" err="1"/>
              <a:t>Marakli</a:t>
            </a:r>
            <a:r>
              <a:rPr lang="en-US" sz="1400" dirty="0"/>
              <a:t>, S., 2018, A brief review of molecular markers to </a:t>
            </a:r>
            <a:r>
              <a:rPr lang="en-US" sz="1400" dirty="0" err="1"/>
              <a:t>analyse</a:t>
            </a:r>
            <a:r>
              <a:rPr lang="en-US" sz="1400" dirty="0"/>
              <a:t> medicinally important plants, International Journal of Life Sciences and Biotechnology, 1(1): 29-36, Link: </a:t>
            </a:r>
            <a:r>
              <a:rPr lang="en-US" sz="1400" dirty="0">
                <a:hlinkClick r:id="rId4"/>
              </a:rPr>
              <a:t>http://dergipark.gov.tr/download/article-file/510418</a:t>
            </a:r>
            <a:endParaRPr lang="tr-TR" sz="1400" dirty="0"/>
          </a:p>
          <a:p>
            <a:pPr algn="just"/>
            <a:r>
              <a:rPr lang="tr-TR" sz="1400" dirty="0" err="1"/>
              <a:t>Yilmaz</a:t>
            </a:r>
            <a:r>
              <a:rPr lang="tr-TR" sz="1400" dirty="0"/>
              <a:t>, S., </a:t>
            </a:r>
            <a:r>
              <a:rPr lang="tr-TR" sz="1400" dirty="0" err="1"/>
              <a:t>Marakli</a:t>
            </a:r>
            <a:r>
              <a:rPr lang="tr-TR" sz="1400" dirty="0"/>
              <a:t>, S., </a:t>
            </a:r>
            <a:r>
              <a:rPr lang="tr-TR" sz="1400" dirty="0" err="1"/>
              <a:t>Yuzbasioglu</a:t>
            </a:r>
            <a:r>
              <a:rPr lang="tr-TR" sz="1400" dirty="0"/>
              <a:t>, G., </a:t>
            </a:r>
            <a:r>
              <a:rPr lang="tr-TR" sz="1400" dirty="0" err="1"/>
              <a:t>Gozukirmizi</a:t>
            </a:r>
            <a:r>
              <a:rPr lang="tr-TR" sz="1400" dirty="0"/>
              <a:t>, N., 2018, </a:t>
            </a:r>
            <a:r>
              <a:rPr lang="tr-TR" sz="1400" dirty="0" err="1"/>
              <a:t>Short-term</a:t>
            </a:r>
            <a:r>
              <a:rPr lang="tr-TR" sz="1400" dirty="0"/>
              <a:t> </a:t>
            </a:r>
            <a:r>
              <a:rPr lang="tr-TR" sz="1400" dirty="0" err="1"/>
              <a:t>mutagenicity</a:t>
            </a:r>
            <a:r>
              <a:rPr lang="tr-TR" sz="1400" dirty="0"/>
              <a:t> test </a:t>
            </a:r>
            <a:r>
              <a:rPr lang="tr-TR" sz="1400" dirty="0" err="1"/>
              <a:t>by</a:t>
            </a:r>
            <a:r>
              <a:rPr lang="tr-TR" sz="1400" dirty="0"/>
              <a:t> </a:t>
            </a:r>
            <a:r>
              <a:rPr lang="tr-TR" sz="1400" dirty="0" err="1"/>
              <a:t>using</a:t>
            </a:r>
            <a:r>
              <a:rPr lang="tr-TR" sz="1400" dirty="0"/>
              <a:t> IRAP </a:t>
            </a:r>
            <a:r>
              <a:rPr lang="tr-TR" sz="1400" dirty="0" err="1"/>
              <a:t>molecular</a:t>
            </a:r>
            <a:r>
              <a:rPr lang="tr-TR" sz="1400" dirty="0"/>
              <a:t> marker in </a:t>
            </a:r>
            <a:r>
              <a:rPr lang="tr-TR" sz="1400" dirty="0" err="1"/>
              <a:t>rice</a:t>
            </a:r>
            <a:r>
              <a:rPr lang="tr-TR" sz="1400" dirty="0"/>
              <a:t> </a:t>
            </a:r>
            <a:r>
              <a:rPr lang="tr-TR" sz="1400" dirty="0" err="1"/>
              <a:t>grown</a:t>
            </a:r>
            <a:r>
              <a:rPr lang="tr-TR" sz="1400" dirty="0"/>
              <a:t> </a:t>
            </a:r>
            <a:r>
              <a:rPr lang="tr-TR" sz="1400" dirty="0" err="1"/>
              <a:t>under</a:t>
            </a:r>
            <a:r>
              <a:rPr lang="tr-TR" sz="1400" dirty="0"/>
              <a:t> </a:t>
            </a:r>
            <a:r>
              <a:rPr lang="tr-TR" sz="1400" dirty="0" err="1"/>
              <a:t>herbicide</a:t>
            </a:r>
            <a:r>
              <a:rPr lang="tr-TR" sz="1400" dirty="0"/>
              <a:t> </a:t>
            </a:r>
            <a:r>
              <a:rPr lang="tr-TR" sz="1400" dirty="0" err="1"/>
              <a:t>treatment</a:t>
            </a:r>
            <a:r>
              <a:rPr lang="tr-TR" sz="1400" dirty="0"/>
              <a:t>, </a:t>
            </a:r>
            <a:r>
              <a:rPr lang="tr-TR" sz="1400" dirty="0" err="1"/>
              <a:t>Biotechnology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Biotechnological</a:t>
            </a:r>
            <a:r>
              <a:rPr lang="tr-TR" sz="1400" dirty="0"/>
              <a:t> </a:t>
            </a:r>
            <a:r>
              <a:rPr lang="tr-TR" sz="1400" dirty="0" err="1"/>
              <a:t>Equipment</a:t>
            </a:r>
            <a:r>
              <a:rPr lang="tr-TR" sz="1400" dirty="0"/>
              <a:t>, </a:t>
            </a:r>
            <a:r>
              <a:rPr lang="tr-TR" sz="1400" dirty="0">
                <a:hlinkClick r:id="rId5"/>
              </a:rPr>
              <a:t>https://www.tandfonline.com/doi/full/10.1080/13102818.2018.1474137</a:t>
            </a:r>
            <a:r>
              <a:rPr lang="tr-TR" sz="1400" dirty="0"/>
              <a:t>.</a:t>
            </a:r>
          </a:p>
          <a:p>
            <a:pPr algn="just"/>
            <a:r>
              <a:rPr lang="tr-TR" sz="1400" dirty="0" err="1"/>
              <a:t>Cakmak</a:t>
            </a:r>
            <a:r>
              <a:rPr lang="tr-TR" sz="1400" dirty="0"/>
              <a:t>, B., </a:t>
            </a:r>
            <a:r>
              <a:rPr lang="tr-TR" sz="1400" dirty="0" err="1"/>
              <a:t>Marakli</a:t>
            </a:r>
            <a:r>
              <a:rPr lang="tr-TR" sz="1400" dirty="0"/>
              <a:t>, S., </a:t>
            </a:r>
            <a:r>
              <a:rPr lang="tr-TR" sz="1400" dirty="0" err="1"/>
              <a:t>Gozukirmizi</a:t>
            </a:r>
            <a:r>
              <a:rPr lang="tr-TR" sz="1400" dirty="0"/>
              <a:t>, N., 2017, </a:t>
            </a:r>
            <a:r>
              <a:rPr lang="tr-TR" sz="1400" i="1" dirty="0" err="1"/>
              <a:t>Sukkula</a:t>
            </a:r>
            <a:r>
              <a:rPr lang="tr-TR" sz="1400" dirty="0"/>
              <a:t> </a:t>
            </a:r>
            <a:r>
              <a:rPr lang="tr-TR" sz="1400" dirty="0" err="1"/>
              <a:t>retrotransposon</a:t>
            </a:r>
            <a:r>
              <a:rPr lang="tr-TR" sz="1400" dirty="0"/>
              <a:t> </a:t>
            </a:r>
            <a:r>
              <a:rPr lang="tr-TR" sz="1400" dirty="0" err="1"/>
              <a:t>movements</a:t>
            </a:r>
            <a:r>
              <a:rPr lang="tr-TR" sz="1400" dirty="0"/>
              <a:t> in </a:t>
            </a:r>
            <a:r>
              <a:rPr lang="tr-TR" sz="1400" dirty="0" err="1"/>
              <a:t>the</a:t>
            </a:r>
            <a:r>
              <a:rPr lang="tr-TR" sz="1400" dirty="0"/>
              <a:t> </a:t>
            </a:r>
            <a:r>
              <a:rPr lang="tr-TR" sz="1400" dirty="0" err="1"/>
              <a:t>human</a:t>
            </a:r>
            <a:r>
              <a:rPr lang="tr-TR" sz="1400" dirty="0"/>
              <a:t> </a:t>
            </a:r>
            <a:r>
              <a:rPr lang="tr-TR" sz="1400" dirty="0" err="1"/>
              <a:t>genome</a:t>
            </a:r>
            <a:r>
              <a:rPr lang="tr-TR" sz="1400" dirty="0"/>
              <a:t>, </a:t>
            </a:r>
            <a:r>
              <a:rPr lang="tr-TR" sz="1400" dirty="0" err="1"/>
              <a:t>Biotechnology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Biotechnological</a:t>
            </a:r>
            <a:r>
              <a:rPr lang="tr-TR" sz="1400" dirty="0"/>
              <a:t> </a:t>
            </a:r>
            <a:r>
              <a:rPr lang="tr-TR" sz="1400" dirty="0" err="1"/>
              <a:t>Equipment</a:t>
            </a:r>
            <a:r>
              <a:rPr lang="tr-TR" sz="1400" dirty="0"/>
              <a:t>, </a:t>
            </a:r>
            <a:r>
              <a:rPr lang="tr-TR" sz="1400" dirty="0" err="1"/>
              <a:t>vol</a:t>
            </a:r>
            <a:r>
              <a:rPr lang="tr-TR" sz="1400" dirty="0"/>
              <a:t>. 31, </a:t>
            </a:r>
            <a:r>
              <a:rPr lang="tr-TR" sz="1400" dirty="0" err="1"/>
              <a:t>no</a:t>
            </a:r>
            <a:r>
              <a:rPr lang="tr-TR" sz="1400" dirty="0"/>
              <a:t>. 4, </a:t>
            </a:r>
            <a:r>
              <a:rPr lang="tr-TR" sz="1400" dirty="0" err="1"/>
              <a:t>pp</a:t>
            </a:r>
            <a:r>
              <a:rPr lang="tr-TR" sz="1400" dirty="0"/>
              <a:t>. 756-760.</a:t>
            </a:r>
          </a:p>
          <a:p>
            <a:pPr algn="just"/>
            <a:r>
              <a:rPr lang="tr-TR" sz="1400" dirty="0" err="1"/>
              <a:t>Yilmaz</a:t>
            </a:r>
            <a:r>
              <a:rPr lang="tr-TR" sz="1400" dirty="0"/>
              <a:t>, S., 2013. Arpa (</a:t>
            </a:r>
            <a:r>
              <a:rPr lang="tr-TR" sz="1400" i="1" dirty="0" err="1"/>
              <a:t>Hordeum</a:t>
            </a:r>
            <a:r>
              <a:rPr lang="tr-TR" sz="1400" i="1" dirty="0"/>
              <a:t> </a:t>
            </a:r>
            <a:r>
              <a:rPr lang="tr-TR" sz="1400" i="1" dirty="0" err="1"/>
              <a:t>vulgare</a:t>
            </a:r>
            <a:r>
              <a:rPr lang="tr-TR" sz="1400" i="1" dirty="0"/>
              <a:t> </a:t>
            </a:r>
            <a:r>
              <a:rPr lang="tr-TR" sz="1400" dirty="0"/>
              <a:t>L.) Doku Kültüründe </a:t>
            </a:r>
            <a:r>
              <a:rPr lang="tr-TR" sz="1400" dirty="0" err="1"/>
              <a:t>Retrotranspozon</a:t>
            </a:r>
            <a:r>
              <a:rPr lang="tr-TR" sz="1400" dirty="0"/>
              <a:t> Hareketlerinin ve Ürünlerinin Belirlenmesi. Moleküler Biyoloji ve Genetik Bölümü, Doktora Tezi, İstanbul Üniversitesi. İstanbul</a:t>
            </a:r>
          </a:p>
          <a:p>
            <a:pPr algn="just"/>
            <a:r>
              <a:rPr lang="tr-TR" sz="1400" dirty="0"/>
              <a:t>Kaya Y., Yılmaz S., Nermin </a:t>
            </a:r>
            <a:r>
              <a:rPr lang="tr-TR" sz="1400" dirty="0" err="1"/>
              <a:t>Gozukirmizi</a:t>
            </a:r>
            <a:r>
              <a:rPr lang="tr-TR" sz="1400" dirty="0"/>
              <a:t>, </a:t>
            </a:r>
            <a:r>
              <a:rPr lang="tr-TR" sz="1400" dirty="0" err="1"/>
              <a:t>Fahrul</a:t>
            </a:r>
            <a:r>
              <a:rPr lang="tr-TR" sz="1400" dirty="0"/>
              <a:t> </a:t>
            </a:r>
            <a:r>
              <a:rPr lang="tr-TR" sz="1400" dirty="0" err="1"/>
              <a:t>Huyop</a:t>
            </a:r>
            <a:r>
              <a:rPr lang="tr-TR" sz="1400" dirty="0"/>
              <a:t> Evaluation of </a:t>
            </a:r>
            <a:r>
              <a:rPr lang="tr-TR" sz="1400" dirty="0" err="1"/>
              <a:t>transgenic</a:t>
            </a:r>
            <a:r>
              <a:rPr lang="tr-TR" sz="1400" dirty="0"/>
              <a:t> </a:t>
            </a:r>
            <a:r>
              <a:rPr lang="tr-TR" sz="1400" dirty="0" err="1"/>
              <a:t>Nicotiana</a:t>
            </a:r>
            <a:r>
              <a:rPr lang="tr-TR" sz="1400" dirty="0"/>
              <a:t> </a:t>
            </a:r>
            <a:r>
              <a:rPr lang="tr-TR" sz="1400" dirty="0" err="1"/>
              <a:t>tabacum</a:t>
            </a:r>
            <a:r>
              <a:rPr lang="tr-TR" sz="1400" dirty="0"/>
              <a:t> </a:t>
            </a:r>
            <a:r>
              <a:rPr lang="tr-TR" sz="1400" dirty="0" err="1"/>
              <a:t>with</a:t>
            </a:r>
            <a:r>
              <a:rPr lang="tr-TR" sz="1400" dirty="0"/>
              <a:t> </a:t>
            </a:r>
            <a:r>
              <a:rPr lang="tr-TR" sz="1400" dirty="0" err="1"/>
              <a:t>dehE</a:t>
            </a:r>
            <a:r>
              <a:rPr lang="tr-TR" sz="1400" dirty="0"/>
              <a:t> gene </a:t>
            </a:r>
            <a:r>
              <a:rPr lang="tr-TR" sz="1400" dirty="0" err="1"/>
              <a:t>using</a:t>
            </a:r>
            <a:r>
              <a:rPr lang="tr-TR" sz="1400" dirty="0"/>
              <a:t> </a:t>
            </a:r>
            <a:r>
              <a:rPr lang="tr-TR" sz="1400" dirty="0" err="1"/>
              <a:t>transposon</a:t>
            </a:r>
            <a:r>
              <a:rPr lang="tr-TR" sz="1400" dirty="0"/>
              <a:t> </a:t>
            </a:r>
            <a:r>
              <a:rPr lang="tr-TR" sz="1400" dirty="0" err="1"/>
              <a:t>based</a:t>
            </a:r>
            <a:r>
              <a:rPr lang="tr-TR" sz="1400" dirty="0"/>
              <a:t> IRAP </a:t>
            </a:r>
            <a:r>
              <a:rPr lang="tr-TR" sz="1400" dirty="0" err="1"/>
              <a:t>markers</a:t>
            </a:r>
            <a:r>
              <a:rPr lang="tr-TR" sz="1400" dirty="0"/>
              <a:t>, </a:t>
            </a:r>
            <a:r>
              <a:rPr lang="tr-TR" sz="1400" dirty="0" err="1"/>
              <a:t>American</a:t>
            </a:r>
            <a:r>
              <a:rPr lang="tr-TR" sz="1400" dirty="0"/>
              <a:t> </a:t>
            </a:r>
            <a:r>
              <a:rPr lang="tr-TR" sz="1400" dirty="0" err="1"/>
              <a:t>Journal</a:t>
            </a:r>
            <a:r>
              <a:rPr lang="tr-TR" sz="1400" dirty="0"/>
              <a:t> of </a:t>
            </a:r>
            <a:r>
              <a:rPr lang="tr-TR" sz="1400" dirty="0" err="1"/>
              <a:t>Plant</a:t>
            </a:r>
            <a:r>
              <a:rPr lang="tr-TR" sz="1400" dirty="0"/>
              <a:t> </a:t>
            </a:r>
            <a:r>
              <a:rPr lang="tr-TR" sz="1400" dirty="0" err="1"/>
              <a:t>Sciences</a:t>
            </a:r>
            <a:r>
              <a:rPr lang="tr-TR" sz="1400" dirty="0"/>
              <a:t>, 8 / 2013, 10.4236/ajps.2013.48A005.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tr-TR" noProof="0" smtClean="0"/>
              <a:t>22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5002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2060"/>
                </a:solidFill>
              </a:rPr>
              <a:t>Transpozonlar ve Tarihçesi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>
                <a:solidFill>
                  <a:srgbClr val="002060"/>
                </a:solidFill>
              </a:rPr>
              <a:t>Mısır, arpa, buğday bitkilerinin genomlarının yaklaşık %80-90’nı </a:t>
            </a:r>
            <a:r>
              <a:rPr lang="tr-TR" dirty="0" err="1">
                <a:solidFill>
                  <a:srgbClr val="002060"/>
                </a:solidFill>
              </a:rPr>
              <a:t>transpozonlardan</a:t>
            </a:r>
            <a:r>
              <a:rPr lang="tr-TR" dirty="0">
                <a:solidFill>
                  <a:srgbClr val="002060"/>
                </a:solidFill>
              </a:rPr>
              <a:t> oluşmaktadır.</a:t>
            </a:r>
          </a:p>
          <a:p>
            <a:pPr algn="just"/>
            <a:r>
              <a:rPr lang="tr-TR" dirty="0">
                <a:solidFill>
                  <a:srgbClr val="002060"/>
                </a:solidFill>
              </a:rPr>
              <a:t>İnsan genomunun %45’i </a:t>
            </a:r>
            <a:r>
              <a:rPr lang="tr-TR" dirty="0" err="1">
                <a:solidFill>
                  <a:srgbClr val="002060"/>
                </a:solidFill>
              </a:rPr>
              <a:t>transpozonlardan</a:t>
            </a:r>
            <a:r>
              <a:rPr lang="tr-TR" dirty="0">
                <a:solidFill>
                  <a:srgbClr val="002060"/>
                </a:solidFill>
              </a:rPr>
              <a:t> oluşur.</a:t>
            </a:r>
          </a:p>
          <a:p>
            <a:pPr algn="just"/>
            <a:r>
              <a:rPr lang="tr-TR" dirty="0" err="1">
                <a:solidFill>
                  <a:srgbClr val="002060"/>
                </a:solidFill>
              </a:rPr>
              <a:t>Prokaryotların</a:t>
            </a:r>
            <a:r>
              <a:rPr lang="tr-TR" dirty="0">
                <a:solidFill>
                  <a:srgbClr val="002060"/>
                </a:solidFill>
              </a:rPr>
              <a:t> çoğunda </a:t>
            </a:r>
            <a:r>
              <a:rPr lang="tr-TR" dirty="0" err="1">
                <a:solidFill>
                  <a:srgbClr val="002060"/>
                </a:solidFill>
              </a:rPr>
              <a:t>transpozon</a:t>
            </a:r>
            <a:r>
              <a:rPr lang="tr-TR" dirty="0">
                <a:solidFill>
                  <a:srgbClr val="002060"/>
                </a:solidFill>
              </a:rPr>
              <a:t> miktarı %1-3, Mayada %3’ünü, Hayvanlarda %3-45’ni, memelilerde %25-45’ini, </a:t>
            </a:r>
            <a:r>
              <a:rPr lang="en-US" i="1" dirty="0">
                <a:solidFill>
                  <a:srgbClr val="002060"/>
                </a:solidFill>
              </a:rPr>
              <a:t>Arabidopsis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bitkisinde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transpozonlar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genomun</a:t>
            </a:r>
            <a:r>
              <a:rPr lang="en-US" dirty="0">
                <a:solidFill>
                  <a:srgbClr val="002060"/>
                </a:solidFill>
              </a:rPr>
              <a:t> %14’ünü</a:t>
            </a:r>
            <a:r>
              <a:rPr lang="tr-TR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Çeltik</a:t>
            </a:r>
            <a:r>
              <a:rPr lang="tr-TR" dirty="0">
                <a:solidFill>
                  <a:srgbClr val="002060"/>
                </a:solidFill>
              </a:rPr>
              <a:t>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ise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o</a:t>
            </a:r>
            <a:r>
              <a:rPr lang="en-US" dirty="0">
                <a:solidFill>
                  <a:srgbClr val="002060"/>
                </a:solidFill>
              </a:rPr>
              <a:t>r</a:t>
            </a:r>
            <a:r>
              <a:rPr lang="tr-TR" dirty="0">
                <a:solidFill>
                  <a:srgbClr val="002060"/>
                </a:solidFill>
              </a:rPr>
              <a:t>a</a:t>
            </a:r>
            <a:r>
              <a:rPr lang="en-US" dirty="0">
                <a:solidFill>
                  <a:srgbClr val="002060"/>
                </a:solidFill>
              </a:rPr>
              <a:t>n %35</a:t>
            </a:r>
            <a:r>
              <a:rPr lang="tr-TR" dirty="0">
                <a:solidFill>
                  <a:srgbClr val="002060"/>
                </a:solidFill>
              </a:rPr>
              <a:t> tir.</a:t>
            </a:r>
          </a:p>
          <a:p>
            <a:pPr algn="just"/>
            <a:r>
              <a:rPr lang="tr-TR" dirty="0">
                <a:solidFill>
                  <a:srgbClr val="002060"/>
                </a:solidFill>
              </a:rPr>
              <a:t>Transpozonlar 2 grup altında incelenmektedir. </a:t>
            </a:r>
            <a:r>
              <a:rPr lang="tr-TR" dirty="0" err="1">
                <a:solidFill>
                  <a:srgbClr val="002060"/>
                </a:solidFill>
              </a:rPr>
              <a:t>Retrotranspozonlar</a:t>
            </a:r>
            <a:r>
              <a:rPr lang="tr-TR" dirty="0">
                <a:solidFill>
                  <a:srgbClr val="002060"/>
                </a:solidFill>
              </a:rPr>
              <a:t> ve DNA </a:t>
            </a:r>
            <a:r>
              <a:rPr lang="tr-TR" dirty="0" err="1">
                <a:solidFill>
                  <a:srgbClr val="002060"/>
                </a:solidFill>
              </a:rPr>
              <a:t>transpozonları</a:t>
            </a:r>
            <a:endParaRPr lang="tr-TR" dirty="0">
              <a:solidFill>
                <a:srgbClr val="002060"/>
              </a:solidFill>
            </a:endParaRPr>
          </a:p>
          <a:p>
            <a:pPr algn="just"/>
            <a:r>
              <a:rPr lang="tr-TR" dirty="0">
                <a:solidFill>
                  <a:srgbClr val="002060"/>
                </a:solidFill>
              </a:rPr>
              <a:t>Bu gruplandırma </a:t>
            </a:r>
            <a:r>
              <a:rPr lang="tr-TR" dirty="0" err="1">
                <a:solidFill>
                  <a:srgbClr val="002060"/>
                </a:solidFill>
              </a:rPr>
              <a:t>transpozonların</a:t>
            </a:r>
            <a:r>
              <a:rPr lang="tr-TR" dirty="0">
                <a:solidFill>
                  <a:srgbClr val="002060"/>
                </a:solidFill>
              </a:rPr>
              <a:t> kullandıkları hareket mekanizmalara göre belirlenmektedir.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tr-TR" noProof="0" smtClean="0"/>
              <a:t>3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95820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002060"/>
                </a:solidFill>
              </a:rPr>
              <a:t>Retrotranspozonlar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>
                <a:solidFill>
                  <a:srgbClr val="002060"/>
                </a:solidFill>
              </a:rPr>
              <a:t>Canlılarda en yaygın bulunan </a:t>
            </a:r>
            <a:r>
              <a:rPr lang="tr-TR" dirty="0" err="1">
                <a:solidFill>
                  <a:srgbClr val="002060"/>
                </a:solidFill>
              </a:rPr>
              <a:t>transpozon</a:t>
            </a:r>
            <a:r>
              <a:rPr lang="tr-TR" dirty="0">
                <a:solidFill>
                  <a:srgbClr val="002060"/>
                </a:solidFill>
              </a:rPr>
              <a:t> çeşididir.</a:t>
            </a:r>
          </a:p>
          <a:p>
            <a:pPr algn="just"/>
            <a:r>
              <a:rPr lang="tr-TR" dirty="0">
                <a:solidFill>
                  <a:srgbClr val="002060"/>
                </a:solidFill>
              </a:rPr>
              <a:t>Kopyala-yapıştır mekanizması ile hareket ederler.</a:t>
            </a:r>
          </a:p>
          <a:p>
            <a:pPr algn="just"/>
            <a:r>
              <a:rPr lang="tr-TR" dirty="0">
                <a:solidFill>
                  <a:srgbClr val="002060"/>
                </a:solidFill>
              </a:rPr>
              <a:t>Bir RNA ara ürünü kullanılarak </a:t>
            </a:r>
            <a:r>
              <a:rPr lang="tr-TR" dirty="0" err="1">
                <a:solidFill>
                  <a:srgbClr val="002060"/>
                </a:solidFill>
              </a:rPr>
              <a:t>cDNA</a:t>
            </a:r>
            <a:r>
              <a:rPr lang="tr-TR" dirty="0">
                <a:solidFill>
                  <a:srgbClr val="002060"/>
                </a:solidFill>
              </a:rPr>
              <a:t> kopyalarını oluşturur ve genoma entegre olur.</a:t>
            </a:r>
          </a:p>
          <a:p>
            <a:pPr algn="just"/>
            <a:r>
              <a:rPr lang="tr-TR" dirty="0" err="1">
                <a:solidFill>
                  <a:srgbClr val="002060"/>
                </a:solidFill>
              </a:rPr>
              <a:t>Retrotranspozonların</a:t>
            </a:r>
            <a:r>
              <a:rPr lang="tr-TR" dirty="0">
                <a:solidFill>
                  <a:srgbClr val="002060"/>
                </a:solidFill>
              </a:rPr>
              <a:t> her hareketi sonrası kopya sayısı artar.</a:t>
            </a:r>
          </a:p>
          <a:p>
            <a:pPr algn="just"/>
            <a:r>
              <a:rPr lang="tr-TR" dirty="0">
                <a:solidFill>
                  <a:srgbClr val="002060"/>
                </a:solidFill>
              </a:rPr>
              <a:t>Genomdaki DNA miktarında artış olur.</a:t>
            </a:r>
          </a:p>
          <a:p>
            <a:pPr algn="just"/>
            <a:r>
              <a:rPr lang="tr-TR" dirty="0">
                <a:solidFill>
                  <a:srgbClr val="002060"/>
                </a:solidFill>
              </a:rPr>
              <a:t>5’ ve 3’ uçlarında «Uzun Uç Tekrar» taşıyıp taşımadıklarına göre iki gruba ayrılır.</a:t>
            </a:r>
          </a:p>
          <a:p>
            <a:pPr algn="just"/>
            <a:r>
              <a:rPr lang="tr-TR" dirty="0">
                <a:solidFill>
                  <a:srgbClr val="002060"/>
                </a:solidFill>
              </a:rPr>
              <a:t>LTR: «Uzun Uç Tekrar» (</a:t>
            </a:r>
            <a:r>
              <a:rPr lang="tr-TR" dirty="0" err="1">
                <a:solidFill>
                  <a:srgbClr val="002060"/>
                </a:solidFill>
              </a:rPr>
              <a:t>Long</a:t>
            </a:r>
            <a:r>
              <a:rPr lang="tr-TR" dirty="0">
                <a:solidFill>
                  <a:srgbClr val="002060"/>
                </a:solidFill>
              </a:rPr>
              <a:t> Terminal </a:t>
            </a:r>
            <a:r>
              <a:rPr lang="tr-TR" dirty="0" err="1">
                <a:solidFill>
                  <a:srgbClr val="002060"/>
                </a:solidFill>
              </a:rPr>
              <a:t>Repeat</a:t>
            </a:r>
            <a:r>
              <a:rPr lang="tr-TR" dirty="0">
                <a:solidFill>
                  <a:srgbClr val="002060"/>
                </a:solidFill>
              </a:rPr>
              <a:t>), </a:t>
            </a:r>
          </a:p>
          <a:p>
            <a:pPr algn="just"/>
            <a:r>
              <a:rPr lang="tr-TR" dirty="0" err="1">
                <a:solidFill>
                  <a:srgbClr val="002060"/>
                </a:solidFill>
              </a:rPr>
              <a:t>NonLTR</a:t>
            </a:r>
            <a:r>
              <a:rPr lang="tr-TR" dirty="0">
                <a:solidFill>
                  <a:srgbClr val="002060"/>
                </a:solidFill>
              </a:rPr>
              <a:t>- </a:t>
            </a:r>
            <a:r>
              <a:rPr lang="tr-TR" dirty="0" err="1">
                <a:solidFill>
                  <a:srgbClr val="002060"/>
                </a:solidFill>
              </a:rPr>
              <a:t>Retrotranspozonlar</a:t>
            </a:r>
            <a:r>
              <a:rPr lang="tr-TR" dirty="0">
                <a:solidFill>
                  <a:srgbClr val="002060"/>
                </a:solidFill>
              </a:rPr>
              <a:t>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tr-TR" noProof="0" smtClean="0"/>
              <a:t>4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00153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002060"/>
                </a:solidFill>
              </a:rPr>
              <a:t>Retrotranspozonlar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>
                <a:solidFill>
                  <a:srgbClr val="002060"/>
                </a:solidFill>
              </a:rPr>
              <a:t>LTR </a:t>
            </a:r>
            <a:r>
              <a:rPr lang="tr-TR" dirty="0" err="1">
                <a:solidFill>
                  <a:srgbClr val="002060"/>
                </a:solidFill>
              </a:rPr>
              <a:t>retrotranspozonlarda</a:t>
            </a:r>
            <a:r>
              <a:rPr lang="tr-TR" dirty="0">
                <a:solidFill>
                  <a:srgbClr val="002060"/>
                </a:solidFill>
              </a:rPr>
              <a:t> kullanılan en karakteristik dizilerdir. Bir protein ürününe sahip değillerdir. Ama transkripsiyon tanıma bölgelerini içerirler.</a:t>
            </a:r>
          </a:p>
          <a:p>
            <a:pPr algn="just"/>
            <a:r>
              <a:rPr lang="tr-TR" dirty="0">
                <a:solidFill>
                  <a:srgbClr val="002060"/>
                </a:solidFill>
              </a:rPr>
              <a:t>Bitkilerde LTR </a:t>
            </a:r>
            <a:r>
              <a:rPr lang="tr-TR" dirty="0" err="1">
                <a:solidFill>
                  <a:srgbClr val="002060"/>
                </a:solidFill>
              </a:rPr>
              <a:t>retrotranspozonları</a:t>
            </a:r>
            <a:r>
              <a:rPr lang="tr-TR" dirty="0">
                <a:solidFill>
                  <a:srgbClr val="002060"/>
                </a:solidFill>
              </a:rPr>
              <a:t> 2-18 </a:t>
            </a:r>
            <a:r>
              <a:rPr lang="tr-TR" dirty="0" err="1">
                <a:solidFill>
                  <a:srgbClr val="002060"/>
                </a:solidFill>
              </a:rPr>
              <a:t>kb</a:t>
            </a:r>
            <a:r>
              <a:rPr lang="tr-TR" dirty="0">
                <a:solidFill>
                  <a:srgbClr val="002060"/>
                </a:solidFill>
              </a:rPr>
              <a:t>. büyüklükleri arasında farklılık göstermektedir.</a:t>
            </a:r>
          </a:p>
          <a:p>
            <a:pPr algn="just"/>
            <a:r>
              <a:rPr lang="tr-TR" dirty="0" err="1">
                <a:solidFill>
                  <a:srgbClr val="002060"/>
                </a:solidFill>
              </a:rPr>
              <a:t>LTR’ler</a:t>
            </a:r>
            <a:r>
              <a:rPr lang="tr-TR" dirty="0">
                <a:solidFill>
                  <a:srgbClr val="002060"/>
                </a:solidFill>
              </a:rPr>
              <a:t> genel olarak 5'-TG-3' ve 5'-CA-3' ile sonlanırlar.</a:t>
            </a:r>
          </a:p>
          <a:p>
            <a:pPr algn="just"/>
            <a:r>
              <a:rPr lang="x-none" dirty="0">
                <a:solidFill>
                  <a:srgbClr val="002060"/>
                </a:solidFill>
              </a:rPr>
              <a:t>LTR-retrotranspozonların beş üst ailesi vardır (</a:t>
            </a:r>
            <a:r>
              <a:rPr lang="x-none" i="1" dirty="0">
                <a:solidFill>
                  <a:srgbClr val="002060"/>
                </a:solidFill>
              </a:rPr>
              <a:t>Copia, Gypsy, Bel/Pao, Retrovirüs, ERV</a:t>
            </a:r>
            <a:r>
              <a:rPr lang="x-none" dirty="0">
                <a:solidFill>
                  <a:srgbClr val="002060"/>
                </a:solidFill>
              </a:rPr>
              <a:t>).</a:t>
            </a:r>
            <a:endParaRPr lang="tr-TR" dirty="0">
              <a:solidFill>
                <a:srgbClr val="002060"/>
              </a:solidFill>
            </a:endParaRPr>
          </a:p>
          <a:p>
            <a:pPr algn="just"/>
            <a:r>
              <a:rPr lang="x-none" dirty="0">
                <a:solidFill>
                  <a:srgbClr val="002060"/>
                </a:solidFill>
              </a:rPr>
              <a:t>Bunlardan ikisine (</a:t>
            </a:r>
            <a:r>
              <a:rPr lang="x-none" i="1" dirty="0">
                <a:solidFill>
                  <a:srgbClr val="002060"/>
                </a:solidFill>
              </a:rPr>
              <a:t>Copia </a:t>
            </a:r>
            <a:r>
              <a:rPr lang="x-none" dirty="0">
                <a:solidFill>
                  <a:srgbClr val="002060"/>
                </a:solidFill>
              </a:rPr>
              <a:t>ve </a:t>
            </a:r>
            <a:r>
              <a:rPr lang="x-none" i="1" dirty="0">
                <a:solidFill>
                  <a:srgbClr val="002060"/>
                </a:solidFill>
              </a:rPr>
              <a:t>Gypsy</a:t>
            </a:r>
            <a:r>
              <a:rPr lang="x-none" dirty="0">
                <a:solidFill>
                  <a:srgbClr val="002060"/>
                </a:solidFill>
              </a:rPr>
              <a:t>) dahil olan 40 transpozon ailesi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x-none" dirty="0">
                <a:solidFill>
                  <a:srgbClr val="002060"/>
                </a:solidFill>
              </a:rPr>
              <a:t>çeltikte tanım</a:t>
            </a:r>
            <a:r>
              <a:rPr lang="tr-TR" dirty="0">
                <a:solidFill>
                  <a:srgbClr val="002060"/>
                </a:solidFill>
              </a:rPr>
              <a:t>l</a:t>
            </a:r>
            <a:r>
              <a:rPr lang="x-none" dirty="0">
                <a:solidFill>
                  <a:srgbClr val="002060"/>
                </a:solidFill>
              </a:rPr>
              <a:t>anmış ve baz dizisi veritabanlarında mevcuttur</a:t>
            </a:r>
            <a:r>
              <a:rPr lang="tr-TR" dirty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tr-TR" dirty="0">
                <a:solidFill>
                  <a:srgbClr val="002060"/>
                </a:solidFill>
              </a:rPr>
              <a:t>Pirinç genom projesinin 2014 yılında yayınladığı son verilere göre pirinç genomunda 55.986 </a:t>
            </a:r>
            <a:r>
              <a:rPr lang="tr-TR" dirty="0" err="1">
                <a:solidFill>
                  <a:srgbClr val="002060"/>
                </a:solidFill>
              </a:rPr>
              <a:t>lokus</a:t>
            </a:r>
            <a:r>
              <a:rPr lang="tr-TR" dirty="0">
                <a:solidFill>
                  <a:srgbClr val="002060"/>
                </a:solidFill>
              </a:rPr>
              <a:t> tanımlanmış ve bunların 16.941 tanesinin </a:t>
            </a:r>
            <a:r>
              <a:rPr lang="tr-TR" dirty="0" err="1">
                <a:solidFill>
                  <a:srgbClr val="002060"/>
                </a:solidFill>
              </a:rPr>
              <a:t>transpozon</a:t>
            </a:r>
            <a:r>
              <a:rPr lang="tr-TR" dirty="0">
                <a:solidFill>
                  <a:srgbClr val="002060"/>
                </a:solidFill>
              </a:rPr>
              <a:t> içerdiği belirlenmiştir.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tr-TR" noProof="0" smtClean="0"/>
              <a:t>5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68718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>
                <a:solidFill>
                  <a:srgbClr val="002060"/>
                </a:solidFill>
              </a:rPr>
              <a:t>Çeltikte tanımlanan LTR-retrotranspozonlar</a:t>
            </a:r>
            <a:endParaRPr lang="tr-TR" dirty="0">
              <a:solidFill>
                <a:srgbClr val="002060"/>
              </a:solidFill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839972"/>
              </p:ext>
            </p:extLst>
          </p:nvPr>
        </p:nvGraphicFramePr>
        <p:xfrm>
          <a:off x="3007841" y="1346904"/>
          <a:ext cx="6474942" cy="5374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2514">
                  <a:extLst>
                    <a:ext uri="{9D8B030D-6E8A-4147-A177-3AD203B41FA5}">
                      <a16:colId xmlns:a16="http://schemas.microsoft.com/office/drawing/2014/main" val="2969653639"/>
                    </a:ext>
                  </a:extLst>
                </a:gridCol>
                <a:gridCol w="1042013">
                  <a:extLst>
                    <a:ext uri="{9D8B030D-6E8A-4147-A177-3AD203B41FA5}">
                      <a16:colId xmlns:a16="http://schemas.microsoft.com/office/drawing/2014/main" val="1006171645"/>
                    </a:ext>
                  </a:extLst>
                </a:gridCol>
                <a:gridCol w="948626">
                  <a:extLst>
                    <a:ext uri="{9D8B030D-6E8A-4147-A177-3AD203B41FA5}">
                      <a16:colId xmlns:a16="http://schemas.microsoft.com/office/drawing/2014/main" val="795609022"/>
                    </a:ext>
                  </a:extLst>
                </a:gridCol>
                <a:gridCol w="1491789">
                  <a:extLst>
                    <a:ext uri="{9D8B030D-6E8A-4147-A177-3AD203B41FA5}">
                      <a16:colId xmlns:a16="http://schemas.microsoft.com/office/drawing/2014/main" val="2439098299"/>
                    </a:ext>
                  </a:extLst>
                </a:gridCol>
              </a:tblGrid>
              <a:tr h="255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Aile</a:t>
                      </a:r>
                      <a:endParaRPr lang="tr-TR" sz="2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Sınıf</a:t>
                      </a:r>
                      <a:endParaRPr lang="tr-TR" sz="2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Büyüklük</a:t>
                      </a:r>
                      <a:endParaRPr lang="tr-TR" sz="2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LTR Büyüklüğü</a:t>
                      </a:r>
                      <a:endParaRPr lang="tr-TR" sz="2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3955252150"/>
                  </a:ext>
                </a:extLst>
              </a:tr>
              <a:tr h="255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 dirty="0" err="1">
                          <a:solidFill>
                            <a:srgbClr val="FFFF00"/>
                          </a:solidFill>
                          <a:effectLst/>
                        </a:rPr>
                        <a:t>Hopi</a:t>
                      </a:r>
                      <a:r>
                        <a:rPr lang="tr-TR" sz="1400" i="1" dirty="0">
                          <a:solidFill>
                            <a:srgbClr val="FFFF00"/>
                          </a:solidFill>
                          <a:effectLst/>
                        </a:rPr>
                        <a:t>/Osr27 </a:t>
                      </a:r>
                      <a:endParaRPr lang="tr-TR" sz="2800" i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002060"/>
                          </a:solidFill>
                          <a:effectLst/>
                        </a:rPr>
                        <a:t>Gypsy</a:t>
                      </a:r>
                      <a:endParaRPr lang="tr-TR" sz="2800" i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12892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2060"/>
                          </a:solidFill>
                          <a:effectLst/>
                        </a:rPr>
                        <a:t>1103</a:t>
                      </a:r>
                      <a:endParaRPr lang="tr-TR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2342105883"/>
                  </a:ext>
                </a:extLst>
              </a:tr>
              <a:tr h="255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 dirty="0" err="1">
                          <a:solidFill>
                            <a:srgbClr val="FFFF00"/>
                          </a:solidFill>
                          <a:effectLst/>
                        </a:rPr>
                        <a:t>Houba</a:t>
                      </a:r>
                      <a:r>
                        <a:rPr lang="tr-TR" sz="1400" i="1" dirty="0">
                          <a:solidFill>
                            <a:srgbClr val="FFFF00"/>
                          </a:solidFill>
                          <a:effectLst/>
                        </a:rPr>
                        <a:t>/Tos5/Osr13 </a:t>
                      </a:r>
                      <a:endParaRPr lang="tr-TR" sz="2800" i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002060"/>
                          </a:solidFill>
                          <a:effectLst/>
                        </a:rPr>
                        <a:t>Copia</a:t>
                      </a:r>
                      <a:endParaRPr lang="tr-TR" sz="2800" i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6437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2060"/>
                          </a:solidFill>
                          <a:effectLst/>
                        </a:rPr>
                        <a:t>968</a:t>
                      </a:r>
                      <a:endParaRPr lang="tr-TR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781131190"/>
                  </a:ext>
                </a:extLst>
              </a:tr>
              <a:tr h="255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 dirty="0">
                          <a:solidFill>
                            <a:srgbClr val="FFFF00"/>
                          </a:solidFill>
                          <a:effectLst/>
                        </a:rPr>
                        <a:t>Osr1 </a:t>
                      </a:r>
                      <a:endParaRPr lang="tr-TR" sz="2800" i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002060"/>
                          </a:solidFill>
                          <a:effectLst/>
                        </a:rPr>
                        <a:t>Copia</a:t>
                      </a:r>
                      <a:endParaRPr lang="tr-TR" sz="2800" i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6400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2060"/>
                          </a:solidFill>
                          <a:effectLst/>
                        </a:rPr>
                        <a:t>965</a:t>
                      </a:r>
                      <a:endParaRPr lang="tr-TR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2851593722"/>
                  </a:ext>
                </a:extLst>
              </a:tr>
              <a:tr h="255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 dirty="0">
                          <a:solidFill>
                            <a:srgbClr val="FFFF00"/>
                          </a:solidFill>
                          <a:effectLst/>
                        </a:rPr>
                        <a:t>Osr2 </a:t>
                      </a:r>
                      <a:endParaRPr lang="tr-TR" sz="2800" i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002060"/>
                          </a:solidFill>
                          <a:effectLst/>
                        </a:rPr>
                        <a:t>Copia</a:t>
                      </a:r>
                      <a:endParaRPr lang="tr-TR" sz="2800" i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4950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2060"/>
                          </a:solidFill>
                          <a:effectLst/>
                        </a:rPr>
                        <a:t>268</a:t>
                      </a:r>
                      <a:endParaRPr lang="tr-TR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3042415510"/>
                  </a:ext>
                </a:extLst>
              </a:tr>
              <a:tr h="255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 dirty="0">
                          <a:solidFill>
                            <a:srgbClr val="FFFF00"/>
                          </a:solidFill>
                          <a:effectLst/>
                        </a:rPr>
                        <a:t>Osr3 </a:t>
                      </a:r>
                      <a:endParaRPr lang="tr-TR" sz="2800" i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002060"/>
                          </a:solidFill>
                          <a:effectLst/>
                        </a:rPr>
                        <a:t>Copia</a:t>
                      </a:r>
                      <a:endParaRPr lang="tr-TR" sz="2800" i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2060"/>
                          </a:solidFill>
                          <a:effectLst/>
                        </a:rPr>
                        <a:t>5201</a:t>
                      </a:r>
                      <a:endParaRPr lang="tr-TR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2060"/>
                          </a:solidFill>
                          <a:effectLst/>
                        </a:rPr>
                        <a:t>146</a:t>
                      </a:r>
                      <a:endParaRPr lang="tr-TR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2876792586"/>
                  </a:ext>
                </a:extLst>
              </a:tr>
              <a:tr h="255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 dirty="0">
                          <a:solidFill>
                            <a:srgbClr val="FFFF00"/>
                          </a:solidFill>
                          <a:effectLst/>
                        </a:rPr>
                        <a:t>Osr4 </a:t>
                      </a:r>
                      <a:endParaRPr lang="tr-TR" sz="2800" i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 dirty="0" err="1">
                          <a:solidFill>
                            <a:srgbClr val="002060"/>
                          </a:solidFill>
                          <a:effectLst/>
                        </a:rPr>
                        <a:t>Copia</a:t>
                      </a:r>
                      <a:endParaRPr lang="tr-TR" sz="28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2060"/>
                          </a:solidFill>
                          <a:effectLst/>
                        </a:rPr>
                        <a:t>5665</a:t>
                      </a:r>
                      <a:endParaRPr lang="tr-TR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2060"/>
                          </a:solidFill>
                          <a:effectLst/>
                        </a:rPr>
                        <a:t>350</a:t>
                      </a:r>
                      <a:endParaRPr lang="tr-TR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1881554906"/>
                  </a:ext>
                </a:extLst>
              </a:tr>
              <a:tr h="255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 dirty="0">
                          <a:solidFill>
                            <a:srgbClr val="FFFF00"/>
                          </a:solidFill>
                          <a:effectLst/>
                        </a:rPr>
                        <a:t>Osr5 </a:t>
                      </a:r>
                      <a:endParaRPr lang="tr-TR" sz="2800" i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 dirty="0" err="1">
                          <a:solidFill>
                            <a:srgbClr val="002060"/>
                          </a:solidFill>
                          <a:effectLst/>
                        </a:rPr>
                        <a:t>Copia</a:t>
                      </a:r>
                      <a:endParaRPr lang="tr-TR" sz="28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6092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2060"/>
                          </a:solidFill>
                          <a:effectLst/>
                        </a:rPr>
                        <a:t>477</a:t>
                      </a:r>
                      <a:endParaRPr lang="tr-TR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1032993907"/>
                  </a:ext>
                </a:extLst>
              </a:tr>
              <a:tr h="255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 dirty="0">
                          <a:solidFill>
                            <a:srgbClr val="FFFF00"/>
                          </a:solidFill>
                          <a:effectLst/>
                        </a:rPr>
                        <a:t>Osr6 </a:t>
                      </a:r>
                      <a:endParaRPr lang="tr-TR" sz="2800" i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 dirty="0" err="1">
                          <a:solidFill>
                            <a:srgbClr val="002060"/>
                          </a:solidFill>
                          <a:effectLst/>
                        </a:rPr>
                        <a:t>Copia</a:t>
                      </a:r>
                      <a:endParaRPr lang="tr-TR" sz="28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5204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2060"/>
                          </a:solidFill>
                          <a:effectLst/>
                        </a:rPr>
                        <a:t>440</a:t>
                      </a:r>
                      <a:endParaRPr lang="tr-TR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403864052"/>
                  </a:ext>
                </a:extLst>
              </a:tr>
              <a:tr h="255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FFFF00"/>
                          </a:solidFill>
                          <a:effectLst/>
                        </a:rPr>
                        <a:t>Osr7 </a:t>
                      </a:r>
                      <a:endParaRPr lang="tr-TR" sz="2800" i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002060"/>
                          </a:solidFill>
                          <a:effectLst/>
                        </a:rPr>
                        <a:t>Copia</a:t>
                      </a:r>
                      <a:endParaRPr lang="tr-TR" sz="2800" i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8908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2060"/>
                          </a:solidFill>
                          <a:effectLst/>
                        </a:rPr>
                        <a:t>1618</a:t>
                      </a:r>
                      <a:endParaRPr lang="tr-TR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514519358"/>
                  </a:ext>
                </a:extLst>
              </a:tr>
              <a:tr h="255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 dirty="0">
                          <a:solidFill>
                            <a:srgbClr val="FFFF00"/>
                          </a:solidFill>
                          <a:effectLst/>
                        </a:rPr>
                        <a:t>Osr8 </a:t>
                      </a:r>
                      <a:endParaRPr lang="tr-TR" sz="2800" i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 dirty="0" err="1">
                          <a:solidFill>
                            <a:srgbClr val="002060"/>
                          </a:solidFill>
                          <a:effectLst/>
                        </a:rPr>
                        <a:t>Copia</a:t>
                      </a:r>
                      <a:endParaRPr lang="tr-TR" sz="28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9222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2060"/>
                          </a:solidFill>
                          <a:effectLst/>
                        </a:rPr>
                        <a:t>1220</a:t>
                      </a:r>
                      <a:endParaRPr lang="tr-TR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1804407540"/>
                  </a:ext>
                </a:extLst>
              </a:tr>
              <a:tr h="255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FFFF00"/>
                          </a:solidFill>
                          <a:effectLst/>
                        </a:rPr>
                        <a:t>Osr9 </a:t>
                      </a:r>
                      <a:endParaRPr lang="tr-TR" sz="2800" i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002060"/>
                          </a:solidFill>
                          <a:effectLst/>
                        </a:rPr>
                        <a:t>Copia</a:t>
                      </a:r>
                      <a:endParaRPr lang="tr-TR" sz="2800" i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2766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2060"/>
                          </a:solidFill>
                          <a:effectLst/>
                        </a:rPr>
                        <a:t>Belirsiz</a:t>
                      </a:r>
                      <a:endParaRPr lang="tr-TR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3247992464"/>
                  </a:ext>
                </a:extLst>
              </a:tr>
              <a:tr h="255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FFFF00"/>
                          </a:solidFill>
                          <a:effectLst/>
                        </a:rPr>
                        <a:t>Osr10 </a:t>
                      </a:r>
                      <a:endParaRPr lang="tr-TR" sz="2800" i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002060"/>
                          </a:solidFill>
                          <a:effectLst/>
                        </a:rPr>
                        <a:t>Copia</a:t>
                      </a:r>
                      <a:endParaRPr lang="tr-TR" sz="2800" i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1821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2060"/>
                          </a:solidFill>
                          <a:effectLst/>
                        </a:rPr>
                        <a:t>Belirsiz</a:t>
                      </a:r>
                      <a:endParaRPr lang="tr-TR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3169220713"/>
                  </a:ext>
                </a:extLst>
              </a:tr>
              <a:tr h="255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FFFF00"/>
                          </a:solidFill>
                          <a:effectLst/>
                        </a:rPr>
                        <a:t>Osr11 </a:t>
                      </a:r>
                      <a:endParaRPr lang="tr-TR" sz="2800" i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002060"/>
                          </a:solidFill>
                          <a:effectLst/>
                        </a:rPr>
                        <a:t>Copia</a:t>
                      </a:r>
                      <a:endParaRPr lang="tr-TR" sz="2800" i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1114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Belirsiz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1476789910"/>
                  </a:ext>
                </a:extLst>
              </a:tr>
              <a:tr h="255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FFFF00"/>
                          </a:solidFill>
                          <a:effectLst/>
                        </a:rPr>
                        <a:t>Osr12 </a:t>
                      </a:r>
                      <a:endParaRPr lang="tr-TR" sz="2800" i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002060"/>
                          </a:solidFill>
                          <a:effectLst/>
                        </a:rPr>
                        <a:t>Copia</a:t>
                      </a:r>
                      <a:endParaRPr lang="tr-TR" sz="2800" i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4719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2060"/>
                          </a:solidFill>
                          <a:effectLst/>
                        </a:rPr>
                        <a:t>221</a:t>
                      </a:r>
                      <a:endParaRPr lang="tr-TR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1421799320"/>
                  </a:ext>
                </a:extLst>
              </a:tr>
              <a:tr h="255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FFFF00"/>
                          </a:solidFill>
                          <a:effectLst/>
                        </a:rPr>
                        <a:t>Osr14 </a:t>
                      </a:r>
                      <a:endParaRPr lang="tr-TR" sz="2800" i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002060"/>
                          </a:solidFill>
                          <a:effectLst/>
                        </a:rPr>
                        <a:t>Copia</a:t>
                      </a:r>
                      <a:endParaRPr lang="tr-TR" sz="2800" i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8371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2060"/>
                          </a:solidFill>
                          <a:effectLst/>
                        </a:rPr>
                        <a:t>303</a:t>
                      </a:r>
                      <a:endParaRPr lang="tr-TR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3436461666"/>
                  </a:ext>
                </a:extLst>
              </a:tr>
              <a:tr h="255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FFFF00"/>
                          </a:solidFill>
                          <a:effectLst/>
                        </a:rPr>
                        <a:t>Osr15 </a:t>
                      </a:r>
                      <a:endParaRPr lang="tr-TR" sz="2800" i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002060"/>
                          </a:solidFill>
                          <a:effectLst/>
                        </a:rPr>
                        <a:t>Copia</a:t>
                      </a:r>
                      <a:endParaRPr lang="tr-TR" sz="2800" i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5063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255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756473159"/>
                  </a:ext>
                </a:extLst>
              </a:tr>
              <a:tr h="255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FFFF00"/>
                          </a:solidFill>
                          <a:effectLst/>
                        </a:rPr>
                        <a:t>Osr16 </a:t>
                      </a:r>
                      <a:endParaRPr lang="tr-TR" sz="2800" i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002060"/>
                          </a:solidFill>
                          <a:effectLst/>
                        </a:rPr>
                        <a:t>Copia</a:t>
                      </a:r>
                      <a:endParaRPr lang="tr-TR" sz="2800" i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6908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2060"/>
                          </a:solidFill>
                          <a:effectLst/>
                        </a:rPr>
                        <a:t>Belirsiz</a:t>
                      </a:r>
                      <a:endParaRPr lang="tr-TR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4148375031"/>
                  </a:ext>
                </a:extLst>
              </a:tr>
              <a:tr h="255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FFFF00"/>
                          </a:solidFill>
                          <a:effectLst/>
                        </a:rPr>
                        <a:t>Osr17 </a:t>
                      </a:r>
                      <a:endParaRPr lang="tr-TR" sz="2800" i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002060"/>
                          </a:solidFill>
                          <a:effectLst/>
                        </a:rPr>
                        <a:t>Copia</a:t>
                      </a:r>
                      <a:endParaRPr lang="tr-TR" sz="2800" i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5957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2060"/>
                          </a:solidFill>
                          <a:effectLst/>
                        </a:rPr>
                        <a:t>466</a:t>
                      </a:r>
                      <a:endParaRPr lang="tr-TR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35124712"/>
                  </a:ext>
                </a:extLst>
              </a:tr>
              <a:tr h="255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 dirty="0">
                          <a:solidFill>
                            <a:srgbClr val="FFFF00"/>
                          </a:solidFill>
                          <a:effectLst/>
                        </a:rPr>
                        <a:t>Osr18 </a:t>
                      </a:r>
                      <a:endParaRPr lang="tr-TR" sz="2800" i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 dirty="0" err="1">
                          <a:solidFill>
                            <a:srgbClr val="002060"/>
                          </a:solidFill>
                          <a:effectLst/>
                        </a:rPr>
                        <a:t>Copia</a:t>
                      </a:r>
                      <a:endParaRPr lang="tr-TR" sz="28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2060"/>
                          </a:solidFill>
                          <a:effectLst/>
                        </a:rPr>
                        <a:t>1614</a:t>
                      </a:r>
                      <a:endParaRPr lang="tr-TR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2060"/>
                          </a:solidFill>
                          <a:effectLst/>
                        </a:rPr>
                        <a:t>Belirsiz</a:t>
                      </a:r>
                      <a:endParaRPr lang="tr-TR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3976281089"/>
                  </a:ext>
                </a:extLst>
              </a:tr>
              <a:tr h="255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 dirty="0" err="1">
                          <a:solidFill>
                            <a:srgbClr val="FFFF00"/>
                          </a:solidFill>
                          <a:effectLst/>
                        </a:rPr>
                        <a:t>Dagul</a:t>
                      </a:r>
                      <a:r>
                        <a:rPr lang="tr-TR" sz="1400" i="1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endParaRPr lang="tr-TR" sz="2800" i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 dirty="0" err="1">
                          <a:solidFill>
                            <a:srgbClr val="002060"/>
                          </a:solidFill>
                          <a:effectLst/>
                        </a:rPr>
                        <a:t>Gypsy</a:t>
                      </a:r>
                      <a:endParaRPr lang="tr-TR" sz="28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2060"/>
                          </a:solidFill>
                          <a:effectLst/>
                        </a:rPr>
                        <a:t>13425</a:t>
                      </a:r>
                      <a:endParaRPr lang="tr-TR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2060"/>
                          </a:solidFill>
                          <a:effectLst/>
                        </a:rPr>
                        <a:t>3623</a:t>
                      </a:r>
                      <a:endParaRPr lang="tr-TR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2315072871"/>
                  </a:ext>
                </a:extLst>
              </a:tr>
            </a:tbl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tr-TR" noProof="0" smtClean="0"/>
              <a:t>6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4135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>
                <a:solidFill>
                  <a:srgbClr val="002060"/>
                </a:solidFill>
              </a:rPr>
              <a:t>Çeltikte tanımlanan LTR-retrotranspozonlar</a:t>
            </a:r>
            <a:endParaRPr lang="tr-TR" dirty="0">
              <a:solidFill>
                <a:srgbClr val="002060"/>
              </a:solidFill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048420"/>
              </p:ext>
            </p:extLst>
          </p:nvPr>
        </p:nvGraphicFramePr>
        <p:xfrm>
          <a:off x="3361038" y="1445737"/>
          <a:ext cx="6573795" cy="5093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0817">
                  <a:extLst>
                    <a:ext uri="{9D8B030D-6E8A-4147-A177-3AD203B41FA5}">
                      <a16:colId xmlns:a16="http://schemas.microsoft.com/office/drawing/2014/main" val="1674581880"/>
                    </a:ext>
                  </a:extLst>
                </a:gridCol>
                <a:gridCol w="1309468">
                  <a:extLst>
                    <a:ext uri="{9D8B030D-6E8A-4147-A177-3AD203B41FA5}">
                      <a16:colId xmlns:a16="http://schemas.microsoft.com/office/drawing/2014/main" val="2587169482"/>
                    </a:ext>
                  </a:extLst>
                </a:gridCol>
                <a:gridCol w="1203652">
                  <a:extLst>
                    <a:ext uri="{9D8B030D-6E8A-4147-A177-3AD203B41FA5}">
                      <a16:colId xmlns:a16="http://schemas.microsoft.com/office/drawing/2014/main" val="4287081775"/>
                    </a:ext>
                  </a:extLst>
                </a:gridCol>
                <a:gridCol w="2089858">
                  <a:extLst>
                    <a:ext uri="{9D8B030D-6E8A-4147-A177-3AD203B41FA5}">
                      <a16:colId xmlns:a16="http://schemas.microsoft.com/office/drawing/2014/main" val="221846131"/>
                    </a:ext>
                  </a:extLst>
                </a:gridCol>
              </a:tblGrid>
              <a:tr h="2315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Aile</a:t>
                      </a:r>
                      <a:endParaRPr lang="tr-TR" sz="2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Sınıf</a:t>
                      </a:r>
                      <a:endParaRPr lang="tr-TR" sz="2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Büyüklük</a:t>
                      </a:r>
                      <a:endParaRPr lang="tr-TR" sz="2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LTR Büyüklüğü</a:t>
                      </a:r>
                      <a:endParaRPr lang="tr-TR" sz="2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1903265020"/>
                  </a:ext>
                </a:extLst>
              </a:tr>
              <a:tr h="2315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Osr19 </a:t>
                      </a:r>
                      <a:endParaRPr lang="tr-TR" sz="2800" i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002060"/>
                          </a:solidFill>
                          <a:effectLst/>
                        </a:rPr>
                        <a:t>Copia</a:t>
                      </a:r>
                      <a:endParaRPr lang="tr-TR" sz="2800" i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4707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2060"/>
                          </a:solidFill>
                          <a:effectLst/>
                        </a:rPr>
                        <a:t>172</a:t>
                      </a:r>
                      <a:endParaRPr lang="tr-TR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2212459290"/>
                  </a:ext>
                </a:extLst>
              </a:tr>
              <a:tr h="2315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Osr20 </a:t>
                      </a:r>
                      <a:endParaRPr lang="tr-TR" sz="2800" i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 dirty="0" err="1">
                          <a:solidFill>
                            <a:srgbClr val="002060"/>
                          </a:solidFill>
                          <a:effectLst/>
                        </a:rPr>
                        <a:t>Copia</a:t>
                      </a:r>
                      <a:endParaRPr lang="tr-TR" sz="28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5509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286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2390794756"/>
                  </a:ext>
                </a:extLst>
              </a:tr>
              <a:tr h="2315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Osr22 </a:t>
                      </a:r>
                      <a:endParaRPr lang="tr-TR" sz="2800" i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002060"/>
                          </a:solidFill>
                          <a:effectLst/>
                        </a:rPr>
                        <a:t>Copia</a:t>
                      </a:r>
                      <a:endParaRPr lang="tr-TR" sz="2800" i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4737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159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2038604728"/>
                  </a:ext>
                </a:extLst>
              </a:tr>
              <a:tr h="2315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Osr23 </a:t>
                      </a:r>
                      <a:endParaRPr lang="tr-TR" sz="2800" i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002060"/>
                          </a:solidFill>
                          <a:effectLst/>
                        </a:rPr>
                        <a:t>Copia</a:t>
                      </a:r>
                      <a:endParaRPr lang="tr-TR" sz="2800" i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4474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Belirsiz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6284982"/>
                  </a:ext>
                </a:extLst>
              </a:tr>
              <a:tr h="2315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Osr24 </a:t>
                      </a:r>
                      <a:endParaRPr lang="tr-TR" sz="2800" i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002060"/>
                          </a:solidFill>
                          <a:effectLst/>
                        </a:rPr>
                        <a:t>Copia</a:t>
                      </a:r>
                      <a:endParaRPr lang="tr-TR" sz="2800" i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4852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221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3271582"/>
                  </a:ext>
                </a:extLst>
              </a:tr>
              <a:tr h="2315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Osr28 </a:t>
                      </a:r>
                      <a:endParaRPr lang="tr-TR" sz="2800" i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002060"/>
                          </a:solidFill>
                          <a:effectLst/>
                        </a:rPr>
                        <a:t>Gypsy</a:t>
                      </a:r>
                      <a:endParaRPr lang="tr-TR" sz="2800" i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18007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2195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3007528044"/>
                  </a:ext>
                </a:extLst>
              </a:tr>
              <a:tr h="2315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Osr29 </a:t>
                      </a:r>
                      <a:endParaRPr lang="tr-TR" sz="2800" i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002060"/>
                          </a:solidFill>
                          <a:effectLst/>
                        </a:rPr>
                        <a:t>Gypsy</a:t>
                      </a:r>
                      <a:endParaRPr lang="tr-TR" sz="2800" i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9007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656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246980992"/>
                  </a:ext>
                </a:extLst>
              </a:tr>
              <a:tr h="2315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Osr30 </a:t>
                      </a:r>
                      <a:endParaRPr lang="tr-TR" sz="2800" i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002060"/>
                          </a:solidFill>
                          <a:effectLst/>
                        </a:rPr>
                        <a:t>Gypsy</a:t>
                      </a:r>
                      <a:endParaRPr lang="tr-TR" sz="2800" i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13001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1507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4185371530"/>
                  </a:ext>
                </a:extLst>
              </a:tr>
              <a:tr h="2315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Osr31 </a:t>
                      </a:r>
                      <a:endParaRPr lang="tr-TR" sz="2800" i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002060"/>
                          </a:solidFill>
                          <a:effectLst/>
                        </a:rPr>
                        <a:t>Gypsy</a:t>
                      </a:r>
                      <a:endParaRPr lang="tr-TR" sz="2800" i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7403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Belirsiz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2218195560"/>
                  </a:ext>
                </a:extLst>
              </a:tr>
              <a:tr h="2315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Osr34 </a:t>
                      </a:r>
                      <a:endParaRPr lang="tr-TR" sz="2800" i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002060"/>
                          </a:solidFill>
                          <a:effectLst/>
                        </a:rPr>
                        <a:t>Gypsy</a:t>
                      </a:r>
                      <a:endParaRPr lang="tr-TR" sz="2800" i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12796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3292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2382247970"/>
                  </a:ext>
                </a:extLst>
              </a:tr>
              <a:tr h="2315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Osr35 </a:t>
                      </a:r>
                      <a:endParaRPr lang="tr-TR" sz="2800" i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 dirty="0" err="1">
                          <a:solidFill>
                            <a:srgbClr val="002060"/>
                          </a:solidFill>
                          <a:effectLst/>
                        </a:rPr>
                        <a:t>Gypsy</a:t>
                      </a:r>
                      <a:endParaRPr lang="tr-TR" sz="28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2060"/>
                          </a:solidFill>
                          <a:effectLst/>
                        </a:rPr>
                        <a:t>5688</a:t>
                      </a:r>
                      <a:endParaRPr lang="tr-TR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423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270259713"/>
                  </a:ext>
                </a:extLst>
              </a:tr>
              <a:tr h="2315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Osr36 </a:t>
                      </a:r>
                      <a:endParaRPr lang="tr-TR" sz="2800" i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002060"/>
                          </a:solidFill>
                          <a:effectLst/>
                        </a:rPr>
                        <a:t>Gypsy</a:t>
                      </a:r>
                      <a:endParaRPr lang="tr-TR" sz="2800" i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5157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319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451849693"/>
                  </a:ext>
                </a:extLst>
              </a:tr>
              <a:tr h="2315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Osr37 </a:t>
                      </a:r>
                      <a:endParaRPr lang="tr-TR" sz="2800" i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002060"/>
                          </a:solidFill>
                          <a:effectLst/>
                        </a:rPr>
                        <a:t>Gypsy</a:t>
                      </a:r>
                      <a:endParaRPr lang="tr-TR" sz="2800" i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4436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794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3659271690"/>
                  </a:ext>
                </a:extLst>
              </a:tr>
              <a:tr h="2315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Osr38 </a:t>
                      </a:r>
                      <a:endParaRPr lang="tr-TR" sz="2800" i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002060"/>
                          </a:solidFill>
                          <a:effectLst/>
                        </a:rPr>
                        <a:t>Gypsy</a:t>
                      </a:r>
                      <a:endParaRPr lang="tr-TR" sz="2800" i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5511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312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4200373685"/>
                  </a:ext>
                </a:extLst>
              </a:tr>
              <a:tr h="2315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Osr39 </a:t>
                      </a:r>
                      <a:endParaRPr lang="tr-TR" sz="2800" i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002060"/>
                          </a:solidFill>
                          <a:effectLst/>
                        </a:rPr>
                        <a:t>Gypsy</a:t>
                      </a:r>
                      <a:endParaRPr lang="tr-TR" sz="2800" i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5217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368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2907167080"/>
                  </a:ext>
                </a:extLst>
              </a:tr>
              <a:tr h="2315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Osr40 </a:t>
                      </a:r>
                      <a:endParaRPr lang="tr-TR" sz="2800" i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002060"/>
                          </a:solidFill>
                          <a:effectLst/>
                        </a:rPr>
                        <a:t>Gypsy</a:t>
                      </a:r>
                      <a:endParaRPr lang="tr-TR" sz="2800" i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11421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564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1952348570"/>
                  </a:ext>
                </a:extLst>
              </a:tr>
              <a:tr h="2315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Osr42 </a:t>
                      </a:r>
                      <a:endParaRPr lang="tr-TR" sz="2800" i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002060"/>
                          </a:solidFill>
                          <a:effectLst/>
                        </a:rPr>
                        <a:t>Gypsy</a:t>
                      </a:r>
                      <a:endParaRPr lang="tr-TR" sz="2800" i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5605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358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2396200121"/>
                  </a:ext>
                </a:extLst>
              </a:tr>
              <a:tr h="2315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Osr43 </a:t>
                      </a:r>
                      <a:endParaRPr lang="tr-TR" sz="2800" i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002060"/>
                          </a:solidFill>
                          <a:effectLst/>
                        </a:rPr>
                        <a:t>Gypsy</a:t>
                      </a:r>
                      <a:endParaRPr lang="tr-TR" sz="2800" i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1794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291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3089678248"/>
                  </a:ext>
                </a:extLst>
              </a:tr>
              <a:tr h="2315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Osr44 </a:t>
                      </a:r>
                      <a:endParaRPr lang="tr-TR" sz="2800" i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002060"/>
                          </a:solidFill>
                          <a:effectLst/>
                        </a:rPr>
                        <a:t>Gypsy</a:t>
                      </a:r>
                      <a:endParaRPr lang="tr-TR" sz="2800" i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1200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148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2053054320"/>
                  </a:ext>
                </a:extLst>
              </a:tr>
              <a:tr h="2315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RIRE1 </a:t>
                      </a:r>
                      <a:endParaRPr lang="tr-TR" sz="2800" i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002060"/>
                          </a:solidFill>
                          <a:effectLst/>
                        </a:rPr>
                        <a:t>Copia</a:t>
                      </a:r>
                      <a:endParaRPr lang="tr-TR" sz="2800" i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8322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1523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4254437224"/>
                  </a:ext>
                </a:extLst>
              </a:tr>
              <a:tr h="2315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Tos17/Osr21 </a:t>
                      </a:r>
                      <a:endParaRPr lang="tr-TR" sz="2800" i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i="1" dirty="0" err="1">
                          <a:solidFill>
                            <a:srgbClr val="002060"/>
                          </a:solidFill>
                          <a:effectLst/>
                        </a:rPr>
                        <a:t>Copia</a:t>
                      </a:r>
                      <a:endParaRPr lang="tr-TR" sz="28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2060"/>
                          </a:solidFill>
                          <a:effectLst/>
                        </a:rPr>
                        <a:t>4204</a:t>
                      </a:r>
                      <a:endParaRPr lang="tr-TR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2060"/>
                          </a:solidFill>
                          <a:effectLst/>
                        </a:rPr>
                        <a:t>138</a:t>
                      </a:r>
                      <a:endParaRPr lang="tr-TR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199304014"/>
                  </a:ext>
                </a:extLst>
              </a:tr>
            </a:tbl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tr-TR" noProof="0" smtClean="0"/>
              <a:t>7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565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2060"/>
                </a:solidFill>
              </a:rPr>
              <a:t>DNA </a:t>
            </a:r>
            <a:r>
              <a:rPr lang="tr-TR" dirty="0" err="1">
                <a:solidFill>
                  <a:srgbClr val="002060"/>
                </a:solidFill>
              </a:rPr>
              <a:t>Transpozonları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>
                <a:solidFill>
                  <a:srgbClr val="002060"/>
                </a:solidFill>
              </a:rPr>
              <a:t>Bulundukları bölgeden kesilip başka bir bölgeye girerek kes- yapıştır şeklinde hareket ederler.</a:t>
            </a:r>
          </a:p>
          <a:p>
            <a:pPr algn="just"/>
            <a:r>
              <a:rPr lang="tr-TR" dirty="0">
                <a:solidFill>
                  <a:srgbClr val="002060"/>
                </a:solidFill>
              </a:rPr>
              <a:t>Genomdaki DNA miktarında artışa neden olmazlar.</a:t>
            </a:r>
          </a:p>
          <a:p>
            <a:pPr algn="just"/>
            <a:r>
              <a:rPr lang="tr-TR" dirty="0">
                <a:solidFill>
                  <a:srgbClr val="002060"/>
                </a:solidFill>
              </a:rPr>
              <a:t>DNA </a:t>
            </a:r>
            <a:r>
              <a:rPr lang="tr-TR" dirty="0" err="1">
                <a:solidFill>
                  <a:srgbClr val="002060"/>
                </a:solidFill>
              </a:rPr>
              <a:t>transposonları</a:t>
            </a:r>
            <a:r>
              <a:rPr lang="tr-TR" dirty="0">
                <a:solidFill>
                  <a:srgbClr val="002060"/>
                </a:solidFill>
              </a:rPr>
              <a:t>, </a:t>
            </a:r>
            <a:r>
              <a:rPr lang="tr-TR" dirty="0" err="1">
                <a:solidFill>
                  <a:srgbClr val="002060"/>
                </a:solidFill>
              </a:rPr>
              <a:t>replikatif</a:t>
            </a:r>
            <a:r>
              <a:rPr lang="tr-TR" dirty="0">
                <a:solidFill>
                  <a:srgbClr val="002060"/>
                </a:solidFill>
              </a:rPr>
              <a:t> olmayan bir mekanizma ile hareket ederler.</a:t>
            </a:r>
          </a:p>
          <a:p>
            <a:pPr algn="just"/>
            <a:r>
              <a:rPr lang="tr-TR" dirty="0">
                <a:solidFill>
                  <a:srgbClr val="002060"/>
                </a:solidFill>
              </a:rPr>
              <a:t>DNA </a:t>
            </a:r>
            <a:r>
              <a:rPr lang="tr-TR" dirty="0" err="1">
                <a:solidFill>
                  <a:srgbClr val="002060"/>
                </a:solidFill>
              </a:rPr>
              <a:t>transpozonları</a:t>
            </a:r>
            <a:r>
              <a:rPr lang="tr-TR" dirty="0">
                <a:solidFill>
                  <a:srgbClr val="002060"/>
                </a:solidFill>
              </a:rPr>
              <a:t>, TIR «Terminal Ters Çevrilmiş Tekrar» (Terminal </a:t>
            </a:r>
            <a:r>
              <a:rPr lang="tr-TR" dirty="0" err="1">
                <a:solidFill>
                  <a:srgbClr val="002060"/>
                </a:solidFill>
              </a:rPr>
              <a:t>Inverted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Repeats</a:t>
            </a:r>
            <a:r>
              <a:rPr lang="tr-TR" dirty="0">
                <a:solidFill>
                  <a:srgbClr val="002060"/>
                </a:solidFill>
              </a:rPr>
              <a:t>) ​​ile çevrelenmiş bir </a:t>
            </a:r>
            <a:r>
              <a:rPr lang="tr-TR" dirty="0" err="1">
                <a:solidFill>
                  <a:srgbClr val="002060"/>
                </a:solidFill>
              </a:rPr>
              <a:t>transposaz</a:t>
            </a:r>
            <a:r>
              <a:rPr lang="tr-TR" dirty="0">
                <a:solidFill>
                  <a:srgbClr val="002060"/>
                </a:solidFill>
              </a:rPr>
              <a:t> geninden oluşur.</a:t>
            </a:r>
          </a:p>
          <a:p>
            <a:pPr algn="just"/>
            <a:r>
              <a:rPr lang="tr-TR" dirty="0">
                <a:solidFill>
                  <a:srgbClr val="002060"/>
                </a:solidFill>
              </a:rPr>
              <a:t>Hedef bölge DNA'sı kopyalanıp yapıştırıldıktan sonra her bir DNA </a:t>
            </a:r>
            <a:r>
              <a:rPr lang="tr-TR" dirty="0" err="1">
                <a:solidFill>
                  <a:srgbClr val="002060"/>
                </a:solidFill>
              </a:rPr>
              <a:t>transposonu</a:t>
            </a:r>
            <a:r>
              <a:rPr lang="tr-TR" dirty="0">
                <a:solidFill>
                  <a:srgbClr val="002060"/>
                </a:solidFill>
              </a:rPr>
              <a:t> (</a:t>
            </a:r>
            <a:r>
              <a:rPr lang="tr-TR" dirty="0" err="1">
                <a:solidFill>
                  <a:srgbClr val="002060"/>
                </a:solidFill>
              </a:rPr>
              <a:t>TSDs</a:t>
            </a:r>
            <a:r>
              <a:rPr lang="tr-TR" dirty="0">
                <a:solidFill>
                  <a:srgbClr val="002060"/>
                </a:solidFill>
              </a:rPr>
              <a:t>) «Hedef Alan Kopyaları» (</a:t>
            </a:r>
            <a:r>
              <a:rPr lang="tr-TR" dirty="0" err="1">
                <a:solidFill>
                  <a:srgbClr val="002060"/>
                </a:solidFill>
              </a:rPr>
              <a:t>Target</a:t>
            </a:r>
            <a:r>
              <a:rPr lang="tr-TR" dirty="0">
                <a:solidFill>
                  <a:srgbClr val="002060"/>
                </a:solidFill>
              </a:rPr>
              <a:t> Site </a:t>
            </a:r>
            <a:r>
              <a:rPr lang="tr-TR" dirty="0" err="1">
                <a:solidFill>
                  <a:srgbClr val="002060"/>
                </a:solidFill>
              </a:rPr>
              <a:t>Duplications</a:t>
            </a:r>
            <a:r>
              <a:rPr lang="tr-TR" dirty="0">
                <a:solidFill>
                  <a:srgbClr val="002060"/>
                </a:solidFill>
              </a:rPr>
              <a:t>) tarafından kendine özgü (benzersiz) ayırt edici özelliğe dönüşür. (karakterize edilir).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tr-TR" noProof="0" smtClean="0"/>
              <a:t>8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51088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002060"/>
                </a:solidFill>
              </a:rPr>
              <a:t>Transpozonların</a:t>
            </a:r>
            <a:r>
              <a:rPr lang="tr-TR" dirty="0">
                <a:solidFill>
                  <a:srgbClr val="002060"/>
                </a:solidFill>
              </a:rPr>
              <a:t> Konak Hücredeki Görevleri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>
                <a:solidFill>
                  <a:srgbClr val="002060"/>
                </a:solidFill>
              </a:rPr>
              <a:t>İlk başlarda </a:t>
            </a:r>
            <a:r>
              <a:rPr lang="tr-TR" dirty="0" err="1">
                <a:solidFill>
                  <a:srgbClr val="002060"/>
                </a:solidFill>
              </a:rPr>
              <a:t>transpozonların</a:t>
            </a:r>
            <a:r>
              <a:rPr lang="tr-TR" dirty="0">
                <a:solidFill>
                  <a:srgbClr val="002060"/>
                </a:solidFill>
              </a:rPr>
              <a:t> etkisiz ve bencil DNA’lar olarak düşünülmüştür.</a:t>
            </a:r>
          </a:p>
          <a:p>
            <a:pPr algn="just"/>
            <a:r>
              <a:rPr lang="tr-TR" dirty="0">
                <a:solidFill>
                  <a:srgbClr val="002060"/>
                </a:solidFill>
              </a:rPr>
              <a:t>Günümüzde gen anlatımı dahil birçok biyolojik olaylarda görevler almaktadırlar.</a:t>
            </a:r>
          </a:p>
          <a:p>
            <a:pPr algn="just"/>
            <a:r>
              <a:rPr lang="tr-TR" dirty="0" err="1">
                <a:solidFill>
                  <a:srgbClr val="002060"/>
                </a:solidFill>
              </a:rPr>
              <a:t>Sentromerik</a:t>
            </a:r>
            <a:r>
              <a:rPr lang="tr-TR" dirty="0">
                <a:solidFill>
                  <a:srgbClr val="002060"/>
                </a:solidFill>
              </a:rPr>
              <a:t> ve </a:t>
            </a:r>
            <a:r>
              <a:rPr lang="tr-TR" dirty="0" err="1">
                <a:solidFill>
                  <a:srgbClr val="002060"/>
                </a:solidFill>
              </a:rPr>
              <a:t>telomerik</a:t>
            </a:r>
            <a:r>
              <a:rPr lang="tr-TR" dirty="0">
                <a:solidFill>
                  <a:srgbClr val="002060"/>
                </a:solidFill>
              </a:rPr>
              <a:t> bölgelerin bütünlüğünün korunmasında önem arz etmektedirler.</a:t>
            </a:r>
          </a:p>
          <a:p>
            <a:pPr algn="just"/>
            <a:r>
              <a:rPr lang="tr-TR" dirty="0">
                <a:solidFill>
                  <a:srgbClr val="002060"/>
                </a:solidFill>
              </a:rPr>
              <a:t>Yeni türlerin, varyetelerin oluşmasına katkıda bulunulacağı düşünülmektedir.</a:t>
            </a:r>
          </a:p>
          <a:p>
            <a:pPr algn="just"/>
            <a:r>
              <a:rPr lang="tr-TR" dirty="0" err="1">
                <a:solidFill>
                  <a:srgbClr val="002060"/>
                </a:solidFill>
              </a:rPr>
              <a:t>Retrotranspozonların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replike</a:t>
            </a:r>
            <a:r>
              <a:rPr lang="tr-TR" dirty="0">
                <a:solidFill>
                  <a:srgbClr val="002060"/>
                </a:solidFill>
              </a:rPr>
              <a:t> hayat döngülerinden dolayı canlı genomlarının şekillenmesini sağlamışlardır.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tr-TR" noProof="0" smtClean="0"/>
              <a:t>9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87171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kademi Yazını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8_TF03431380_TF03431380" id="{0CEF572D-6A4A-4B8A-AE1C-09155D79EDE0}" vid="{189BBCC8-8B1F-43D3-849D-74E8DD5C53A8}"/>
    </a:ext>
  </a:extLst>
</a:theme>
</file>

<file path=ppt/theme/theme2.xml><?xml version="1.0" encoding="utf-8"?>
<a:theme xmlns:a="http://schemas.openxmlformats.org/drawingml/2006/main" name="Office Teması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4873beb7-5857-4685-be1f-d57550cc96cc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</Template>
  <TotalTime>0</TotalTime>
  <Words>1493</Words>
  <Application>Microsoft Office PowerPoint</Application>
  <PresentationFormat>Geniş ekran</PresentationFormat>
  <Paragraphs>293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8" baseType="lpstr">
      <vt:lpstr>Arial</vt:lpstr>
      <vt:lpstr>Euphemia</vt:lpstr>
      <vt:lpstr>Plantagenet Cherokee</vt:lpstr>
      <vt:lpstr>Times New Roman</vt:lpstr>
      <vt:lpstr>Wingdings</vt:lpstr>
      <vt:lpstr>Akademi Yazını 16x9</vt:lpstr>
      <vt:lpstr>TRANSPOZONLAR</vt:lpstr>
      <vt:lpstr>Transpozonlar ve Tarihçesi</vt:lpstr>
      <vt:lpstr>Transpozonlar ve Tarihçesi</vt:lpstr>
      <vt:lpstr>Retrotranspozonlar</vt:lpstr>
      <vt:lpstr>Retrotranspozonlar</vt:lpstr>
      <vt:lpstr>Çeltikte tanımlanan LTR-retrotranspozonlar</vt:lpstr>
      <vt:lpstr>Çeltikte tanımlanan LTR-retrotranspozonlar</vt:lpstr>
      <vt:lpstr>DNA Transpozonları</vt:lpstr>
      <vt:lpstr>Transpozonların Konak Hücredeki Görevleri</vt:lpstr>
      <vt:lpstr>Transpozonların Konak Hücredeki Görevleri</vt:lpstr>
      <vt:lpstr>Transpozonların Konak Hücredeki Görevleri</vt:lpstr>
      <vt:lpstr>Transpozonların Konak Hücredeki Görevleri</vt:lpstr>
      <vt:lpstr>Bazı önemli bitki türlerindeki transpozon yüzdeleri </vt:lpstr>
      <vt:lpstr>Transpozonların Çalışılma Alanları</vt:lpstr>
      <vt:lpstr>Retrotranspozon Temelli Marker Teknikleri </vt:lpstr>
      <vt:lpstr>IRAP</vt:lpstr>
      <vt:lpstr>Transpozonlar nasıl tespit edilir</vt:lpstr>
      <vt:lpstr>Çeltik hopi transpozon- 1 hafta</vt:lpstr>
      <vt:lpstr>Çeltik hopi transpozon- 48 saat</vt:lpstr>
      <vt:lpstr>Yapılan çalışma</vt:lpstr>
      <vt:lpstr>PowerPoint Sunusu</vt:lpstr>
      <vt:lpstr>Kaynaklar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2018-12-17T09:51:51Z</dcterms:created>
  <dcterms:modified xsi:type="dcterms:W3CDTF">2023-11-13T14:21:47Z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