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0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06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1BF56F71-DF31-4F8C-90FA-4920A24586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AC98F57-0C02-417D-9996-2C05563B3D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8C685-E2FD-4974-B0B1-53E4D5A43559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D173811-3482-4C4B-9473-81B64542E1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15844AF-1239-4826-A95A-BC792EF9C0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0BA54-499F-4FF7-A6BE-232C02897F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208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189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27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036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857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271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850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108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9125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664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718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318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27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707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980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744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286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631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468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891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344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708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826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62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781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640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452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400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597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07513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5185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990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362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6339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212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0792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7377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4269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1602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1383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5827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28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8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276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765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252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00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A51A-D256-49C6-992E-BEE8BB4E360E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FB1A-8136-4292-A0F8-AAE271FF71A5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2A440-555E-4708-8855-1BC3631A2B38}" type="datetime1">
              <a:rPr lang="en-US" smtClean="0"/>
              <a:t>11/13/2023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540F-6BEE-419B-BCA8-0D04420BAFF9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5AA13-53A7-4C1B-9AE0-7750BB315C19}" type="datetime1">
              <a:rPr lang="en-US" smtClean="0"/>
              <a:t>11/13/2023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766" y="481578"/>
            <a:ext cx="7036466" cy="88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999" y="2281312"/>
            <a:ext cx="7874001" cy="4083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7F1D-88DD-460F-8D9A-EE7338A47A49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200" y="2751892"/>
            <a:ext cx="61722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DN</a:t>
            </a:r>
            <a:r>
              <a:rPr sz="4400" spc="-30" dirty="0">
                <a:latin typeface="Arial"/>
                <a:cs typeface="Arial"/>
              </a:rPr>
              <a:t>A</a:t>
            </a:r>
            <a:r>
              <a:rPr sz="4400" spc="12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Arial"/>
                <a:cs typeface="Arial"/>
              </a:rPr>
              <a:t>REPL</a:t>
            </a:r>
            <a:r>
              <a:rPr lang="tr-TR" sz="4400" spc="-20" dirty="0">
                <a:latin typeface="Arial"/>
                <a:cs typeface="Arial"/>
              </a:rPr>
              <a:t>İK</a:t>
            </a:r>
            <a:r>
              <a:rPr sz="4400" spc="-30" dirty="0">
                <a:latin typeface="Arial"/>
                <a:cs typeface="Arial"/>
              </a:rPr>
              <a:t>A</a:t>
            </a:r>
            <a:r>
              <a:rPr lang="tr-TR" sz="4400" spc="-30" dirty="0">
                <a:latin typeface="Arial"/>
                <a:cs typeface="Arial"/>
              </a:rPr>
              <a:t>SY</a:t>
            </a:r>
            <a:r>
              <a:rPr sz="4400" spc="-30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N</a:t>
            </a:r>
            <a:r>
              <a:rPr lang="tr-TR" sz="4400" dirty="0">
                <a:latin typeface="Arial"/>
                <a:cs typeface="Arial"/>
              </a:rPr>
              <a:t>U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4F98CA9-15AF-4286-8EC6-0645A6ECEB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C06357AB-026E-EFC7-F7CE-3B7768649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1079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DNA REPLİKASYONU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(Bölüm 13)</a:t>
            </a:r>
            <a:endParaRPr lang="tr-TR" sz="3600" b="1" dirty="0"/>
          </a:p>
        </p:txBody>
      </p:sp>
      <p:sp>
        <p:nvSpPr>
          <p:cNvPr id="8" name="Alt Başlık 7">
            <a:extLst>
              <a:ext uri="{FF2B5EF4-FFF2-40B4-BE49-F238E27FC236}">
                <a16:creationId xmlns:a16="http://schemas.microsoft.com/office/drawing/2014/main" id="{7E3288C7-0104-ABB3-757F-98797B53B9D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738664"/>
          </a:xfrm>
        </p:spPr>
        <p:txBody>
          <a:bodyPr/>
          <a:lstStyle/>
          <a:p>
            <a:pPr algn="r"/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Yıldız Teknik Üniversitesi, Moleküler Biyoloji ve Genetik Bölümü</a:t>
            </a:r>
          </a:p>
          <a:p>
            <a:pPr algn="r"/>
            <a:r>
              <a:rPr lang="tr-T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Doktora dersi, Kitap bölümüne bağlı olarak hazırlanan sunum</a:t>
            </a:r>
          </a:p>
          <a:p>
            <a:pPr algn="r"/>
            <a:r>
              <a:rPr lang="tr-TR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Yunus Emre Arvas 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D665C2-D15B-4C04-9F3D-5996B659CB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90182" y="6103620"/>
            <a:ext cx="4318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99500"/>
              </a:lnSpc>
            </a:pPr>
            <a:r>
              <a:rPr lang="tr-TR" sz="1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Nick</a:t>
            </a:r>
            <a:r>
              <a:rPr lang="tr-TR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translasyonu</a:t>
            </a:r>
            <a:r>
              <a:rPr lang="tr-TR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 olan bir dubleks DNA sarmalının bir kısmını yeni sentezlenmiş materyal ile değiştirir.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69EC2EFB-8A51-4E42-8A75-BB57D5EB5ECA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152292" y="1600193"/>
            <a:ext cx="3686908" cy="4503427"/>
          </a:xfrm>
        </p:spPr>
        <p:txBody>
          <a:bodyPr/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nick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translasyonunu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gerçekleştirmek için DNA sentezi ile kombine edilebilen benzersiz bir 5'-3 '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ekzonükleaz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aktivitesine sahiptir.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EFC6598-CA5E-43B5-B801-6AA5CEF2A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362" y="1326374"/>
            <a:ext cx="3977640" cy="452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EDFA4F88-CA94-4557-A74E-68EB1FDF6B19}"/>
              </a:ext>
            </a:extLst>
          </p:cNvPr>
          <p:cNvSpPr/>
          <p:nvPr/>
        </p:nvSpPr>
        <p:spPr>
          <a:xfrm>
            <a:off x="631874" y="376339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DN</a:t>
            </a:r>
            <a:r>
              <a:rPr lang="tr-TR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Çeşitli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Nükleaz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Aktivitelerine Sahiptir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ayt Numarası Yer Tutucusu 10">
            <a:extLst>
              <a:ext uri="{FF2B5EF4-FFF2-40B4-BE49-F238E27FC236}">
                <a16:creationId xmlns:a16="http://schemas.microsoft.com/office/drawing/2014/main" id="{80929BDC-DB99-4949-B2F8-F00FF60146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984DAF2-C5BB-470D-9793-54F30B9C8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54831"/>
            <a:ext cx="7162800" cy="3698448"/>
          </a:xfrm>
        </p:spPr>
        <p:txBody>
          <a:bodyPr/>
          <a:lstStyle/>
          <a:p>
            <a:pPr marL="429259" marR="1660525" indent="-342900" algn="just">
              <a:lnSpc>
                <a:spcPts val="3800"/>
              </a:lnSpc>
              <a:buFont typeface="Arial"/>
              <a:buChar char="•"/>
              <a:tabLst>
                <a:tab pos="429895" algn="l"/>
              </a:tabLst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Yer değiştirme meydan geldiğinde yanlış nükleotid birleşmesi olur</a:t>
            </a:r>
          </a:p>
          <a:p>
            <a:pPr marL="429259" marR="1660525" indent="-342900" algn="just">
              <a:lnSpc>
                <a:spcPts val="3800"/>
              </a:lnSpc>
              <a:buFont typeface="Arial"/>
              <a:buChar char="•"/>
              <a:tabLst>
                <a:tab pos="429895" algn="l"/>
              </a:tabLst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 düzeyi enziminin hatayı bulup düzeltme etkinliğine bağlıdır </a:t>
            </a:r>
            <a:r>
              <a:rPr lang="tr-TR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(Enzimin </a:t>
            </a:r>
            <a:r>
              <a:rPr lang="tr-TR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proofreading</a:t>
            </a:r>
            <a:r>
              <a:rPr lang="tr-TR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aktivitesine bağlı)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9310" lvl="1" indent="-285750" algn="just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829944" algn="l"/>
              </a:tabLst>
            </a:pPr>
            <a:r>
              <a:rPr lang="tr-TR" sz="2400" i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 oranını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sz="2400" i="1" baseline="25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tr-TR" sz="2400" i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</a:t>
            </a:r>
            <a:r>
              <a:rPr lang="tr-TR"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sz="2400" i="1" baseline="25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 azaltır</a:t>
            </a:r>
          </a:p>
          <a:p>
            <a:pPr marL="829310" lvl="1" indent="-285750" algn="just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829944" algn="l"/>
              </a:tabLst>
            </a:pP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kat azaltılmış</a:t>
            </a:r>
          </a:p>
          <a:p>
            <a:endParaRPr lang="tr-TR" sz="2400" dirty="0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752AFF6B-817B-43AA-AFE2-D5D1BA817118}"/>
              </a:ext>
            </a:extLst>
          </p:cNvPr>
          <p:cNvSpPr/>
          <p:nvPr/>
        </p:nvSpPr>
        <p:spPr>
          <a:xfrm>
            <a:off x="631874" y="376339"/>
            <a:ext cx="7467600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DNA </a:t>
            </a:r>
            <a:r>
              <a:rPr lang="tr-TR" b="1" dirty="0" err="1"/>
              <a:t>Polimeraz</a:t>
            </a:r>
            <a:r>
              <a:rPr lang="tr-TR" b="1" dirty="0"/>
              <a:t>; </a:t>
            </a:r>
            <a:r>
              <a:rPr lang="tr-TR" b="1" dirty="0" err="1"/>
              <a:t>Replikasyonların</a:t>
            </a:r>
            <a:r>
              <a:rPr lang="tr-TR" b="1" dirty="0"/>
              <a:t> Doğruluğunu (uygunluk derecesi) Kontrol Ediyor</a:t>
            </a:r>
            <a:endParaRPr lang="tr-TR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96B0BFAD-7E15-47B0-AD97-DB612CE6A9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212403CD-9554-44D3-BA89-E5FDA4973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8305800" cy="4493538"/>
          </a:xfrm>
        </p:spPr>
        <p:txBody>
          <a:bodyPr/>
          <a:lstStyle/>
          <a:p>
            <a:pPr marL="622300" marR="691515" indent="-609600" algn="just">
              <a:buFont typeface="Arial"/>
              <a:buChar char="•"/>
              <a:tabLst>
                <a:tab pos="622300" algn="l"/>
              </a:tabLst>
            </a:pPr>
            <a:r>
              <a:rPr lang="tr-TR"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sırasında DNA </a:t>
            </a:r>
            <a:r>
              <a:rPr lang="tr-TR"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tarafından iki tür hata görülmektedir</a:t>
            </a:r>
          </a:p>
          <a:p>
            <a:pPr marL="12700" marR="691515" algn="just">
              <a:tabLst>
                <a:tab pos="622300" algn="l"/>
              </a:tabLst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marR="691515" indent="-609600" algn="just">
              <a:lnSpc>
                <a:spcPct val="100000"/>
              </a:lnSpc>
              <a:buFont typeface="Arial"/>
              <a:buChar char="•"/>
              <a:tabLst>
                <a:tab pos="622300" algn="l"/>
              </a:tabLst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Fazladan bir nükleotid eklenir veya çıkarılırsa çerçeve kaymaları görülebilir</a:t>
            </a:r>
          </a:p>
          <a:p>
            <a:pPr marL="622300" marR="691515" indent="-609600" algn="just">
              <a:lnSpc>
                <a:spcPct val="100000"/>
              </a:lnSpc>
              <a:buFont typeface="Arial"/>
              <a:buChar char="•"/>
              <a:tabLst>
                <a:tab pos="622300" algn="l"/>
              </a:tabLst>
            </a:pPr>
            <a:endParaRPr lang="tr-TR" sz="24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marR="691515" indent="-609600" algn="just">
              <a:lnSpc>
                <a:spcPct val="100000"/>
              </a:lnSpc>
              <a:buFont typeface="Arial"/>
              <a:buChar char="•"/>
              <a:tabLst>
                <a:tab pos="622300" algn="l"/>
              </a:tabLst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Enzimin çalışma etkinliği ve hızına bağlı (</a:t>
            </a:r>
            <a:r>
              <a:rPr lang="tr-TR" sz="2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tr-TR"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processivi</a:t>
            </a:r>
            <a:r>
              <a:rPr lang="tr-TR" sz="2400" spc="-1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tr-TR" sz="2400" spc="75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tr-TR"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enzyme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22300" marR="691515" indent="-609600" algn="just">
              <a:lnSpc>
                <a:spcPct val="100000"/>
              </a:lnSpc>
              <a:buFont typeface="Arial"/>
              <a:buChar char="•"/>
              <a:tabLst>
                <a:tab pos="622300" algn="l"/>
              </a:tabLst>
            </a:pPr>
            <a:endParaRPr lang="tr-TR" sz="24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marR="691515" indent="-609600" algn="just">
              <a:lnSpc>
                <a:spcPct val="100000"/>
              </a:lnSpc>
              <a:buFont typeface="Arial"/>
              <a:buChar char="•"/>
              <a:tabLst>
                <a:tab pos="622300" algn="l"/>
              </a:tabLst>
            </a:pPr>
            <a:r>
              <a:rPr lang="tr-TR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Ayrılma ve yeniden birleşme yerine tek kalıp üzerinde kalma eğilimi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AAD5F71E-B5A1-4D30-B9D5-FF299DB06432}"/>
              </a:ext>
            </a:extLst>
          </p:cNvPr>
          <p:cNvSpPr/>
          <p:nvPr/>
        </p:nvSpPr>
        <p:spPr>
          <a:xfrm>
            <a:off x="631874" y="376339"/>
            <a:ext cx="7467600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DNA </a:t>
            </a:r>
            <a:r>
              <a:rPr lang="tr-TR" b="1" dirty="0" err="1"/>
              <a:t>Polimeraz</a:t>
            </a:r>
            <a:r>
              <a:rPr lang="tr-TR" b="1" dirty="0"/>
              <a:t>; </a:t>
            </a:r>
            <a:r>
              <a:rPr lang="tr-TR" b="1" dirty="0" err="1"/>
              <a:t>Replikasyonların</a:t>
            </a:r>
            <a:r>
              <a:rPr lang="tr-TR" b="1" dirty="0"/>
              <a:t> Doğruluğunu (uygunluk derecesi) Kontrol Ediyor</a:t>
            </a:r>
            <a:endParaRPr lang="tr-TR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D9A50D88-39E6-4A95-A0D7-EEBADA54C2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5462" y="1852304"/>
            <a:ext cx="7958455" cy="3062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62280" indent="-342900" algn="just">
              <a:lnSpc>
                <a:spcPct val="99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katılan yüksek hassasiyetli DNA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polimerazları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Watson-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Crick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baz çiftlerinin (AT ve GC) bağlanmasını sağlayan kesin olarak sınırlandırılmış bir aktif bölgeye sahiptir.</a:t>
            </a:r>
          </a:p>
          <a:p>
            <a:pPr marL="12700" marR="462280" algn="just">
              <a:lnSpc>
                <a:spcPct val="99000"/>
              </a:lnSpc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462280" indent="-342900" algn="just">
              <a:lnSpc>
                <a:spcPct val="99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Kalıpta eşleştirme için, aktif bölgeye uygun şekilde yerleştirilmelidir.</a:t>
            </a:r>
          </a:p>
          <a:p>
            <a:pPr marL="355600" marR="462280" indent="-342900" algn="just">
              <a:lnSpc>
                <a:spcPct val="99000"/>
              </a:lnSpc>
              <a:buFont typeface="Arial"/>
              <a:buChar char="•"/>
              <a:tabLst>
                <a:tab pos="355600" algn="l"/>
              </a:tabLst>
            </a:pPr>
            <a:endParaRPr lang="tr-TR" sz="20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462280" indent="-342900">
              <a:lnSpc>
                <a:spcPct val="99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 aktif bölgeye sığacak şekilde AA veya AC yanlış geometri</a:t>
            </a: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1099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enzimin, her döngüden sonra ayrışmak yerine bütün halinde birden 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Processivity</a:t>
            </a:r>
            <a:r>
              <a:rPr lang="tr-T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 katalitik döngü gerçekleştirme kabiliyetidir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C98BD356-AD03-4E12-B27E-F913FEBBE394}"/>
              </a:ext>
            </a:extLst>
          </p:cNvPr>
          <p:cNvSpPr/>
          <p:nvPr/>
        </p:nvSpPr>
        <p:spPr>
          <a:xfrm>
            <a:off x="631874" y="376339"/>
            <a:ext cx="7467600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DNA </a:t>
            </a:r>
            <a:r>
              <a:rPr lang="tr-TR" b="1" dirty="0" err="1"/>
              <a:t>Polimeraz</a:t>
            </a:r>
            <a:r>
              <a:rPr lang="tr-TR" b="1" dirty="0"/>
              <a:t>; </a:t>
            </a:r>
            <a:r>
              <a:rPr lang="tr-TR" b="1" dirty="0" err="1"/>
              <a:t>Replikasyonların</a:t>
            </a:r>
            <a:r>
              <a:rPr lang="tr-TR" b="1" dirty="0"/>
              <a:t> Doğruluğunu (uygunluk derecesi) Kontrol Ediyor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CC62ABE-0DFC-48CD-B858-A726D88036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0" y="5392819"/>
            <a:ext cx="8338185" cy="1085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4268470" algn="just">
              <a:lnSpc>
                <a:spcPct val="98800"/>
              </a:lnSpc>
              <a:spcBef>
                <a:spcPts val="1645"/>
              </a:spcBef>
            </a:pP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Şekil: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ymer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sz="16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tr-TR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tr-TR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hain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tr-TR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6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tr-TR"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isﬁt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04055" marR="210185" indent="-342900" algn="just">
              <a:lnSpc>
                <a:spcPct val="99800"/>
              </a:lnSpc>
              <a:spcBef>
                <a:spcPts val="625"/>
              </a:spcBef>
              <a:buFont typeface="Arial"/>
              <a:buChar char="•"/>
              <a:tabLst>
                <a:tab pos="4504690" algn="l"/>
              </a:tabLst>
            </a:pP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A1E8CB7D-A363-428E-8C06-820E12E27503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816869" y="1447800"/>
            <a:ext cx="3977640" cy="3077766"/>
          </a:xfrm>
        </p:spPr>
        <p:txBody>
          <a:bodyPr/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polimerazlar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çoğunlukla, yanlış eşleştirilmiş bazları kesip çıkarmak için kullanılan bir 3'-5 '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ekzonükleaz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aktivitesine sahiptir.</a:t>
            </a:r>
          </a:p>
          <a:p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Replikasyonun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doğruluğu, bir faktör tarafından ~ 100 düzeltme yoluyla geliştirilir. (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ideli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replica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frea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20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~100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tr-TR" sz="2000" dirty="0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0C16348E-6D95-45DC-AA5C-E3F9D2EE2693}"/>
              </a:ext>
            </a:extLst>
          </p:cNvPr>
          <p:cNvSpPr/>
          <p:nvPr/>
        </p:nvSpPr>
        <p:spPr>
          <a:xfrm>
            <a:off x="631874" y="376339"/>
            <a:ext cx="7467600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DNA </a:t>
            </a:r>
            <a:r>
              <a:rPr lang="tr-TR" b="1" dirty="0" err="1"/>
              <a:t>Polimeraz</a:t>
            </a:r>
            <a:r>
              <a:rPr lang="tr-TR" b="1" dirty="0"/>
              <a:t>; </a:t>
            </a:r>
            <a:r>
              <a:rPr lang="tr-TR" b="1" dirty="0" err="1"/>
              <a:t>Replikasyonların</a:t>
            </a:r>
            <a:r>
              <a:rPr lang="tr-TR" b="1" dirty="0"/>
              <a:t> Doğruluğunu (Uygunluk Derecesi) Kontrol Ediyor</a:t>
            </a:r>
            <a:endParaRPr lang="tr-TR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FC64C12-4267-4A97-922C-FED02EE02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3978275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630210AF-32B4-4D1E-92C4-F09AA80685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16B12E6-7B40-4BCF-85CC-F8FFF7190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7696200" cy="2462213"/>
          </a:xfrm>
        </p:spPr>
        <p:txBody>
          <a:bodyPr/>
          <a:lstStyle/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bölgelerde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tr-TR"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syon yoğunlaşma noktaları</a:t>
            </a:r>
            <a:r>
              <a:rPr lang="tr-TR" sz="20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(DNA da bazı noktalarda mutasyon meydana gelir.)</a:t>
            </a:r>
          </a:p>
          <a:p>
            <a:pPr marL="355600" marR="82613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82613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Belli başlı sekans içeriğinden dolayı;</a:t>
            </a:r>
          </a:p>
          <a:p>
            <a:pPr marL="355600" marR="82613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26135" algn="just">
              <a:lnSpc>
                <a:spcPct val="100000"/>
              </a:lnSpc>
              <a:tabLst>
                <a:tab pos="3556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sekanslar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Polimerazın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daha hızlı veya daha yavaş hareket etmesine neden olur. Böylelikle bazı hatalar düzeltilemeyebilir.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0BA6D0-9BB5-4F8A-84D3-EC20972718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1" y="457199"/>
            <a:ext cx="4232268" cy="6019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42894" y="2822904"/>
            <a:ext cx="3396306" cy="1902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1790">
              <a:lnSpc>
                <a:spcPct val="102800"/>
              </a:lnSpc>
            </a:pPr>
            <a:r>
              <a:rPr lang="tr-TR" sz="1800" dirty="0">
                <a:latin typeface="Arial"/>
                <a:cs typeface="Arial"/>
              </a:rPr>
              <a:t>•1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baseline="25462" dirty="0">
                <a:latin typeface="Arial"/>
                <a:cs typeface="Arial"/>
              </a:rPr>
              <a:t>-2</a:t>
            </a:r>
            <a:r>
              <a:rPr sz="1800" baseline="25462" dirty="0">
                <a:latin typeface="Times New Roman"/>
                <a:cs typeface="Times New Roman"/>
              </a:rPr>
              <a:t> </a:t>
            </a:r>
            <a:r>
              <a:rPr lang="tr-TR" sz="1800" spc="97" baseline="25462" dirty="0"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tr-TR" dirty="0">
                <a:latin typeface="Arial"/>
                <a:cs typeface="Arial"/>
              </a:rPr>
              <a:t> baz çiftinin çoğaltılması beklenir</a:t>
            </a:r>
          </a:p>
          <a:p>
            <a:pPr marL="12700" marR="351790">
              <a:lnSpc>
                <a:spcPct val="102800"/>
              </a:lnSpc>
            </a:pPr>
            <a:endParaRPr lang="tr-TR" dirty="0">
              <a:latin typeface="Arial"/>
              <a:cs typeface="Arial"/>
            </a:endParaRPr>
          </a:p>
          <a:p>
            <a:pPr marL="12700" marR="351790">
              <a:lnSpc>
                <a:spcPct val="102800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r>
              <a:rPr lang="tr-TR" sz="1800" dirty="0">
                <a:latin typeface="Arial"/>
                <a:cs typeface="Arial"/>
              </a:rPr>
              <a:t>Bakterilerdeki gerçek oranlar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baseline="25462" dirty="0">
                <a:latin typeface="Arial"/>
                <a:cs typeface="Arial"/>
              </a:rPr>
              <a:t>-8</a:t>
            </a:r>
            <a:r>
              <a:rPr sz="1800" baseline="25462" dirty="0">
                <a:latin typeface="Times New Roman"/>
                <a:cs typeface="Times New Roman"/>
              </a:rPr>
              <a:t> </a:t>
            </a:r>
            <a:r>
              <a:rPr sz="1800" spc="-150" baseline="25462" dirty="0">
                <a:latin typeface="Times New Roman"/>
                <a:cs typeface="Times New Roman"/>
              </a:rPr>
              <a:t> </a:t>
            </a:r>
            <a:r>
              <a:rPr lang="tr-TR" sz="1800" spc="-10" dirty="0">
                <a:latin typeface="Arial"/>
                <a:cs typeface="Arial"/>
              </a:rPr>
              <a:t>ile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baseline="25462" dirty="0">
                <a:latin typeface="Arial"/>
                <a:cs typeface="Arial"/>
              </a:rPr>
              <a:t>-10</a:t>
            </a:r>
            <a:r>
              <a:rPr sz="1800" baseline="25462" dirty="0">
                <a:latin typeface="Times New Roman"/>
                <a:cs typeface="Times New Roman"/>
              </a:rPr>
              <a:t> </a:t>
            </a:r>
            <a:endParaRPr lang="tr-TR" sz="1800" baseline="25462" dirty="0">
              <a:latin typeface="Times New Roman"/>
              <a:cs typeface="Times New Roman"/>
            </a:endParaRPr>
          </a:p>
          <a:p>
            <a:pPr marL="12700" marR="351790">
              <a:lnSpc>
                <a:spcPct val="102800"/>
              </a:lnSpc>
            </a:pPr>
            <a:endParaRPr lang="tr-TR" sz="1800" baseline="25462" dirty="0">
              <a:latin typeface="Arial"/>
              <a:cs typeface="Arial"/>
            </a:endParaRPr>
          </a:p>
          <a:p>
            <a:pPr marL="12700" marR="351790">
              <a:lnSpc>
                <a:spcPct val="102800"/>
              </a:lnSpc>
            </a:pPr>
            <a:r>
              <a:rPr sz="1800" dirty="0">
                <a:latin typeface="Arial"/>
                <a:cs typeface="Arial"/>
              </a:rPr>
              <a:t>•1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Arial"/>
                <a:cs typeface="Arial"/>
              </a:rPr>
              <a:t>/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1000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Arial"/>
                <a:cs typeface="Arial"/>
              </a:rPr>
              <a:t>repli</a:t>
            </a:r>
            <a:r>
              <a:rPr lang="tr-TR" sz="1800" dirty="0" err="1">
                <a:latin typeface="Arial"/>
                <a:cs typeface="Arial"/>
              </a:rPr>
              <a:t>kasyon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3232428-2499-49D8-91AA-BEDCF74D57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F0AE6FB-6354-444A-B5A3-944AC520F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2" y="1143000"/>
            <a:ext cx="3977640" cy="4488408"/>
          </a:xfrm>
        </p:spPr>
        <p:txBody>
          <a:bodyPr/>
          <a:lstStyle/>
          <a:p>
            <a:pPr marL="355600" marR="5080" indent="-342900" algn="just">
              <a:lnSpc>
                <a:spcPct val="100099"/>
              </a:lnSpc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tr-TR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polimerazlar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ortak bir yapıya sahiptir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99"/>
              </a:lnSpc>
              <a:tabLst>
                <a:tab pos="29845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marR="5080" indent="-279400" algn="just">
              <a:lnSpc>
                <a:spcPct val="100099"/>
              </a:lnSpc>
              <a:buFont typeface="Arial"/>
              <a:buChar char="–"/>
              <a:tabLst>
                <a:tab pos="298450" algn="l"/>
              </a:tabLst>
            </a:pP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Çoğu DNA </a:t>
            </a:r>
            <a:r>
              <a:rPr lang="tr-TR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ele benzeyen üç kısımdan oluşan bir oyuğa sahiptir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marR="833755" indent="-279400" algn="just">
              <a:lnSpc>
                <a:spcPts val="3329"/>
              </a:lnSpc>
              <a:spcBef>
                <a:spcPts val="844"/>
              </a:spcBef>
              <a:buFont typeface="Arial"/>
              <a:buChar char="–"/>
              <a:tabLst>
                <a:tab pos="298450" algn="l"/>
              </a:tabLst>
            </a:pP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gibi düşünülürse DNA elin ayasına yerleşir.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(DN</a:t>
            </a:r>
            <a:r>
              <a:rPr lang="tr-TR" sz="20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</a:t>
            </a:r>
            <a:r>
              <a:rPr lang="tr-TR" sz="2000" spc="-2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20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groove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tr-TR" sz="2000" spc="-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tr-TR" sz="2000" spc="-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</a:t>
            </a:r>
            <a:r>
              <a:rPr lang="tr-TR" sz="2000" spc="-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tr-TR" sz="20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tr-TR" sz="2000" spc="-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humb</a:t>
            </a:r>
            <a:r>
              <a:rPr lang="tr-TR" sz="2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".)</a:t>
            </a:r>
            <a:endParaRPr lang="tr-T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D0CDDEE9-7E74-4B5B-AF82-76FC17ED1402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59" y="1143000"/>
            <a:ext cx="3977640" cy="452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E7DC172-194D-41C2-8CA6-5E6D6605FB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5791200"/>
            <a:ext cx="46482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-62230">
              <a:lnSpc>
                <a:spcPts val="2100"/>
              </a:lnSpc>
            </a:pPr>
            <a:r>
              <a:rPr lang="tr-TR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I'den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Klenow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fragmanının yapısı</a:t>
            </a:r>
            <a:b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tructure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FD.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14095</a:t>
            </a:r>
            <a:r>
              <a:rPr lang="en-US" sz="12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-­‐</a:t>
            </a:r>
            <a:r>
              <a:rPr lang="en-US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93C12F1D-10CB-45A4-BEC2-5B3F4FEE71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F2A76AE-719B-4DAF-8D3E-521DF49F4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52845"/>
            <a:ext cx="8382000" cy="3752309"/>
          </a:xfrm>
        </p:spPr>
        <p:txBody>
          <a:bodyPr/>
          <a:lstStyle/>
          <a:p>
            <a:pPr marL="355600" marR="5080" indent="-342900" algn="just">
              <a:buFont typeface="Arial"/>
              <a:buChar char="•"/>
              <a:tabLst>
                <a:tab pos="35560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çoklu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altbirim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holenzim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kompleksleri olarak bulunur.</a:t>
            </a:r>
          </a:p>
          <a:p>
            <a:pPr marL="12700" marR="5080" algn="just"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Onarımda görev alan DNA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genellikle tekli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subunit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altbirimden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oluşur </a:t>
            </a: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Avantajları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300" marR="594995" lvl="1" indent="-279400" algn="just">
              <a:lnSpc>
                <a:spcPts val="3329"/>
              </a:lnSpc>
              <a:spcBef>
                <a:spcPts val="800"/>
              </a:spcBef>
              <a:buFont typeface="Arial"/>
              <a:buChar char="–"/>
              <a:tabLst>
                <a:tab pos="75565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 düzeltmeden sorumlu özel bir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altbirim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örneğin E.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Colinin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alt birimi</a:t>
            </a:r>
          </a:p>
          <a:p>
            <a:pPr marL="749300" marR="594995" lvl="1" indent="-279400" algn="just">
              <a:lnSpc>
                <a:spcPts val="3329"/>
              </a:lnSpc>
              <a:spcBef>
                <a:spcPts val="800"/>
              </a:spcBef>
              <a:buFont typeface="Arial"/>
              <a:buChar char="–"/>
              <a:tabLst>
                <a:tab pos="755650" algn="l"/>
              </a:tabLst>
            </a:pP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Tamir enziminden daha fazla hassasiyet (doğruluk)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C4DEF0-2102-479F-BAF6-B1FDF70204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1341440"/>
            <a:ext cx="4433895" cy="3848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0554" y="1341449"/>
            <a:ext cx="4643444" cy="3797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34617" y="4226104"/>
            <a:ext cx="104203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sz="1800" dirty="0">
                <a:latin typeface="Arial"/>
                <a:cs typeface="Arial"/>
              </a:rPr>
              <a:t>Ca</a:t>
            </a:r>
            <a:r>
              <a:rPr sz="1800" spc="-5" dirty="0">
                <a:latin typeface="Arial"/>
                <a:cs typeface="Arial"/>
              </a:rPr>
              <a:t>tal</a:t>
            </a:r>
            <a:r>
              <a:rPr sz="1800" spc="-10" dirty="0">
                <a:latin typeface="Arial"/>
                <a:cs typeface="Arial"/>
              </a:rPr>
              <a:t>ytic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active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7847" y="2425878"/>
            <a:ext cx="1219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processivi</a:t>
            </a:r>
            <a:r>
              <a:rPr sz="1800" spc="-5" dirty="0">
                <a:latin typeface="Arial"/>
                <a:cs typeface="Arial"/>
              </a:rPr>
              <a:t>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3174F8-CD14-43C7-8059-639971B310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" y="6198513"/>
            <a:ext cx="45958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9500"/>
              </a:lnSpc>
            </a:pPr>
            <a:r>
              <a:rPr sz="1400" dirty="0">
                <a:latin typeface="Calibri"/>
                <a:cs typeface="Calibri"/>
              </a:rPr>
              <a:t>Fi</a:t>
            </a:r>
            <a:r>
              <a:rPr sz="1400" spc="-10" dirty="0">
                <a:latin typeface="Calibri"/>
                <a:cs typeface="Calibri"/>
              </a:rPr>
              <a:t>gure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13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10" dirty="0">
                <a:latin typeface="Calibri"/>
                <a:cs typeface="Calibri"/>
              </a:rPr>
              <a:t>01: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lang="tr-TR" sz="1400" spc="-10" dirty="0">
                <a:cs typeface="Calibri"/>
              </a:rPr>
              <a:t>Bir protein kompleksi </a:t>
            </a:r>
            <a:r>
              <a:rPr lang="tr-TR" sz="1400" spc="-10" dirty="0" err="1">
                <a:cs typeface="Calibri"/>
              </a:rPr>
              <a:t>orjine</a:t>
            </a:r>
            <a:r>
              <a:rPr lang="tr-TR" sz="1400" spc="-10" dirty="0">
                <a:cs typeface="Calibri"/>
              </a:rPr>
              <a:t> bağlandığında </a:t>
            </a:r>
            <a:r>
              <a:rPr lang="tr-TR" sz="1400" spc="-10" dirty="0" err="1">
                <a:cs typeface="Calibri"/>
              </a:rPr>
              <a:t>Replikasyon</a:t>
            </a:r>
            <a:r>
              <a:rPr lang="tr-TR" sz="1400" spc="-10" dirty="0">
                <a:cs typeface="Calibri"/>
              </a:rPr>
              <a:t> başlatılır. Orada DNA eriyikleri oluşur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Unvan 10">
            <a:extLst>
              <a:ext uri="{FF2B5EF4-FFF2-40B4-BE49-F238E27FC236}">
                <a16:creationId xmlns:a16="http://schemas.microsoft.com/office/drawing/2014/main" id="{AF7C79DB-FA62-4988-9C8C-9FF706D8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66" y="481578"/>
            <a:ext cx="7036466" cy="553998"/>
          </a:xfrm>
        </p:spPr>
        <p:txBody>
          <a:bodyPr/>
          <a:lstStyle/>
          <a:p>
            <a:r>
              <a:rPr lang="tr-TR" dirty="0"/>
              <a:t>13</a:t>
            </a:r>
            <a:r>
              <a:rPr lang="tr-TR" spc="-10" dirty="0"/>
              <a:t>.1</a:t>
            </a:r>
            <a:r>
              <a:rPr lang="tr-TR" spc="-10" dirty="0">
                <a:latin typeface="Times New Roman"/>
                <a:cs typeface="Times New Roman"/>
              </a:rPr>
              <a:t> </a:t>
            </a:r>
            <a:r>
              <a:rPr lang="tr-TR" spc="-15" dirty="0"/>
              <a:t>Giriş</a:t>
            </a:r>
            <a:br>
              <a:rPr lang="tr-TR" dirty="0"/>
            </a:br>
            <a:endParaRPr lang="tr-TR" dirty="0"/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BF705904-8FC5-4828-9C35-AFFC7796BA2F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8347" y="1496556"/>
            <a:ext cx="3977640" cy="4083169"/>
          </a:xfrm>
        </p:spPr>
        <p:txBody>
          <a:bodyPr/>
          <a:lstStyle/>
          <a:p>
            <a:pPr marL="4508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Başlama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546100" algn="l"/>
              </a:tabLst>
            </a:pP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Kompleks bir protein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546100" algn="l"/>
              </a:tabLst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Balonu oluşturma</a:t>
            </a:r>
          </a:p>
          <a:p>
            <a:pPr marL="298450" indent="-285750">
              <a:lnSpc>
                <a:spcPct val="100000"/>
              </a:lnSpc>
              <a:spcBef>
                <a:spcPts val="440"/>
              </a:spcBef>
              <a:buFont typeface="Arial" panose="020B0604020202020204" pitchFamily="34" charset="0"/>
              <a:buChar char="•"/>
              <a:tabLst>
                <a:tab pos="546100" algn="l"/>
              </a:tabLst>
            </a:pPr>
            <a:r>
              <a:rPr lang="tr-TR"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Uzama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indent="-533400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546100" algn="l"/>
              </a:tabLst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bir protein kompleksi</a:t>
            </a:r>
          </a:p>
          <a:p>
            <a:pPr marL="12700" marR="5080">
              <a:lnSpc>
                <a:spcPct val="99900"/>
              </a:lnSpc>
              <a:tabLst>
                <a:tab pos="457200" algn="l"/>
              </a:tabLst>
            </a:pPr>
            <a:endParaRPr lang="tr-TR" sz="18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marR="5080" indent="-381000">
              <a:lnSpc>
                <a:spcPct val="99900"/>
              </a:lnSpc>
              <a:buFont typeface="Arial"/>
              <a:buChar char="–"/>
              <a:tabLst>
                <a:tab pos="457200" algn="l"/>
              </a:tabLst>
            </a:pP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Replizom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DNA'nın sentezini üstlenmek için bakteriyel </a:t>
            </a:r>
            <a:r>
              <a:rPr lang="tr-TR"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çatalında toplanan çoklu protein yapısı. DNA </a:t>
            </a:r>
            <a:r>
              <a:rPr lang="tr-TR"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diğer enzimleri içerir.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999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tr-TR" sz="1800" b="1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999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Sonlandırma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E21872F-BF1E-42B5-A151-1FA97D046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6863" y="1539875"/>
            <a:ext cx="3978275" cy="452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15" name="Dikdörtgen: Yuvarlatılmış Köşeler 14">
            <a:extLst>
              <a:ext uri="{FF2B5EF4-FFF2-40B4-BE49-F238E27FC236}">
                <a16:creationId xmlns:a16="http://schemas.microsoft.com/office/drawing/2014/main" id="{2E4B8720-46D5-4BDD-AAA9-D2576A530E03}"/>
              </a:ext>
            </a:extLst>
          </p:cNvPr>
          <p:cNvSpPr/>
          <p:nvPr/>
        </p:nvSpPr>
        <p:spPr>
          <a:xfrm>
            <a:off x="631874" y="376339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Giriş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D3183E2-D299-41D2-A202-D3F5D0AB8D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CDE24A5B-50D8-4E68-82AC-3463AEBAF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7696200" cy="3077766"/>
          </a:xfrm>
        </p:spPr>
        <p:txBody>
          <a:bodyPr/>
          <a:lstStyle/>
          <a:p>
            <a:pPr marL="355600" marR="5080" indent="-342900" algn="just">
              <a:lnSpc>
                <a:spcPct val="995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önde gelen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iplikçiği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(5'-3 ') sentezlerken çalışması süreklilik gösterir ancak gecikmeli (arkadan gelen) zinciri sentezlerken daha sonra birbirine katılan kısa fragmanlar 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Okasaki</a:t>
            </a:r>
            <a:r>
              <a:rPr lang="tr-T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fragmanları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yaparak ilerler</a:t>
            </a:r>
          </a:p>
          <a:p>
            <a:pPr marL="355600" marR="5080" indent="-342900" algn="just">
              <a:lnSpc>
                <a:spcPct val="99500"/>
              </a:lnSpc>
              <a:buFont typeface="Arial"/>
              <a:buChar char="•"/>
              <a:tabLst>
                <a:tab pos="355600" algn="l"/>
              </a:tabLst>
            </a:pPr>
            <a:endParaRPr lang="tr-TR" sz="20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99500"/>
              </a:lnSpc>
              <a:buFont typeface="Arial"/>
              <a:buChar char="•"/>
              <a:tabLst>
                <a:tab pos="355600" algn="l"/>
              </a:tabLst>
            </a:pPr>
            <a:endParaRPr lang="tr-TR" sz="20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995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Yarı sürekli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tr-TR"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tr-TR"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nuou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0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tr-TR"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0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20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bir yeni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iplikçik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sürekli olarak sentezlenirken diğeri kesintili olarak sentezlendiği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D8AC15-4332-4874-97FD-576B9E904C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20</a:t>
            </a:fld>
            <a:endParaRPr lang="tr-TR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8FFA8C65-29BE-4DCA-B683-0F8E7746B538}"/>
              </a:ext>
            </a:extLst>
          </p:cNvPr>
          <p:cNvSpPr/>
          <p:nvPr/>
        </p:nvSpPr>
        <p:spPr>
          <a:xfrm>
            <a:off x="631874" y="376339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 Yeni DNA </a:t>
            </a:r>
            <a:r>
              <a:rPr lang="tr-TR" sz="24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İplikçiğinin</a:t>
            </a:r>
            <a:r>
              <a:rPr lang="tr-TR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Farklı Sentez Metodu Vardır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2825" y="5493510"/>
            <a:ext cx="8203565" cy="250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065" marR="5080" indent="-2667000">
              <a:lnSpc>
                <a:spcPts val="2100"/>
              </a:lnSpc>
            </a:pPr>
            <a:r>
              <a:rPr lang="tr-TR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Öncü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iplikçik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sürekli olarak sentezlenirken, gecikmeli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iplikçik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kesintili olarak sentezlenir.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" y="1752600"/>
            <a:ext cx="8305799" cy="350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Unvan 3">
            <a:extLst>
              <a:ext uri="{FF2B5EF4-FFF2-40B4-BE49-F238E27FC236}">
                <a16:creationId xmlns:a16="http://schemas.microsoft.com/office/drawing/2014/main" id="{259749E7-C31A-45A1-A5D4-005224E7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8178"/>
            <a:ext cx="7922264" cy="369332"/>
          </a:xfrm>
        </p:spPr>
        <p:txBody>
          <a:bodyPr/>
          <a:lstStyle/>
          <a:p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 Yeni DNA </a:t>
            </a:r>
            <a:r>
              <a:rPr lang="tr-TR"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İplikçiğinin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Farklı Sentez Metodu Vardır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E5CD59-89DF-4320-9D08-409D879099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21</a:t>
            </a:fld>
            <a:endParaRPr lang="tr-TR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2CB615E6-5EA2-4C40-B01C-957940DDB04B}"/>
              </a:ext>
            </a:extLst>
          </p:cNvPr>
          <p:cNvSpPr/>
          <p:nvPr/>
        </p:nvSpPr>
        <p:spPr>
          <a:xfrm>
            <a:off x="631874" y="376339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 Yeni DNA </a:t>
            </a:r>
            <a:r>
              <a:rPr lang="tr-TR" sz="24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İplikçiğinin</a:t>
            </a:r>
            <a:r>
              <a:rPr lang="tr-TR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Farklı Sentez Metodu Vardır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18111" y="5727580"/>
            <a:ext cx="397668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" marR="5080" indent="-109855">
              <a:lnSpc>
                <a:spcPts val="2100"/>
              </a:lnSpc>
            </a:pPr>
            <a:r>
              <a:rPr lang="tr-TR" spc="-10" dirty="0">
                <a:latin typeface="Calibri"/>
                <a:cs typeface="Calibri"/>
              </a:rPr>
              <a:t>Şekil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lang="tr-TR" spc="-15" dirty="0">
                <a:cs typeface="Calibri"/>
              </a:rPr>
              <a:t>Bir </a:t>
            </a:r>
            <a:r>
              <a:rPr lang="tr-TR" spc="-15" dirty="0" err="1">
                <a:cs typeface="Calibri"/>
              </a:rPr>
              <a:t>heksamerik</a:t>
            </a:r>
            <a:r>
              <a:rPr lang="tr-TR" spc="-15" dirty="0">
                <a:cs typeface="Calibri"/>
              </a:rPr>
              <a:t> </a:t>
            </a:r>
            <a:r>
              <a:rPr lang="tr-TR" spc="-15" dirty="0" err="1">
                <a:cs typeface="Calibri"/>
              </a:rPr>
              <a:t>helikaz</a:t>
            </a:r>
            <a:r>
              <a:rPr lang="tr-TR" spc="-15" dirty="0">
                <a:cs typeface="Calibri"/>
              </a:rPr>
              <a:t> DNA'nın bir iplik boyunca hareket eder.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Unvan 5">
            <a:extLst>
              <a:ext uri="{FF2B5EF4-FFF2-40B4-BE49-F238E27FC236}">
                <a16:creationId xmlns:a16="http://schemas.microsoft.com/office/drawing/2014/main" id="{12DAF899-3739-4290-8595-E8298F55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67" y="331885"/>
            <a:ext cx="7036466" cy="553998"/>
          </a:xfrm>
        </p:spPr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bir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Helikaz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tek ipliğe bağlanan (SSB) bir protein gerektirir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42EB9486-7825-4C92-A7C7-3E4FD12E5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570038"/>
            <a:ext cx="3977640" cy="4525962"/>
          </a:xfrm>
        </p:spPr>
        <p:txBody>
          <a:bodyPr/>
          <a:lstStyle/>
          <a:p>
            <a:pPr marL="355600" marR="5080" indent="-342900" algn="just">
              <a:buFont typeface="Arial"/>
              <a:buChar char="•"/>
              <a:tabLst>
                <a:tab pos="35560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ATP'nin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hidroliziyle sağlanan enerjiyi kullanarak DNA ipliklerini ayırmak için bir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helikaz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gerektirir.</a:t>
            </a:r>
          </a:p>
          <a:p>
            <a:pPr marL="355600" marR="5080" indent="-342900" algn="just">
              <a:buFont typeface="Arial"/>
              <a:buChar char="•"/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Ayrılan  ipliklerin devamını sağlamak için tek zincire bağlanan bir DNA bağlama proteini gereklidir.</a:t>
            </a:r>
          </a:p>
          <a:p>
            <a:pPr marL="355600" marR="5080" indent="-342900" algn="just">
              <a:buFont typeface="Arial"/>
              <a:buChar char="•"/>
              <a:tabLst>
                <a:tab pos="355600" algn="l"/>
              </a:tabLst>
            </a:pPr>
            <a:endParaRPr lang="tr-TR" sz="20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 E.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SSB, 74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kD'lik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tetramer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birlikte bağlanır.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220B301F-350C-47AC-B00F-37F6FD25FA69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800600" y="1143000"/>
            <a:ext cx="3976688" cy="4525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3731FD10-0D18-4253-BC6B-DD2EFC8CC0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22</a:t>
            </a:fld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4040" y="1749769"/>
            <a:ext cx="8188959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Bütün DNA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polimerazları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DNA sentezini başlatmak için bir 3'-OH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primimerine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 duymaktadır.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6200001"/>
            <a:ext cx="830579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pc="-10" dirty="0">
                <a:latin typeface="Calibri"/>
                <a:cs typeface="Calibri"/>
              </a:rPr>
              <a:t>Şekil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lang="tr-TR" spc="-15" dirty="0">
                <a:cs typeface="Calibri"/>
              </a:rPr>
              <a:t>Bir DNA </a:t>
            </a:r>
            <a:r>
              <a:rPr lang="tr-TR" spc="-15" dirty="0" err="1">
                <a:cs typeface="Calibri"/>
              </a:rPr>
              <a:t>polimeraz</a:t>
            </a:r>
            <a:r>
              <a:rPr lang="tr-TR" spc="-15" dirty="0">
                <a:cs typeface="Calibri"/>
              </a:rPr>
              <a:t>, </a:t>
            </a:r>
            <a:r>
              <a:rPr lang="tr-TR" spc="-15" dirty="0" err="1">
                <a:cs typeface="Calibri"/>
              </a:rPr>
              <a:t>replikasyonu</a:t>
            </a:r>
            <a:r>
              <a:rPr lang="tr-TR" spc="-15" dirty="0">
                <a:cs typeface="Calibri"/>
              </a:rPr>
              <a:t> başlatmak için bir 3-OH ucu gerektirir.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3316289"/>
            <a:ext cx="8305799" cy="2551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CA8DDA-12E5-4615-AC86-472D17A07E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23</a:t>
            </a:fld>
            <a:endParaRPr lang="tr-TR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455A7543-2689-4588-8398-7889489D9464}"/>
              </a:ext>
            </a:extLst>
          </p:cNvPr>
          <p:cNvSpPr/>
          <p:nvPr/>
        </p:nvSpPr>
        <p:spPr>
          <a:xfrm>
            <a:off x="631874" y="376339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DNA sentezini başlatmak için bir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gereklidir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18305" y="1763877"/>
            <a:ext cx="4468495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95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ucunu oluşturan bir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içinde bir çentik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bir başlangıç </a:t>
            </a:r>
            <a:r>
              <a:rPr lang="tr-TR" sz="20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proteni</a:t>
            </a:r>
            <a:r>
              <a:rPr lang="tr-TR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5600" marR="5080" indent="-342900">
              <a:lnSpc>
                <a:spcPct val="995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tekli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polipeptit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kD)</a:t>
            </a: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4306" y="4491043"/>
            <a:ext cx="5021580" cy="164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8010">
              <a:lnSpc>
                <a:spcPts val="1920"/>
              </a:lnSpc>
              <a:tabLst>
                <a:tab pos="873125" algn="l"/>
              </a:tabLst>
            </a:pPr>
            <a:r>
              <a:rPr sz="1600" dirty="0">
                <a:latin typeface="Arial"/>
                <a:cs typeface="Arial"/>
              </a:rPr>
              <a:t>–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Arial"/>
                <a:cs typeface="Arial"/>
              </a:rPr>
              <a:t>typicaly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st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rt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wi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Arial"/>
                <a:cs typeface="Arial"/>
              </a:rPr>
              <a:t>pppAG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posi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ioning</a:t>
            </a:r>
          </a:p>
          <a:p>
            <a:pPr marL="867410">
              <a:lnSpc>
                <a:spcPts val="1920"/>
              </a:lnSpc>
            </a:pPr>
            <a:r>
              <a:rPr sz="1600" b="1" spc="-10" dirty="0">
                <a:latin typeface="Arial"/>
                <a:cs typeface="Arial"/>
              </a:rPr>
              <a:t>3’GTC’5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99500"/>
              </a:lnSpc>
            </a:pPr>
            <a:r>
              <a:rPr lang="tr-TR" spc="-10" dirty="0">
                <a:latin typeface="Calibri"/>
                <a:cs typeface="Calibri"/>
              </a:rPr>
              <a:t>Şekil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lang="tr-TR" spc="-10" dirty="0">
                <a:cs typeface="Calibri"/>
              </a:rPr>
              <a:t> DNA </a:t>
            </a:r>
            <a:r>
              <a:rPr lang="tr-TR" spc="-10" dirty="0" err="1">
                <a:cs typeface="Calibri"/>
              </a:rPr>
              <a:t>polimerazlarının</a:t>
            </a:r>
            <a:r>
              <a:rPr lang="tr-TR" spc="-10" dirty="0">
                <a:cs typeface="Calibri"/>
              </a:rPr>
              <a:t> DNA sentezini başlatması için gerekli olan serbest 3 -OH ucunu sağlamak için çeşitli yöntemler vardır.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219199"/>
            <a:ext cx="3047999" cy="5383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2DC1D55-C307-4145-BF5C-01CA27EEF9FA}"/>
              </a:ext>
            </a:extLst>
          </p:cNvPr>
          <p:cNvSpPr/>
          <p:nvPr/>
        </p:nvSpPr>
        <p:spPr>
          <a:xfrm>
            <a:off x="990601" y="152400"/>
            <a:ext cx="832653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7795" marR="5080" indent="-2665730" algn="ctr">
              <a:lnSpc>
                <a:spcPts val="3800"/>
              </a:lnSpc>
              <a:tabLst>
                <a:tab pos="1029335" algn="l"/>
              </a:tabLst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.8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sentezini başlatmak için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gereklidir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F3E83B3-39F9-4943-9EB0-6186E5427EB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24</a:t>
            </a:fld>
            <a:endParaRPr lang="tr-TR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CBB578AC-E401-4E52-B6C7-E1E36969A8D5}"/>
              </a:ext>
            </a:extLst>
          </p:cNvPr>
          <p:cNvSpPr/>
          <p:nvPr/>
        </p:nvSpPr>
        <p:spPr>
          <a:xfrm>
            <a:off x="631874" y="228600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DNA sentezini başlatmak için bir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gereklidir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4827D781-9A28-4945-A6E9-82D4F730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67" y="762000"/>
            <a:ext cx="7036466" cy="553998"/>
          </a:xfrm>
        </p:spPr>
        <p:txBody>
          <a:bodyPr/>
          <a:lstStyle/>
          <a:p>
            <a:r>
              <a:rPr lang="tr-TR" b="1" dirty="0"/>
              <a:t>13</a:t>
            </a:r>
            <a:r>
              <a:rPr lang="tr-TR" b="1" spc="-15" dirty="0"/>
              <a:t>.8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DNA sentezini başlatmak için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gereklidir</a:t>
            </a:r>
            <a:br>
              <a:rPr lang="tr-TR" b="1" dirty="0"/>
            </a:b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1F39EF1-59C0-4297-956B-46AD7E7D9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10205"/>
            <a:ext cx="7162800" cy="2437590"/>
          </a:xfrm>
        </p:spPr>
        <p:txBody>
          <a:bodyPr/>
          <a:lstStyle/>
          <a:p>
            <a:pPr marL="355600" marR="5080" indent="-342900" algn="just">
              <a:lnSpc>
                <a:spcPct val="99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replikasyonunun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başlaması için,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primaz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adlandırılan özel bir RNA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RNA zincirinden sentezlenir</a:t>
            </a:r>
          </a:p>
          <a:p>
            <a:pPr marL="355600" marR="5080" indent="-342900" algn="just">
              <a:lnSpc>
                <a:spcPct val="99000"/>
              </a:lnSpc>
              <a:buFont typeface="Arial"/>
              <a:buChar char="•"/>
              <a:tabLst>
                <a:tab pos="355600" algn="l"/>
              </a:tabLst>
            </a:pPr>
            <a:endParaRPr lang="tr-TR" sz="2000" i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99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tr-TR" sz="2000" i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bakteri orjinli (</a:t>
            </a:r>
            <a:r>
              <a:rPr lang="tr-TR" sz="2000" b="1" i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</a:t>
            </a:r>
            <a:r>
              <a:rPr lang="tr-T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</a:t>
            </a:r>
            <a:r>
              <a:rPr lang="el-G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tr-T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X174 orjinli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 tip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reaksiyonuna sahiptir.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B3BEF6-665E-44A6-9EB7-2F203DBC60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25</a:t>
            </a:fld>
            <a:endParaRPr lang="tr-TR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A42A8A1C-814F-4549-AA80-F4A320D29E60}"/>
              </a:ext>
            </a:extLst>
          </p:cNvPr>
          <p:cNvSpPr/>
          <p:nvPr/>
        </p:nvSpPr>
        <p:spPr>
          <a:xfrm>
            <a:off x="631874" y="376339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DNA sentezini başlatmak için bir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gereklidir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457200" y="1577340"/>
            <a:ext cx="7633032" cy="3761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240" indent="-533400" algn="just">
              <a:buFont typeface="Arial"/>
              <a:buChar char="–"/>
              <a:tabLst>
                <a:tab pos="904240" algn="l"/>
              </a:tabLst>
            </a:pPr>
            <a:r>
              <a:rPr lang="tr-TR" sz="20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tr-TR" sz="2000" i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bakteri orjinli (</a:t>
            </a:r>
            <a:r>
              <a:rPr lang="tr-TR" sz="2000" b="1" i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</a:t>
            </a:r>
            <a:r>
              <a:rPr lang="tr-T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</a:t>
            </a:r>
            <a:r>
              <a:rPr lang="el-G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tr-T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X174 orjinli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 tip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reaksiyonuna sahiptir.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840" algn="just">
              <a:lnSpc>
                <a:spcPct val="100000"/>
              </a:lnSpc>
              <a:tabLst>
                <a:tab pos="90424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240" indent="-533400" algn="just">
              <a:lnSpc>
                <a:spcPct val="100000"/>
              </a:lnSpc>
              <a:buFont typeface="Arial"/>
              <a:buChar char="–"/>
              <a:tabLst>
                <a:tab pos="904240" algn="l"/>
              </a:tabLst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lidir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sz="2000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240" marR="176530" lvl="1" indent="-457200" algn="just">
              <a:lnSpc>
                <a:spcPct val="101499"/>
              </a:lnSpc>
              <a:spcBef>
                <a:spcPts val="500"/>
              </a:spcBef>
              <a:buFont typeface="Arial"/>
              <a:buChar char="•"/>
              <a:tabLst>
                <a:tab pos="1285240" algn="l"/>
              </a:tabLst>
            </a:pP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çatalında 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DnaG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protein kompleksinin birleşmesini sağlıyor</a:t>
            </a:r>
          </a:p>
          <a:p>
            <a:pPr marL="1285240" marR="176530" lvl="1" indent="-457200" algn="just">
              <a:lnSpc>
                <a:spcPct val="101499"/>
              </a:lnSpc>
              <a:spcBef>
                <a:spcPts val="500"/>
              </a:spcBef>
              <a:buFont typeface="Arial"/>
              <a:buChar char="•"/>
              <a:tabLst>
                <a:tab pos="1285240" algn="l"/>
              </a:tabLst>
            </a:pPr>
            <a:r>
              <a:rPr lang="az-Cyrl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sistemi,  </a:t>
            </a:r>
            <a:r>
              <a:rPr lang="az-Cyrl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X174 orijinli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adlandırılır.</a:t>
            </a:r>
          </a:p>
          <a:p>
            <a:pPr marL="1285240" marR="176530" lvl="1" indent="-457200" algn="just">
              <a:lnSpc>
                <a:spcPct val="101499"/>
              </a:lnSpc>
              <a:spcBef>
                <a:spcPts val="500"/>
              </a:spcBef>
              <a:buFont typeface="Arial"/>
              <a:buChar char="•"/>
              <a:tabLst>
                <a:tab pos="1285240" algn="l"/>
              </a:tabLst>
            </a:pP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Primosome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adı verilen ek bileşenlerden oluşan bir başlatma kompleksi gerektirir</a:t>
            </a:r>
          </a:p>
          <a:p>
            <a:pPr marL="1285240" marR="176530" lvl="1" indent="-457200" algn="just">
              <a:lnSpc>
                <a:spcPct val="101499"/>
              </a:lnSpc>
              <a:spcBef>
                <a:spcPts val="500"/>
              </a:spcBef>
              <a:buFont typeface="Arial"/>
              <a:buChar char="•"/>
              <a:tabLst>
                <a:tab pos="128524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Hasar gördüğünde kullanılan bu sistem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çatalının çökmesine (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collapse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yeniden başlatılmasına neden olur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BECA59-F2D8-46AC-AC3C-A9B733BEEB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26</a:t>
            </a:fld>
            <a:endParaRPr lang="tr-TR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179DA104-0ED8-4F4D-860A-AA597BE9B44A}"/>
              </a:ext>
            </a:extLst>
          </p:cNvPr>
          <p:cNvSpPr/>
          <p:nvPr/>
        </p:nvSpPr>
        <p:spPr>
          <a:xfrm>
            <a:off x="631874" y="376339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DNA sentezini başlatmak için bir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gereklidir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91000" y="1960364"/>
            <a:ext cx="449580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998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Çift sarmallı DNA'da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başlatılması her zaman bir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SSB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gerektirir.</a:t>
            </a:r>
          </a:p>
          <a:p>
            <a:pPr marL="355600" marR="5080" indent="-342900" algn="just">
              <a:lnSpc>
                <a:spcPct val="99800"/>
              </a:lnSpc>
              <a:buFont typeface="Arial"/>
              <a:buChar char="•"/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998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DnaB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tr-T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coli'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DNA'yı çözen ya da açılmasını sağlayan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helikazdır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6280" y="5410200"/>
            <a:ext cx="4160520" cy="82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98800"/>
              </a:lnSpc>
            </a:pPr>
            <a:r>
              <a:rPr lang="tr-TR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Başlatma,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helikaz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tek sarmallı bağlama proteinleri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sentezi gibi çeşitli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enzimatik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aktiviteleri gerektirir.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524000"/>
            <a:ext cx="3967154" cy="4952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6DBBD01-22EA-4EFF-82B3-12B86E9E46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27</a:t>
            </a:fld>
            <a:endParaRPr lang="tr-TR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0200E544-A7A4-4D3A-B7CE-FCA8BD52775E}"/>
              </a:ext>
            </a:extLst>
          </p:cNvPr>
          <p:cNvSpPr/>
          <p:nvPr/>
        </p:nvSpPr>
        <p:spPr>
          <a:xfrm>
            <a:off x="631874" y="376339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DNA sentezini başlatmak için bir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gereklidir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39" y="1584669"/>
            <a:ext cx="765365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56845" indent="-342900" algn="just">
              <a:buFont typeface="Arial"/>
              <a:buChar char="•"/>
              <a:tabLst>
                <a:tab pos="3556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Öncü iplik ve geriden gelen ipliklerin sentezlenmesi için farklı enzimler gereklidir.</a:t>
            </a:r>
          </a:p>
          <a:p>
            <a:pPr marL="355600" marR="156845" indent="-342900" algn="just">
              <a:buFont typeface="Arial"/>
              <a:buChar char="•"/>
              <a:tabLst>
                <a:tab pos="355600" algn="l"/>
              </a:tabLst>
            </a:pPr>
            <a:r>
              <a:rPr lang="tr-TR"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tr-TR" sz="2000" i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coli'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iki birim de aynı katalitik 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altbirimi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subunit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DnaE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bulunmaktadır.</a:t>
            </a:r>
          </a:p>
          <a:p>
            <a:pPr marL="355600" marR="156845" indent="-342900" algn="just">
              <a:buFont typeface="Arial"/>
              <a:buChar char="•"/>
              <a:tabLst>
                <a:tab pos="355600" algn="l"/>
              </a:tabLst>
            </a:pP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organizmalarda, her bir iplik için farklı katalitik 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altbirimler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subunit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gerekebilir.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41" y="6169871"/>
            <a:ext cx="820991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4320" marR="5080" indent="-2802255">
              <a:lnSpc>
                <a:spcPts val="2100"/>
              </a:lnSpc>
            </a:pPr>
            <a:r>
              <a:rPr lang="tr-TR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1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kompleksi, öncü ve geriden sentezlenen iplikler için ayrı katalitik birimler içermektedir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1441460" y="3962400"/>
            <a:ext cx="6261079" cy="1676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FE1E27-F81C-468B-984D-E8FABC6520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28</a:t>
            </a:fld>
            <a:endParaRPr lang="tr-TR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CC1DA401-81B9-4240-8633-4B764DE9F074}"/>
              </a:ext>
            </a:extLst>
          </p:cNvPr>
          <p:cNvSpPr/>
          <p:nvPr/>
        </p:nvSpPr>
        <p:spPr>
          <a:xfrm>
            <a:off x="467041" y="376339"/>
            <a:ext cx="8524559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36140" marR="5080" indent="-2124075" algn="just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Öncü ve Arkadan gelen Zincir Sentezinin Koordinasyonu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133" y="1520240"/>
            <a:ext cx="7277734" cy="381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56845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tr-TR" sz="2000" i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coli'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iki birim de aynı katalitik 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altbirimi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subunit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DnaE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bulunmaktadır.</a:t>
            </a:r>
          </a:p>
          <a:p>
            <a:pPr marL="355600" marR="156845" indent="-342900" algn="just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organizmalarda, her bir iplik için farklı katalitik 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altbirimler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subunit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gerekebilir.</a:t>
            </a:r>
          </a:p>
          <a:p>
            <a:pPr marL="622300" indent="-609600" algn="just">
              <a:lnSpc>
                <a:spcPct val="150000"/>
              </a:lnSpc>
              <a:spcBef>
                <a:spcPts val="425"/>
              </a:spcBef>
              <a:buFont typeface="Arial"/>
              <a:buChar char="•"/>
              <a:tabLst>
                <a:tab pos="622300" algn="l"/>
              </a:tabLst>
            </a:pPr>
            <a:r>
              <a:rPr lang="tr-TR" sz="20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tr-TR" sz="2000" i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tr-TR" sz="2000" i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ilis</a:t>
            </a:r>
            <a:r>
              <a:rPr lang="tr-TR" sz="2000" i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farklı</a:t>
            </a:r>
            <a:r>
              <a:rPr lang="tr-TR"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tr-TR"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altbirimlere</a:t>
            </a:r>
            <a:r>
              <a:rPr lang="tr-TR"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subuni</a:t>
            </a:r>
            <a:r>
              <a:rPr lang="tr-TR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sahiptir.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marR="5080" lvl="1" indent="-533400" algn="just">
              <a:lnSpc>
                <a:spcPct val="150000"/>
              </a:lnSpc>
              <a:spcBef>
                <a:spcPts val="680"/>
              </a:spcBef>
              <a:buFont typeface="Arial"/>
              <a:buChar char="–"/>
              <a:tabLst>
                <a:tab pos="100330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PolC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</a:t>
            </a:r>
            <a:r>
              <a:rPr lang="tr-TR" sz="2000" spc="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Coli’de</a:t>
            </a:r>
            <a:r>
              <a:rPr lang="tr-TR"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Öndeki ipliğin homoloğudur.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DnaE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300" lvl="1" indent="-533400" algn="just">
              <a:lnSpc>
                <a:spcPct val="150000"/>
              </a:lnSpc>
              <a:spcBef>
                <a:spcPts val="265"/>
              </a:spcBef>
              <a:buFont typeface="Arial"/>
              <a:buChar char="–"/>
              <a:tabLst>
                <a:tab pos="100330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tr-TR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000" baseline="-210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tr-TR" sz="2000" baseline="-210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25" baseline="-210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Gerideki iplik</a:t>
            </a:r>
          </a:p>
          <a:p>
            <a:pPr marL="12700" marR="156845" algn="just">
              <a:lnSpc>
                <a:spcPct val="150000"/>
              </a:lnSpc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55BFF1A-5835-45E0-894F-F94D761ACC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29</a:t>
            </a:fld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51DDD11-EC2E-4750-8DF1-20A88202FBA7}"/>
              </a:ext>
            </a:extLst>
          </p:cNvPr>
          <p:cNvSpPr/>
          <p:nvPr/>
        </p:nvSpPr>
        <p:spPr>
          <a:xfrm>
            <a:off x="467041" y="376339"/>
            <a:ext cx="8524559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36140" marR="5080" indent="-2124075" algn="just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Öncü ve Arkadan gelen Zincir Sentezinin Koordinasyonu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4B9DC2-8B42-4297-AE42-43E3B8C65B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</a:t>
            </a:fld>
            <a:endParaRPr lang="tr-TR"/>
          </a:p>
        </p:txBody>
      </p:sp>
      <p:pic>
        <p:nvPicPr>
          <p:cNvPr id="6" name="Picture 3" descr="bro35125_1101">
            <a:extLst>
              <a:ext uri="{FF2B5EF4-FFF2-40B4-BE49-F238E27FC236}">
                <a16:creationId xmlns:a16="http://schemas.microsoft.com/office/drawing/2014/main" id="{D8B6D0E5-4E1E-4837-AAA7-5A4E8CE7F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91" r="38089" b="25948"/>
          <a:stretch>
            <a:fillRect/>
          </a:stretch>
        </p:blipFill>
        <p:spPr bwMode="auto">
          <a:xfrm>
            <a:off x="1676400" y="6408738"/>
            <a:ext cx="3733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ro35125_1101">
            <a:extLst>
              <a:ext uri="{FF2B5EF4-FFF2-40B4-BE49-F238E27FC236}">
                <a16:creationId xmlns:a16="http://schemas.microsoft.com/office/drawing/2014/main" id="{9A1A9014-6F0C-4B58-A927-087863B8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1" t="10707" b="61635"/>
          <a:stretch>
            <a:fillRect/>
          </a:stretch>
        </p:blipFill>
        <p:spPr bwMode="auto">
          <a:xfrm>
            <a:off x="5410200" y="1008062"/>
            <a:ext cx="22971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5E076791-7E3E-43BC-9E0E-8273294F45F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124200"/>
            <a:ext cx="2895600" cy="457200"/>
            <a:chOff x="3408" y="2256"/>
            <a:chExt cx="1824" cy="288"/>
          </a:xfrm>
        </p:grpSpPr>
        <p:pic>
          <p:nvPicPr>
            <p:cNvPr id="9" name="Picture 6" descr="bro35125_1101">
              <a:extLst>
                <a:ext uri="{FF2B5EF4-FFF2-40B4-BE49-F238E27FC236}">
                  <a16:creationId xmlns:a16="http://schemas.microsoft.com/office/drawing/2014/main" id="{6D9F5E1E-BD25-48F5-ADF2-D8138FF42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11" t="38365" b="56282"/>
            <a:stretch>
              <a:fillRect/>
            </a:stretch>
          </p:blipFill>
          <p:spPr bwMode="auto">
            <a:xfrm>
              <a:off x="3408" y="2256"/>
              <a:ext cx="14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C3911FD-CD13-435B-B019-669BE65A9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448"/>
              <a:ext cx="624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5E011FA3-49A3-4903-BA36-07B9E44BF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48"/>
              <a:ext cx="624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57CCF84-71CB-4190-9E22-85C02883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448"/>
              <a:ext cx="19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ED94918D-6A72-4F22-A147-95A474FB2A56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581400"/>
            <a:ext cx="1143000" cy="2438400"/>
            <a:chOff x="3408" y="2400"/>
            <a:chExt cx="720" cy="1536"/>
          </a:xfrm>
        </p:grpSpPr>
        <p:pic>
          <p:nvPicPr>
            <p:cNvPr id="14" name="Picture 11" descr="bro35125_1101">
              <a:extLst>
                <a:ext uri="{FF2B5EF4-FFF2-40B4-BE49-F238E27FC236}">
                  <a16:creationId xmlns:a16="http://schemas.microsoft.com/office/drawing/2014/main" id="{233E34C9-1F44-4182-866E-7BB9229A4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11" t="41042" r="19136" b="30409"/>
            <a:stretch>
              <a:fillRect/>
            </a:stretch>
          </p:blipFill>
          <p:spPr bwMode="auto">
            <a:xfrm>
              <a:off x="3408" y="2400"/>
              <a:ext cx="72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CD7F1C4-1CC3-4E49-80B4-64C34F46B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00"/>
              <a:ext cx="14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6ED118E1-BE34-48FE-A706-453BB5EC4AA7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581400"/>
            <a:ext cx="1154113" cy="2514600"/>
            <a:chOff x="4128" y="2400"/>
            <a:chExt cx="727" cy="1584"/>
          </a:xfrm>
        </p:grpSpPr>
        <p:pic>
          <p:nvPicPr>
            <p:cNvPr id="17" name="Picture 14" descr="bro35125_1101">
              <a:extLst>
                <a:ext uri="{FF2B5EF4-FFF2-40B4-BE49-F238E27FC236}">
                  <a16:creationId xmlns:a16="http://schemas.microsoft.com/office/drawing/2014/main" id="{E75149E2-94AF-44CC-918B-0E2B5A546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4" t="41042" b="29517"/>
            <a:stretch>
              <a:fillRect/>
            </a:stretch>
          </p:blipFill>
          <p:spPr bwMode="auto">
            <a:xfrm>
              <a:off x="4128" y="2400"/>
              <a:ext cx="727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FD87534B-A22F-419C-AFE3-F4D0F508B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19" name="Picture 16" descr="bro35125_1101">
            <a:extLst>
              <a:ext uri="{FF2B5EF4-FFF2-40B4-BE49-F238E27FC236}">
                <a16:creationId xmlns:a16="http://schemas.microsoft.com/office/drawing/2014/main" id="{DF1F76DF-18A3-4A8D-8223-30EDCFF6E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1" t="68700" b="25948"/>
          <a:stretch>
            <a:fillRect/>
          </a:stretch>
        </p:blipFill>
        <p:spPr bwMode="auto">
          <a:xfrm>
            <a:off x="5410200" y="6400800"/>
            <a:ext cx="229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bro35125_1101">
            <a:extLst>
              <a:ext uri="{FF2B5EF4-FFF2-40B4-BE49-F238E27FC236}">
                <a16:creationId xmlns:a16="http://schemas.microsoft.com/office/drawing/2014/main" id="{6A5DF3B8-60AC-4B69-B95D-8A179C49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89" b="30409"/>
          <a:stretch>
            <a:fillRect/>
          </a:stretch>
        </p:blipFill>
        <p:spPr bwMode="auto">
          <a:xfrm>
            <a:off x="866349" y="1295400"/>
            <a:ext cx="36385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Dikdörtgen: Yuvarlatılmış Köşeler 21">
            <a:extLst>
              <a:ext uri="{FF2B5EF4-FFF2-40B4-BE49-F238E27FC236}">
                <a16:creationId xmlns:a16="http://schemas.microsoft.com/office/drawing/2014/main" id="{267D85F9-C19C-4C37-A178-5D9EC42D8D84}"/>
              </a:ext>
            </a:extLst>
          </p:cNvPr>
          <p:cNvSpPr/>
          <p:nvPr/>
        </p:nvSpPr>
        <p:spPr>
          <a:xfrm>
            <a:off x="631874" y="376339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 algn="ctr">
              <a:lnSpc>
                <a:spcPts val="3800"/>
              </a:lnSpc>
              <a:tabLst>
                <a:tab pos="1029335" algn="l"/>
              </a:tabLst>
            </a:pPr>
            <a:r>
              <a:rPr lang="tr-TR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Mekanizma</a:t>
            </a:r>
            <a:endParaRPr lang="en-US" altLang="en-US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86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43000"/>
            <a:ext cx="64947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390"/>
              </a:lnSpc>
              <a:buFont typeface="Arial"/>
              <a:buChar char="•"/>
              <a:tabLst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4C3891F-684B-4E35-B3CC-83E4BA165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450777"/>
            <a:ext cx="7924800" cy="5539978"/>
          </a:xfrm>
        </p:spPr>
        <p:txBody>
          <a:bodyPr/>
          <a:lstStyle/>
          <a:p>
            <a:pPr marL="355600" indent="-342900" algn="just">
              <a:buFont typeface="Arial"/>
              <a:buChar char="•"/>
              <a:tabLst>
                <a:tab pos="3556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holoenzim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alt kompleksi içermektedir</a:t>
            </a:r>
          </a:p>
          <a:p>
            <a:pPr marL="355600" indent="-342900" algn="just">
              <a:buFont typeface="Arial"/>
              <a:buChar char="•"/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buFont typeface="Arial"/>
              <a:buChar char="•"/>
              <a:tabLst>
                <a:tab pos="35560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Holoenzim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900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kD'lik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kompleks,</a:t>
            </a:r>
          </a:p>
          <a:p>
            <a:pPr marL="469900" algn="just">
              <a:tabLst>
                <a:tab pos="755015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10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altk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ompleks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buFont typeface="Arial"/>
              <a:buChar char="•"/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buFont typeface="Arial"/>
              <a:buChar char="•"/>
              <a:tabLst>
                <a:tab pos="3556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tr-TR"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çekirdek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indent="-285750" algn="just">
              <a:buFont typeface="Arial"/>
              <a:buChar char="–"/>
              <a:tabLst>
                <a:tab pos="755650" algn="l"/>
              </a:tabLst>
            </a:pPr>
            <a:r>
              <a:rPr lang="el-G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subuni</a:t>
            </a:r>
            <a:r>
              <a:rPr lang="tr-TR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ivi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tesi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indent="-285750" algn="just">
              <a:spcBef>
                <a:spcPts val="40"/>
              </a:spcBef>
              <a:buFont typeface="Arial"/>
              <a:buChar char="–"/>
              <a:tabLst>
                <a:tab pos="755650" algn="l"/>
              </a:tabLst>
            </a:pP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subuni</a:t>
            </a:r>
            <a:r>
              <a:rPr lang="tr-TR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(3’-5’^eksonukleaz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ivi</a:t>
            </a:r>
            <a:r>
              <a:rPr lang="tr-TR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55650" lvl="1" indent="-285750" algn="just">
              <a:buFont typeface="Arial"/>
              <a:buChar char="–"/>
              <a:tabLst>
                <a:tab pos="755650" algn="l"/>
              </a:tabLst>
            </a:pP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subuni</a:t>
            </a:r>
            <a:r>
              <a:rPr lang="tr-TR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(uyarıcı</a:t>
            </a:r>
            <a:r>
              <a:rPr lang="tr-TR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eksonukleaz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9900" lvl="1" algn="just">
              <a:tabLst>
                <a:tab pos="75565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spcBef>
                <a:spcPts val="45"/>
              </a:spcBef>
              <a:buFont typeface="Arial"/>
              <a:buChar char="•"/>
              <a:tabLst>
                <a:tab pos="355600" algn="l"/>
              </a:tabLst>
            </a:pP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dimerizasyon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bileşeni 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e-IL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ז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55600" indent="-342900" algn="just">
              <a:spcBef>
                <a:spcPts val="45"/>
              </a:spcBef>
              <a:buFont typeface="Arial"/>
              <a:buChar char="•"/>
              <a:tabLst>
                <a:tab pos="355600" algn="l"/>
              </a:tabLst>
            </a:pPr>
            <a:endParaRPr lang="tr-TR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spcBef>
                <a:spcPts val="45"/>
              </a:spcBef>
              <a:buFont typeface="Arial"/>
              <a:buChar char="•"/>
              <a:tabLst>
                <a:tab pos="355600" algn="l"/>
              </a:tabLst>
            </a:pP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 katalitik çekirdeği birbirine bağlar</a:t>
            </a:r>
          </a:p>
          <a:p>
            <a:pPr marL="355600" indent="-342900" algn="just">
              <a:spcBef>
                <a:spcPts val="45"/>
              </a:spcBef>
              <a:buFont typeface="Arial"/>
              <a:buChar char="•"/>
              <a:tabLst>
                <a:tab pos="355600" algn="l"/>
              </a:tabLst>
            </a:pP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gelişim (</a:t>
            </a:r>
            <a:r>
              <a:rPr lang="tr-TR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processivity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bileşeni 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55650" lvl="1" indent="-285750" algn="just">
              <a:buFont typeface="Arial"/>
              <a:buChar char="–"/>
              <a:tabLst>
                <a:tab pos="75565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üzerinde </a:t>
            </a:r>
            <a:r>
              <a:rPr lang="tr-TR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polimerazı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korur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buFont typeface="Arial"/>
              <a:buChar char="•"/>
              <a:tabLst>
                <a:tab pos="355600" algn="l"/>
              </a:tabLst>
            </a:pPr>
            <a:r>
              <a:rPr lang="tr-TR"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 Kompleks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indent="-285750" algn="just">
              <a:buFont typeface="Arial"/>
              <a:buChar char="–"/>
              <a:tabLst>
                <a:tab pos="755650" algn="l"/>
              </a:tabLst>
            </a:pP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sz="2000" spc="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tr-TR" sz="2000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einlik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grup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8AB53B-CFA1-4EAA-AB6B-365A717369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30</a:t>
            </a:fld>
            <a:endParaRPr lang="tr-TR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4973E8C0-52B9-4C28-A06B-AC2304E837A5}"/>
              </a:ext>
            </a:extLst>
          </p:cNvPr>
          <p:cNvSpPr/>
          <p:nvPr/>
        </p:nvSpPr>
        <p:spPr>
          <a:xfrm>
            <a:off x="467041" y="376339"/>
            <a:ext cx="8524559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136140" marR="5080" indent="-2124075" algn="just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Öncü ve Arkadan gelen Zincir Sentezinin Koordinasyonu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304799"/>
            <a:ext cx="3081345" cy="6248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1143000"/>
            <a:ext cx="8001000" cy="784759"/>
          </a:xfrm>
          <a:prstGeom prst="rect">
            <a:avLst/>
          </a:prstGeom>
        </p:spPr>
        <p:txBody>
          <a:bodyPr vert="horz" wrap="square" lIns="0" tIns="502849" rIns="0" bIns="0" rtlCol="0">
            <a:spAutoFit/>
          </a:bodyPr>
          <a:lstStyle/>
          <a:p>
            <a:pPr marL="4617720">
              <a:lnSpc>
                <a:spcPct val="100000"/>
              </a:lnSpc>
            </a:pPr>
            <a:r>
              <a:rPr lang="tr-TR" dirty="0"/>
              <a:t> Başlamadan önceki kompleks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71461" y="2469376"/>
            <a:ext cx="3223260" cy="1426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42900">
              <a:lnSpc>
                <a:spcPct val="102800"/>
              </a:lnSpc>
            </a:pPr>
            <a:r>
              <a:rPr lang="tr-TR" dirty="0">
                <a:latin typeface="Arial"/>
                <a:cs typeface="Arial"/>
              </a:rPr>
              <a:t>DNA'ya bağlanma içi uygun değişiklikler</a:t>
            </a:r>
          </a:p>
          <a:p>
            <a:pPr marL="12700" marR="342900">
              <a:lnSpc>
                <a:spcPct val="102800"/>
              </a:lnSpc>
            </a:pPr>
            <a:endParaRPr lang="tr-TR" sz="1800" dirty="0">
              <a:latin typeface="Arial"/>
              <a:cs typeface="Arial"/>
            </a:endParaRPr>
          </a:p>
          <a:p>
            <a:pPr marL="12700" marR="342900">
              <a:lnSpc>
                <a:spcPct val="102800"/>
              </a:lnSpc>
            </a:pPr>
            <a:r>
              <a:rPr lang="tr-TR" sz="1800" dirty="0">
                <a:latin typeface="Arial"/>
                <a:cs typeface="Arial"/>
              </a:rPr>
              <a:t>Çekirdek </a:t>
            </a:r>
            <a:r>
              <a:rPr lang="tr-TR" sz="1800" dirty="0" err="1">
                <a:latin typeface="Arial"/>
                <a:cs typeface="Arial"/>
              </a:rPr>
              <a:t>polimerazda</a:t>
            </a:r>
            <a:r>
              <a:rPr lang="tr-TR" dirty="0">
                <a:latin typeface="Arial"/>
                <a:cs typeface="Arial"/>
              </a:rPr>
              <a:t> y</a:t>
            </a:r>
            <a:r>
              <a:rPr lang="tr-TR" sz="1800" dirty="0">
                <a:latin typeface="Arial"/>
                <a:cs typeface="Arial"/>
              </a:rPr>
              <a:t>üksek benzerlik(A</a:t>
            </a:r>
            <a:r>
              <a:rPr sz="1800" spc="-40" dirty="0" err="1">
                <a:latin typeface="Arial"/>
                <a:cs typeface="Arial"/>
              </a:rPr>
              <a:t>f</a:t>
            </a:r>
            <a:r>
              <a:rPr sz="1800" spc="-5" dirty="0" err="1">
                <a:latin typeface="Arial"/>
                <a:cs typeface="Arial"/>
              </a:rPr>
              <a:t>f</a:t>
            </a:r>
            <a:r>
              <a:rPr sz="1800" dirty="0" err="1">
                <a:latin typeface="Arial"/>
                <a:cs typeface="Arial"/>
              </a:rPr>
              <a:t>ini</a:t>
            </a:r>
            <a:r>
              <a:rPr sz="1800" spc="-5" dirty="0" err="1">
                <a:latin typeface="Arial"/>
                <a:cs typeface="Arial"/>
              </a:rPr>
              <a:t>t</a:t>
            </a:r>
            <a:r>
              <a:rPr sz="1800" dirty="0" err="1">
                <a:latin typeface="Arial"/>
                <a:cs typeface="Arial"/>
              </a:rPr>
              <a:t>y</a:t>
            </a:r>
            <a:r>
              <a:rPr lang="tr-TR" sz="180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1461" y="4305997"/>
            <a:ext cx="285051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Clamp</a:t>
            </a:r>
            <a:r>
              <a:rPr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loader</a:t>
            </a:r>
            <a:r>
              <a:rPr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needed</a:t>
            </a:r>
            <a:r>
              <a:rPr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unloading</a:t>
            </a:r>
            <a:r>
              <a:rPr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he</a:t>
            </a:r>
            <a:r>
              <a:rPr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complex</a:t>
            </a:r>
            <a:r>
              <a:rPr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rom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DNA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81BD74-88FF-42D4-A589-39906DE1D4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31</a:t>
            </a:fld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514" y="404814"/>
            <a:ext cx="4297344" cy="6078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B632DE3-2BE9-4115-998D-A9210DA48AC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887" y="692149"/>
            <a:ext cx="5370511" cy="5178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11B60F1-D2AE-40A4-A677-09A0AE7CD9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887" y="2"/>
            <a:ext cx="4268781" cy="6669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06507" y="1705152"/>
            <a:ext cx="2668270" cy="328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>
                <a:latin typeface="Arial"/>
                <a:cs typeface="Arial"/>
              </a:rPr>
              <a:t>Dna</a:t>
            </a:r>
            <a:r>
              <a:rPr sz="1800" spc="-15" dirty="0" err="1">
                <a:latin typeface="Arial"/>
                <a:cs typeface="Arial"/>
              </a:rPr>
              <a:t>B</a:t>
            </a:r>
            <a:r>
              <a:rPr lang="tr-TR" spc="5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au</a:t>
            </a:r>
            <a:r>
              <a:rPr lang="tr-TR" spc="-5" dirty="0">
                <a:latin typeface="Arial"/>
                <a:cs typeface="Arial"/>
              </a:rPr>
              <a:t> ile teması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19"/>
              </a:spcBef>
            </a:pPr>
            <a:r>
              <a:rPr lang="tr-TR" dirty="0" err="1">
                <a:latin typeface="Arial"/>
                <a:cs typeface="Arial"/>
              </a:rPr>
              <a:t>Helikaz</a:t>
            </a:r>
            <a:r>
              <a:rPr lang="tr-TR" dirty="0">
                <a:latin typeface="Arial"/>
                <a:cs typeface="Arial"/>
              </a:rPr>
              <a:t>- </a:t>
            </a:r>
            <a:r>
              <a:rPr lang="tr-TR" dirty="0" err="1">
                <a:latin typeface="Arial"/>
                <a:cs typeface="Arial"/>
              </a:rPr>
              <a:t>primaz</a:t>
            </a:r>
            <a:r>
              <a:rPr lang="tr-TR" dirty="0">
                <a:latin typeface="Arial"/>
                <a:cs typeface="Arial"/>
              </a:rPr>
              <a:t> kompleksi ile katalitik çekirdek arasındaki bağlantı</a:t>
            </a:r>
          </a:p>
          <a:p>
            <a:pPr marL="12700" marR="5080">
              <a:lnSpc>
                <a:spcPct val="100000"/>
              </a:lnSpc>
              <a:spcBef>
                <a:spcPts val="1019"/>
              </a:spcBef>
            </a:pPr>
            <a:r>
              <a:rPr lang="tr-TR" dirty="0">
                <a:latin typeface="Arial"/>
                <a:cs typeface="Arial"/>
              </a:rPr>
              <a:t>hareket oranı 10X artar</a:t>
            </a:r>
          </a:p>
          <a:p>
            <a:pPr marL="12700" marR="5080">
              <a:lnSpc>
                <a:spcPct val="100000"/>
              </a:lnSpc>
              <a:spcBef>
                <a:spcPts val="1019"/>
              </a:spcBef>
            </a:pPr>
            <a:endParaRPr lang="tr-TR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19"/>
              </a:spcBef>
            </a:pPr>
            <a:r>
              <a:rPr lang="tr-TR" dirty="0">
                <a:latin typeface="Arial"/>
                <a:cs typeface="Arial"/>
              </a:rPr>
              <a:t>Öncü ipliğin koparılmasını önleyerek ilerlemeyi (</a:t>
            </a:r>
            <a:r>
              <a:rPr lang="tr-TR" dirty="0" err="1">
                <a:latin typeface="Arial"/>
                <a:cs typeface="Arial"/>
              </a:rPr>
              <a:t>processvity</a:t>
            </a:r>
            <a:r>
              <a:rPr lang="tr-TR" dirty="0">
                <a:latin typeface="Arial"/>
                <a:cs typeface="Arial"/>
              </a:rPr>
              <a:t>) arttırır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8C12EB1-D06B-4AA1-84BC-909D634000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620ED1C-C620-4B88-B2D5-7096621E17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35</a:t>
            </a:fld>
            <a:endParaRPr lang="tr-TR"/>
          </a:p>
        </p:txBody>
      </p:sp>
      <p:pic>
        <p:nvPicPr>
          <p:cNvPr id="3" name="Picture 2" descr=" 11_11.jpg                                                      00140142 WORKAS101                      B90827C4:">
            <a:extLst>
              <a:ext uri="{FF2B5EF4-FFF2-40B4-BE49-F238E27FC236}">
                <a16:creationId xmlns:a16="http://schemas.microsoft.com/office/drawing/2014/main" id="{9DE1EFE1-06F1-4F70-9D04-C0A1FBAC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3" y="533400"/>
            <a:ext cx="3974697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C1B6055-8D39-40A2-803A-120179082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771363"/>
            <a:ext cx="4160837" cy="531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69" tIns="41134" rIns="82269" bIns="4113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tr-TR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nın</a:t>
            </a:r>
            <a:r>
              <a:rPr lang="tr-T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iki zinciri birbirlerine </a:t>
            </a:r>
            <a:r>
              <a:rPr lang="tr-TR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antiparaleldir</a:t>
            </a:r>
            <a:r>
              <a:rPr lang="tr-T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DNA’ </a:t>
            </a:r>
            <a:r>
              <a:rPr lang="tr-T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nın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birbirinden ayrılmış olan iki ipliğinde DNA </a:t>
            </a:r>
            <a:r>
              <a:rPr lang="tr-T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replikasyonu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benzer şekilde gerçekleşmez çünkü DNA </a:t>
            </a:r>
            <a:r>
              <a:rPr lang="tr-T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yalnızca 5’-3’ yönünde DNA sentezleyebilir.</a:t>
            </a:r>
            <a:endParaRPr lang="tr-TR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çatalı açıldıkça sürekli sentez için  tek zincir kalıp olarak kullanılır. (</a:t>
            </a:r>
            <a:r>
              <a:rPr lang="tr-TR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Kesintisiz zincir, öncül zincir</a:t>
            </a:r>
            <a:r>
              <a:rPr lang="tr-T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</a:pPr>
            <a:r>
              <a:rPr lang="tr-TR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Kesintili zincir ya da geride kalan zincir </a:t>
            </a:r>
            <a:r>
              <a:rPr lang="tr-T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adlandırılan zincirde sentez sürekli değildir.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Okazaki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</a:t>
            </a:r>
            <a:r>
              <a:rPr lang="tr-TR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gmanları</a:t>
            </a:r>
            <a:r>
              <a:rPr lang="tr-T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oluşur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 zincirde de sentezi başlatmak için RNA </a:t>
            </a:r>
            <a:r>
              <a:rPr lang="tr-TR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primerleri</a:t>
            </a:r>
            <a:r>
              <a:rPr lang="tr-T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kullanılır.</a:t>
            </a:r>
          </a:p>
        </p:txBody>
      </p:sp>
    </p:spTree>
    <p:extLst>
      <p:ext uri="{BB962C8B-B14F-4D97-AF65-F5344CB8AC3E}">
        <p14:creationId xmlns:p14="http://schemas.microsoft.com/office/powerpoint/2010/main" val="3364552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14" y="457199"/>
            <a:ext cx="4605344" cy="6172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0244" y="1776590"/>
            <a:ext cx="3460750" cy="231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4790">
              <a:lnSpc>
                <a:spcPts val="2100"/>
              </a:lnSpc>
            </a:pPr>
            <a:r>
              <a:rPr sz="1800" spc="-20" dirty="0">
                <a:latin typeface="Arial"/>
                <a:cs typeface="Arial"/>
              </a:rPr>
              <a:t>Wha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happens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loop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okazaki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ragmen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comple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ed?</a:t>
            </a:r>
          </a:p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Arial"/>
                <a:cs typeface="Arial"/>
              </a:rPr>
              <a:t>•Upon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mee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ing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nick</a:t>
            </a:r>
          </a:p>
          <a:p>
            <a:pPr marL="12700" algn="just">
              <a:lnSpc>
                <a:spcPct val="100000"/>
              </a:lnSpc>
              <a:spcBef>
                <a:spcPts val="104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spc="-15" dirty="0">
                <a:latin typeface="Arial"/>
                <a:cs typeface="Arial"/>
              </a:rPr>
              <a:t>Only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Symbol"/>
                <a:cs typeface="Symbol"/>
              </a:rPr>
              <a:t>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clamp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primase</a:t>
            </a:r>
          </a:p>
          <a:p>
            <a:pPr marL="12700" marR="5080" algn="just">
              <a:lnSpc>
                <a:spcPct val="102299"/>
              </a:lnSpc>
              <a:spcBef>
                <a:spcPts val="990"/>
              </a:spcBef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2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core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complex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associa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wit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β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clamp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ini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ne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kazaki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ragmen</a:t>
            </a: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737F42-23C4-4664-AE57-B4284380C0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36</a:t>
            </a:fld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089" y="420694"/>
            <a:ext cx="6484924" cy="5888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5795" y="2713216"/>
            <a:ext cx="213614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sz="1800" b="1" spc="-15" dirty="0">
                <a:latin typeface="Arial"/>
                <a:cs typeface="Arial"/>
              </a:rPr>
              <a:t>Okazak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fra</a:t>
            </a:r>
            <a:r>
              <a:rPr sz="1800" b="1" spc="-20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me</a:t>
            </a:r>
            <a:r>
              <a:rPr sz="1800" b="1" spc="-2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lang="tr-TR" sz="1800" b="1" dirty="0" err="1">
                <a:latin typeface="Arial"/>
                <a:cs typeface="Arial"/>
              </a:rPr>
              <a:t>ler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 err="1">
                <a:latin typeface="Arial"/>
                <a:cs typeface="Arial"/>
              </a:rPr>
              <a:t>liga</a:t>
            </a:r>
            <a:r>
              <a:rPr lang="tr-TR" sz="1800" b="1" spc="-10" dirty="0">
                <a:latin typeface="Arial"/>
                <a:cs typeface="Arial"/>
              </a:rPr>
              <a:t>z ile bağlanır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765341-E57E-4575-B6AA-7B5044D5B7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37</a:t>
            </a:fld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2155" y="188915"/>
            <a:ext cx="3494044" cy="6364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A9F181A-C3ED-4B30-AB99-E2AA178190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38</a:t>
            </a:fld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676400"/>
            <a:ext cx="2550164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799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ökaryotik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polimerazları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başlatma ve uzamayı sağlarlar</a:t>
            </a:r>
          </a:p>
          <a:p>
            <a:pPr marL="355600" marR="5080" indent="-342900" algn="just">
              <a:lnSpc>
                <a:spcPct val="79900"/>
              </a:lnSpc>
              <a:buFont typeface="Arial"/>
              <a:buChar char="•"/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799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Ökaryotik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hücreler birçok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polimerazlara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sahiptir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16238" y="765191"/>
            <a:ext cx="5976941" cy="5116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FBA43B0-F188-44A3-AF57-F3BDB9B0A3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39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42A13DC3-61EC-4F32-A8F8-C6D38766B445}"/>
              </a:ext>
            </a:extLst>
          </p:cNvPr>
          <p:cNvSpPr txBox="1"/>
          <p:nvPr/>
        </p:nvSpPr>
        <p:spPr>
          <a:xfrm>
            <a:off x="411482" y="1447800"/>
            <a:ext cx="788589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dirty="0">
                <a:latin typeface="Arial"/>
                <a:cs typeface="Arial"/>
              </a:rPr>
              <a:t>DNA, hem yarı-</a:t>
            </a:r>
            <a:r>
              <a:rPr lang="tr-TR" dirty="0" err="1">
                <a:latin typeface="Arial"/>
                <a:cs typeface="Arial"/>
              </a:rPr>
              <a:t>korunumlu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replikasyon</a:t>
            </a:r>
            <a:r>
              <a:rPr lang="tr-TR" dirty="0">
                <a:latin typeface="Arial"/>
                <a:cs typeface="Arial"/>
              </a:rPr>
              <a:t>  ile  hem de DNA tamir reaksiyonları ile sentezlenir.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F684525-5C41-482B-A2D4-0917818B56D9}"/>
              </a:ext>
            </a:extLst>
          </p:cNvPr>
          <p:cNvSpPr txBox="1"/>
          <p:nvPr/>
        </p:nvSpPr>
        <p:spPr>
          <a:xfrm>
            <a:off x="1447800" y="6092943"/>
            <a:ext cx="74453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gure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02: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Yarı-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korunumlu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çoğaltma sonucu iki yeni DNA zinciri sentezlenir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F8C7D85-35BE-4B5C-BDD3-188C6B0F094B}"/>
              </a:ext>
            </a:extLst>
          </p:cNvPr>
          <p:cNvSpPr/>
          <p:nvPr/>
        </p:nvSpPr>
        <p:spPr>
          <a:xfrm>
            <a:off x="2439988" y="2514600"/>
            <a:ext cx="4264026" cy="3352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AF8523E5-08A1-4DDB-ACBC-2AFBE2287529}"/>
              </a:ext>
            </a:extLst>
          </p:cNvPr>
          <p:cNvSpPr/>
          <p:nvPr/>
        </p:nvSpPr>
        <p:spPr>
          <a:xfrm>
            <a:off x="631874" y="376339"/>
            <a:ext cx="7467600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Polimerazlar DNA Yapan Enzimlerdir</a:t>
            </a:r>
          </a:p>
        </p:txBody>
      </p:sp>
      <p:sp>
        <p:nvSpPr>
          <p:cNvPr id="11" name="Slayt Numarası Yer Tutucusu 10">
            <a:extLst>
              <a:ext uri="{FF2B5EF4-FFF2-40B4-BE49-F238E27FC236}">
                <a16:creationId xmlns:a16="http://schemas.microsoft.com/office/drawing/2014/main" id="{FAF2F3AA-2492-482A-87B8-B1B162A91A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27" y="1522978"/>
            <a:ext cx="7997825" cy="239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153670" indent="-609600" algn="just">
              <a:lnSpc>
                <a:spcPts val="3800"/>
              </a:lnSpc>
              <a:buFont typeface="Arial"/>
              <a:buChar char="•"/>
              <a:tabLst>
                <a:tab pos="622300" algn="l"/>
              </a:tabLst>
            </a:pPr>
            <a:r>
              <a:rPr lang="tr-TR" sz="2000" dirty="0">
                <a:latin typeface="Arial"/>
                <a:cs typeface="Arial"/>
              </a:rPr>
              <a:t>Bir </a:t>
            </a:r>
            <a:r>
              <a:rPr sz="2000" dirty="0" err="1">
                <a:latin typeface="Arial"/>
                <a:cs typeface="Arial"/>
              </a:rPr>
              <a:t>repli</a:t>
            </a:r>
            <a:r>
              <a:rPr lang="tr-TR" sz="200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</a:t>
            </a:r>
            <a:r>
              <a:rPr lang="tr-TR" sz="2000" dirty="0" err="1">
                <a:latin typeface="Arial"/>
                <a:cs typeface="Arial"/>
              </a:rPr>
              <a:t>s</a:t>
            </a:r>
            <a:r>
              <a:rPr lang="tr-TR" sz="2000" spc="-15" dirty="0" err="1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lang="tr-TR" sz="2000" spc="85" dirty="0">
                <a:latin typeface="Times New Roman"/>
                <a:cs typeface="Times New Roman"/>
              </a:rPr>
              <a:t> çatalı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lang="tr-TR"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DN</a:t>
            </a:r>
            <a:r>
              <a:rPr sz="2000" spc="-25" dirty="0">
                <a:latin typeface="Arial"/>
                <a:cs typeface="Arial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pol</a:t>
            </a:r>
            <a:r>
              <a:rPr lang="tr-TR" sz="2000" dirty="0">
                <a:latin typeface="Arial"/>
                <a:cs typeface="Arial"/>
              </a:rPr>
              <a:t>i</a:t>
            </a:r>
            <a:r>
              <a:rPr sz="2000" dirty="0" err="1">
                <a:latin typeface="Arial"/>
                <a:cs typeface="Arial"/>
              </a:rPr>
              <a:t>mera</a:t>
            </a:r>
            <a:r>
              <a:rPr lang="tr-TR" sz="2000" dirty="0">
                <a:latin typeface="Arial"/>
                <a:cs typeface="Arial"/>
              </a:rPr>
              <a:t>z,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Symbol"/>
                <a:cs typeface="Arial" panose="020B0604020202020204" pitchFamily="34" charset="0"/>
              </a:rPr>
              <a:t></a:t>
            </a:r>
            <a:r>
              <a:rPr sz="2000" spc="-15" dirty="0">
                <a:latin typeface="Arial"/>
                <a:cs typeface="Arial"/>
              </a:rPr>
              <a:t>/</a:t>
            </a:r>
            <a:r>
              <a:rPr sz="2000" dirty="0">
                <a:latin typeface="Arial"/>
                <a:cs typeface="Arial"/>
              </a:rPr>
              <a:t>prima</a:t>
            </a:r>
            <a:r>
              <a:rPr lang="tr-TR" sz="2000" dirty="0">
                <a:latin typeface="Arial"/>
                <a:cs typeface="Arial"/>
              </a:rPr>
              <a:t>z</a:t>
            </a:r>
            <a:r>
              <a:rPr lang="tr-TR" sz="2000" spc="85" dirty="0">
                <a:latin typeface="Times New Roman"/>
                <a:cs typeface="Times New Roman"/>
              </a:rPr>
              <a:t>,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lang="tr-TR" sz="2000" spc="85" dirty="0">
                <a:latin typeface="Arial"/>
                <a:cs typeface="Arial"/>
              </a:rPr>
              <a:t> </a:t>
            </a:r>
            <a:r>
              <a:rPr sz="2000" dirty="0">
                <a:latin typeface="Symbol"/>
                <a:cs typeface="Arial" panose="020B0604020202020204" pitchFamily="34" charset="0"/>
              </a:rPr>
              <a:t>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lang="tr-TR" sz="2000" spc="85" dirty="0">
                <a:latin typeface="Arial"/>
                <a:cs typeface="Arial"/>
              </a:rPr>
              <a:t>ve</a:t>
            </a:r>
            <a:r>
              <a:rPr sz="2000" spc="-15" dirty="0">
                <a:latin typeface="Arial"/>
                <a:cs typeface="Arial"/>
              </a:rPr>
              <a:t>/</a:t>
            </a:r>
            <a:r>
              <a:rPr lang="tr-TR" sz="2000" spc="-15" dirty="0">
                <a:latin typeface="Arial"/>
                <a:cs typeface="Arial"/>
              </a:rPr>
              <a:t>veya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Symbol"/>
                <a:cs typeface="Arial" panose="020B0604020202020204" pitchFamily="34" charset="0"/>
              </a:rPr>
              <a:t></a:t>
            </a:r>
            <a:r>
              <a:rPr lang="tr-TR" sz="2000" spc="85" dirty="0">
                <a:latin typeface="Times New Roman"/>
                <a:cs typeface="Times New Roman"/>
              </a:rPr>
              <a:t> DNA </a:t>
            </a:r>
            <a:r>
              <a:rPr lang="tr-TR" sz="2000" spc="85" dirty="0" err="1">
                <a:latin typeface="Times New Roman"/>
                <a:cs typeface="Times New Roman"/>
              </a:rPr>
              <a:t>polimeraz</a:t>
            </a:r>
            <a:r>
              <a:rPr lang="tr-TR" sz="2000" spc="85" dirty="0">
                <a:latin typeface="Times New Roman"/>
                <a:cs typeface="Times New Roman"/>
              </a:rPr>
              <a:t> bileşiminden oluşan bir komplekstir.</a:t>
            </a:r>
            <a:endParaRPr sz="2000" dirty="0">
              <a:latin typeface="Arial"/>
              <a:cs typeface="Arial"/>
            </a:endParaRPr>
          </a:p>
          <a:p>
            <a:pPr marL="622300" marR="522605" indent="-609600" algn="just">
              <a:lnSpc>
                <a:spcPct val="99400"/>
              </a:lnSpc>
              <a:spcBef>
                <a:spcPts val="730"/>
              </a:spcBef>
              <a:buFont typeface="Arial"/>
              <a:buChar char="•"/>
              <a:tabLst>
                <a:tab pos="622300" algn="l"/>
              </a:tabLst>
            </a:pPr>
            <a:r>
              <a:rPr sz="2000" dirty="0">
                <a:latin typeface="Arial"/>
                <a:cs typeface="Arial"/>
              </a:rPr>
              <a:t>DN</a:t>
            </a:r>
            <a:r>
              <a:rPr sz="2000" spc="-25" dirty="0">
                <a:latin typeface="Arial"/>
                <a:cs typeface="Arial"/>
              </a:rPr>
              <a:t>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pol</a:t>
            </a:r>
            <a:r>
              <a:rPr lang="tr-TR" sz="2000" dirty="0">
                <a:latin typeface="Arial"/>
                <a:cs typeface="Arial"/>
              </a:rPr>
              <a:t>i</a:t>
            </a:r>
            <a:r>
              <a:rPr sz="2000" dirty="0" err="1">
                <a:latin typeface="Arial"/>
                <a:cs typeface="Arial"/>
              </a:rPr>
              <a:t>mera</a:t>
            </a:r>
            <a:r>
              <a:rPr lang="tr-TR" sz="2000" dirty="0">
                <a:latin typeface="Arial"/>
                <a:cs typeface="Arial"/>
              </a:rPr>
              <a:t>z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lang="tr-TR" sz="2000" spc="85" dirty="0">
                <a:latin typeface="Times New Roman"/>
                <a:cs typeface="Times New Roman"/>
              </a:rPr>
              <a:t>ve </a:t>
            </a:r>
            <a:r>
              <a:rPr sz="2000" spc="-25" dirty="0">
                <a:latin typeface="Symbol"/>
                <a:cs typeface="Arial" panose="020B0604020202020204" pitchFamily="34" charset="0"/>
              </a:rPr>
              <a:t>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/</a:t>
            </a:r>
            <a:r>
              <a:rPr sz="2000" dirty="0">
                <a:latin typeface="Arial"/>
                <a:cs typeface="Arial"/>
              </a:rPr>
              <a:t>prima</a:t>
            </a:r>
            <a:r>
              <a:rPr lang="tr-TR" sz="2000" dirty="0">
                <a:latin typeface="Arial"/>
                <a:cs typeface="Arial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tr-TR" sz="2000" dirty="0">
                <a:latin typeface="Arial"/>
                <a:cs typeface="Arial"/>
              </a:rPr>
              <a:t>k</a:t>
            </a:r>
            <a:r>
              <a:rPr sz="2000" dirty="0" err="1">
                <a:latin typeface="Arial"/>
                <a:cs typeface="Arial"/>
              </a:rPr>
              <a:t>omple</a:t>
            </a:r>
            <a:r>
              <a:rPr lang="tr-TR" sz="2000" dirty="0" err="1">
                <a:latin typeface="Arial"/>
                <a:cs typeface="Arial"/>
              </a:rPr>
              <a:t>ksi</a:t>
            </a:r>
            <a:r>
              <a:rPr lang="tr-TR" sz="2000" dirty="0">
                <a:latin typeface="Arial"/>
                <a:cs typeface="Arial"/>
              </a:rPr>
              <a:t> her iki DNA zincirinde sentezi başlatır</a:t>
            </a:r>
            <a:r>
              <a:rPr lang="tr-TR" sz="2000" spc="85" dirty="0">
                <a:latin typeface="Times New Roman"/>
                <a:cs typeface="Times New Roman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622300" marR="5080" indent="-609600" algn="just">
              <a:lnSpc>
                <a:spcPct val="99200"/>
              </a:lnSpc>
              <a:spcBef>
                <a:spcPts val="855"/>
              </a:spcBef>
              <a:buFont typeface="Arial"/>
              <a:buChar char="•"/>
              <a:tabLst>
                <a:tab pos="622300" algn="l"/>
              </a:tabLst>
            </a:pPr>
            <a:r>
              <a:rPr sz="2000" dirty="0">
                <a:latin typeface="Arial"/>
                <a:cs typeface="Arial"/>
              </a:rPr>
              <a:t>DN</a:t>
            </a:r>
            <a:r>
              <a:rPr sz="2000" spc="-25" dirty="0">
                <a:latin typeface="Arial"/>
                <a:cs typeface="Arial"/>
              </a:rPr>
              <a:t>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pol</a:t>
            </a:r>
            <a:r>
              <a:rPr lang="tr-TR" sz="2000" dirty="0">
                <a:latin typeface="Arial"/>
                <a:cs typeface="Arial"/>
              </a:rPr>
              <a:t>i</a:t>
            </a:r>
            <a:r>
              <a:rPr sz="2000" dirty="0" err="1">
                <a:latin typeface="Arial"/>
                <a:cs typeface="Arial"/>
              </a:rPr>
              <a:t>mer</a:t>
            </a:r>
            <a:r>
              <a:rPr lang="tr-TR" sz="2000" dirty="0">
                <a:latin typeface="Arial"/>
                <a:cs typeface="Arial"/>
              </a:rPr>
              <a:t>az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Arial" panose="020B0604020202020204" pitchFamily="34" charset="0"/>
              </a:rPr>
              <a:t>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lang="tr-TR" sz="2000" spc="85" dirty="0">
                <a:latin typeface="Times New Roman"/>
                <a:cs typeface="Times New Roman"/>
              </a:rPr>
              <a:t>öncü zinciri uzatır</a:t>
            </a:r>
            <a:r>
              <a:rPr lang="tr-TR" sz="2000" spc="85" dirty="0">
                <a:latin typeface="Arial"/>
                <a:cs typeface="Arial"/>
              </a:rPr>
              <a:t> ve</a:t>
            </a:r>
            <a:r>
              <a:rPr lang="tr-TR" sz="2000" spc="85" dirty="0">
                <a:latin typeface="Times New Roman"/>
                <a:cs typeface="Times New Roman"/>
              </a:rPr>
              <a:t> ikinci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DN</a:t>
            </a:r>
            <a:r>
              <a:rPr sz="2000" spc="-25" dirty="0">
                <a:latin typeface="Arial"/>
                <a:cs typeface="Arial"/>
              </a:rPr>
              <a:t>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pol</a:t>
            </a:r>
            <a:r>
              <a:rPr lang="tr-TR" sz="2000" dirty="0">
                <a:latin typeface="Arial"/>
                <a:cs typeface="Arial"/>
              </a:rPr>
              <a:t>i</a:t>
            </a:r>
            <a:r>
              <a:rPr sz="2000" dirty="0" err="1">
                <a:latin typeface="Arial"/>
                <a:cs typeface="Arial"/>
              </a:rPr>
              <a:t>mera</a:t>
            </a:r>
            <a:r>
              <a:rPr lang="tr-TR" sz="2000" dirty="0">
                <a:latin typeface="Arial"/>
                <a:cs typeface="Arial"/>
              </a:rPr>
              <a:t>z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Arial" panose="020B0604020202020204" pitchFamily="34" charset="0"/>
              </a:rPr>
              <a:t>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tr-TR" sz="2000" dirty="0">
                <a:latin typeface="Arial"/>
                <a:cs typeface="Arial"/>
              </a:rPr>
              <a:t>veya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DN</a:t>
            </a:r>
            <a:r>
              <a:rPr sz="2000" spc="-25" dirty="0">
                <a:latin typeface="Arial"/>
                <a:cs typeface="Arial"/>
              </a:rPr>
              <a:t>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polymerase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Symbol"/>
                <a:cs typeface="Arial" panose="020B0604020202020204" pitchFamily="34" charset="0"/>
              </a:rPr>
              <a:t>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lang="tr-TR" sz="2000" spc="85" dirty="0">
                <a:latin typeface="Times New Roman"/>
                <a:cs typeface="Times New Roman"/>
              </a:rPr>
              <a:t>geri zinciri uzatır</a:t>
            </a:r>
            <a:r>
              <a:rPr lang="tr-TR" sz="2000" spc="8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166BD36-A647-4F55-BF23-34A4EBD1B2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40</a:t>
            </a:fld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53129" y="1673156"/>
            <a:ext cx="4356079" cy="3584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74175E1A-EA14-4781-9EAC-30D86120C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348" y="5612529"/>
            <a:ext cx="3977640" cy="646331"/>
          </a:xfrm>
        </p:spPr>
        <p:txBody>
          <a:bodyPr/>
          <a:lstStyle/>
          <a:p>
            <a:pPr algn="just"/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çatalı hasar gören bir baz veya DNA'daki bir çentiğe ulaştığı zaman durabilir. Ok uçları 3’ ucunu göstermektedir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D09CBA22-40AC-4B6C-918E-CA970B6B7A5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924581" y="2286000"/>
            <a:ext cx="3966290" cy="297179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çatalı hasar gören DNA'ya ulaştığında duruyor.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Lezyon bypass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özel bir DNA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kompleksi ile değiştirilmelidir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5854EDE-0B50-4106-80C3-A600EE7FDE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41</a:t>
            </a:fld>
            <a:endParaRPr lang="tr-TR"/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D0A040B7-9AB6-4A32-A6DE-CF62F835D53A}"/>
              </a:ext>
            </a:extLst>
          </p:cNvPr>
          <p:cNvSpPr/>
          <p:nvPr/>
        </p:nvSpPr>
        <p:spPr>
          <a:xfrm>
            <a:off x="467041" y="376339"/>
            <a:ext cx="8524559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-635" algn="just">
              <a:lnSpc>
                <a:spcPts val="3800"/>
              </a:lnSpc>
              <a:tabLst>
                <a:tab pos="125539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Lezyon Bypass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Değiştirme Gerektirir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4800" y="6167346"/>
            <a:ext cx="561674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</a:pPr>
            <a:r>
              <a:rPr lang="tr-TR"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onarıldıktan sonra,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primozom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duraklasayan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çatalını yeniden başlatması gerekmektedir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5814B45A-5C4C-435C-8CAB-8BEDC14DF13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952731" y="1981200"/>
            <a:ext cx="3977640" cy="27036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Hasar onarıldıktan sonra</a:t>
            </a:r>
            <a:r>
              <a:rPr lang="tr-TR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primozomun</a:t>
            </a:r>
            <a:r>
              <a:rPr lang="tr-TR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kompleksini tekrar yerleştirerek </a:t>
            </a:r>
            <a:r>
              <a:rPr lang="tr-TR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replikasyonu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yeniden başlatması gereklidir.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1ACDCE1-91C4-47A5-A81A-EDFF879DF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257" y="1295400"/>
            <a:ext cx="397764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CC63AB7B-3149-4F30-8D60-025FBBDC15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42</a:t>
            </a:fld>
            <a:endParaRPr lang="tr-TR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E684BB9B-588A-489A-B5B2-70EF23E814DF}"/>
              </a:ext>
            </a:extLst>
          </p:cNvPr>
          <p:cNvSpPr/>
          <p:nvPr/>
        </p:nvSpPr>
        <p:spPr>
          <a:xfrm>
            <a:off x="467041" y="376339"/>
            <a:ext cx="8524559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-635" algn="just">
              <a:lnSpc>
                <a:spcPts val="3800"/>
              </a:lnSpc>
              <a:tabLst>
                <a:tab pos="125539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Lezyon Bypass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Değiştirme Gerektirir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A3EA2ED2-1F17-4F81-A6A9-747967370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7848600" cy="4012380"/>
          </a:xfrm>
        </p:spPr>
        <p:txBody>
          <a:bodyPr/>
          <a:lstStyle/>
          <a:p>
            <a:pPr marL="355600" marR="5080" indent="-342900" algn="just">
              <a:lnSpc>
                <a:spcPct val="89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Primosome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replikasyonu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yeniden başlatmak için gereklidir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89000"/>
              </a:lnSpc>
              <a:tabLst>
                <a:tab pos="355600" algn="l"/>
              </a:tabLst>
            </a:pPr>
            <a:endParaRPr lang="tr-TR" sz="20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89000"/>
              </a:lnSpc>
              <a:tabLst>
                <a:tab pos="355600" algn="l"/>
              </a:tabLst>
            </a:pPr>
            <a:endParaRPr lang="tr-TR" sz="20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89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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tr-TR"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replikasyonunun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başlatılması,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primozom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kompleksinin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SSB’yi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orjinden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uzaklaştırmasını gerektirir.</a:t>
            </a:r>
          </a:p>
          <a:p>
            <a:pPr marL="355600" marR="5080" indent="-342900" algn="just">
              <a:lnSpc>
                <a:spcPct val="89000"/>
              </a:lnSpc>
              <a:buFont typeface="Arial"/>
              <a:buChar char="•"/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89000"/>
              </a:lnSpc>
              <a:buFont typeface="Arial"/>
              <a:buChar char="•"/>
              <a:tabLst>
                <a:tab pos="3556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89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tr-TR"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1155700" lvl="2" indent="-228600" algn="just">
              <a:lnSpc>
                <a:spcPct val="100000"/>
              </a:lnSpc>
              <a:spcBef>
                <a:spcPts val="284"/>
              </a:spcBef>
              <a:buFont typeface="Arial"/>
              <a:buChar char="•"/>
              <a:tabLst>
                <a:tab pos="115570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Eşdeğer orjinli</a:t>
            </a:r>
          </a:p>
          <a:p>
            <a:pPr marL="1155700" lvl="2" indent="-228600" algn="just">
              <a:lnSpc>
                <a:spcPct val="100000"/>
              </a:lnSpc>
              <a:spcBef>
                <a:spcPts val="284"/>
              </a:spcBef>
              <a:buFont typeface="Arial"/>
              <a:buChar char="•"/>
              <a:tabLst>
                <a:tab pos="1155700" algn="l"/>
              </a:tabLst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Primosome</a:t>
            </a:r>
            <a:r>
              <a:rPr lang="tr-TR"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einden oluşmaktadır.</a:t>
            </a:r>
          </a:p>
          <a:p>
            <a:pPr marL="755650" lvl="1" indent="-285750" algn="just">
              <a:lnSpc>
                <a:spcPts val="3329"/>
              </a:lnSpc>
              <a:spcBef>
                <a:spcPts val="305"/>
              </a:spcBef>
              <a:buFont typeface="Arial"/>
              <a:buChar char="–"/>
              <a:tabLst>
                <a:tab pos="75565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tr-TR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tr-TR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</a:t>
            </a:r>
            <a:r>
              <a:rPr lang="tr-TR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tr-TR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T,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DnaC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53F7465-CC0E-479F-8E7D-9B860671AC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43</a:t>
            </a:fld>
            <a:endParaRPr lang="tr-T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55544" y="1691031"/>
            <a:ext cx="343535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997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çatalı genellikle çember boyunca yarı yarıya dolaşır ancak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çatalları birbirinden çok uzaklaşırsa sonlandırmaya neden olan </a:t>
            </a:r>
            <a:r>
              <a:rPr lang="tr-TR" sz="20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 siteleri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olur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762000" y="6138766"/>
            <a:ext cx="861060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9500"/>
              </a:lnSpc>
            </a:pPr>
            <a:r>
              <a:rPr lang="tr-TR" spc="-10" dirty="0">
                <a:latin typeface="Calibri"/>
                <a:cs typeface="Calibri"/>
              </a:rPr>
              <a:t>Şekil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cs typeface="Calibri"/>
              </a:rPr>
              <a:t>E. </a:t>
            </a:r>
            <a:r>
              <a:rPr lang="tr-TR" spc="-10" dirty="0" err="1">
                <a:cs typeface="Calibri"/>
              </a:rPr>
              <a:t>colinin</a:t>
            </a:r>
            <a:r>
              <a:rPr lang="tr-TR" spc="-10" dirty="0">
                <a:cs typeface="Calibri"/>
              </a:rPr>
              <a:t> </a:t>
            </a:r>
            <a:r>
              <a:rPr lang="tr-TR" spc="-10" dirty="0" err="1">
                <a:cs typeface="Calibri"/>
              </a:rPr>
              <a:t>replikasyon</a:t>
            </a:r>
            <a:r>
              <a:rPr lang="tr-TR" spc="-10" dirty="0">
                <a:cs typeface="Calibri"/>
              </a:rPr>
              <a:t> </a:t>
            </a:r>
            <a:r>
              <a:rPr lang="tr-TR" spc="-10" dirty="0" err="1">
                <a:cs typeface="Calibri"/>
              </a:rPr>
              <a:t>termini</a:t>
            </a:r>
            <a:r>
              <a:rPr lang="tr-TR" spc="-10" dirty="0">
                <a:cs typeface="Calibri"/>
              </a:rPr>
              <a:t>, iki sınır arasındaki bir yerde bulunur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295401"/>
            <a:ext cx="4800599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46F3C5-5650-4270-AC37-27EF0027D4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44</a:t>
            </a:fld>
            <a:endParaRPr lang="tr-TR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2F0FA3D6-6806-44A8-A371-8C653EBAA6F0}"/>
              </a:ext>
            </a:extLst>
          </p:cNvPr>
          <p:cNvSpPr/>
          <p:nvPr/>
        </p:nvSpPr>
        <p:spPr>
          <a:xfrm>
            <a:off x="467041" y="376339"/>
            <a:ext cx="8524559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tabLst>
                <a:tab pos="125539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tr-TR" sz="24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Replikasyonun</a:t>
            </a:r>
            <a:r>
              <a:rPr lang="tr-TR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Sona Ermesi ya da durdurulması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762000"/>
            <a:ext cx="66738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997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proteini, ter sitelerine bağlanır ve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DnaB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 açılan DNA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durdurur ve bu da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replikasyonun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sonlandırılmasına neden olur.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449" y="2278059"/>
            <a:ext cx="7561261" cy="4017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6801759-D9F7-4DB8-8679-E780BB7137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45</a:t>
            </a:fld>
            <a:endParaRPr lang="tr-T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88" y="457200"/>
            <a:ext cx="4030670" cy="6140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9334" y="457200"/>
            <a:ext cx="3744925" cy="6140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2793266-4969-49DF-9AD3-14F65A843C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46</a:t>
            </a:fld>
            <a:endParaRPr lang="tr-T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914400"/>
            <a:ext cx="29718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998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10" dirty="0">
                <a:latin typeface="Arial"/>
                <a:cs typeface="Arial"/>
              </a:rPr>
              <a:t>Hasar onarıldıktan sonra, </a:t>
            </a:r>
            <a:r>
              <a:rPr lang="tr-TR" sz="2000" spc="-10" dirty="0" err="1">
                <a:latin typeface="Arial"/>
                <a:cs typeface="Arial"/>
              </a:rPr>
              <a:t>primozomun</a:t>
            </a:r>
            <a:r>
              <a:rPr lang="tr-TR" sz="2000" spc="-10" dirty="0">
                <a:latin typeface="Arial"/>
                <a:cs typeface="Arial"/>
              </a:rPr>
              <a:t> </a:t>
            </a:r>
            <a:r>
              <a:rPr lang="tr-TR" sz="2000" spc="-10" dirty="0" err="1">
                <a:latin typeface="Arial"/>
                <a:cs typeface="Arial"/>
              </a:rPr>
              <a:t>replikasyonu</a:t>
            </a:r>
            <a:r>
              <a:rPr lang="tr-TR" sz="2000" spc="-10" dirty="0">
                <a:latin typeface="Arial"/>
                <a:cs typeface="Arial"/>
              </a:rPr>
              <a:t> yeniden başlatması gerekir.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3986705"/>
            <a:ext cx="2992755" cy="1371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18490" algn="just">
              <a:lnSpc>
                <a:spcPts val="2800"/>
              </a:lnSpc>
            </a:pPr>
            <a:r>
              <a:rPr sz="2000" dirty="0" err="1">
                <a:latin typeface="Arial"/>
                <a:cs typeface="Arial"/>
              </a:rPr>
              <a:t>Repli</a:t>
            </a:r>
            <a:r>
              <a:rPr lang="tr-TR" sz="200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</a:t>
            </a:r>
            <a:r>
              <a:rPr lang="tr-TR" sz="2000" dirty="0" err="1">
                <a:latin typeface="Arial"/>
                <a:cs typeface="Arial"/>
              </a:rPr>
              <a:t>s</a:t>
            </a:r>
            <a:r>
              <a:rPr lang="tr-TR" sz="2000" spc="-10" dirty="0" err="1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lang="tr-TR" sz="2000" dirty="0">
                <a:latin typeface="Arial"/>
                <a:cs typeface="Arial"/>
              </a:rPr>
              <a:t>un durdurulması</a:t>
            </a:r>
            <a:endParaRPr sz="2000" dirty="0">
              <a:latin typeface="Arial"/>
              <a:cs typeface="Arial"/>
            </a:endParaRPr>
          </a:p>
          <a:p>
            <a:pPr marL="749300" marR="5080" indent="-279400" algn="just">
              <a:lnSpc>
                <a:spcPct val="100800"/>
              </a:lnSpc>
              <a:spcBef>
                <a:spcPts val="380"/>
              </a:spcBef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dirty="0">
                <a:latin typeface="Times New Roman"/>
                <a:cs typeface="Times New Roman"/>
              </a:rPr>
              <a:t>		</a:t>
            </a:r>
            <a:r>
              <a:rPr lang="tr-TR" sz="2000" dirty="0">
                <a:latin typeface="Arial"/>
                <a:cs typeface="Arial"/>
              </a:rPr>
              <a:t> Bu nasıl tamamlanır</a:t>
            </a:r>
            <a:r>
              <a:rPr sz="2000" dirty="0">
                <a:latin typeface="Arial"/>
                <a:cs typeface="Arial"/>
              </a:rPr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3635380" y="260366"/>
            <a:ext cx="4673589" cy="6048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611ACBA-8597-4A99-86CB-CDC065B9C7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15444"/>
          </a:xfrm>
        </p:spPr>
        <p:txBody>
          <a:bodyPr/>
          <a:lstStyle/>
          <a:p>
            <a:fld id="{B6F15528-21DE-4FAA-801E-634DDDAF4B2B}" type="slidenum">
              <a:rPr lang="tr-TR" sz="1400" smtClean="0"/>
              <a:t>47</a:t>
            </a:fld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FC06D4EE-716E-4801-98AE-FFA14904AF07}"/>
              </a:ext>
            </a:extLst>
          </p:cNvPr>
          <p:cNvSpPr/>
          <p:nvPr/>
        </p:nvSpPr>
        <p:spPr>
          <a:xfrm>
            <a:off x="1066800" y="2514600"/>
            <a:ext cx="7010400" cy="2057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EDERİM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C4C59A3-B887-4A07-A569-0C29D93CEC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11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282" y="422840"/>
            <a:ext cx="7569834" cy="44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5220" marR="5080" indent="-2383155" algn="just">
              <a:lnSpc>
                <a:spcPts val="3800"/>
              </a:lnSpc>
              <a:tabLst>
                <a:tab pos="1029335" algn="l"/>
              </a:tabLst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s-E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 DNA Polimerazlar DNA Yapan Enzimlerdir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116" y="5722111"/>
            <a:ext cx="822515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9315" marR="5080" indent="-3397250" algn="just">
              <a:lnSpc>
                <a:spcPts val="2100"/>
              </a:lnSpc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Tamir mekanizmaları ile sentezi hasarlı belli baz bölgesi içeren bir DNA zincirinin onarımı yapılır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2700" y="1447790"/>
            <a:ext cx="3962399" cy="4129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123707A3-6D5A-4611-90B3-699F265D29CE}"/>
              </a:ext>
            </a:extLst>
          </p:cNvPr>
          <p:cNvSpPr/>
          <p:nvPr/>
        </p:nvSpPr>
        <p:spPr>
          <a:xfrm>
            <a:off x="631874" y="376339"/>
            <a:ext cx="7467600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Polimerazlar DNA Yapan Enzimlerdir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AD411F-BD00-4770-B3BD-71A4553604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3382" y="422840"/>
            <a:ext cx="7569834" cy="44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s-E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 DNA Polimerazlar DNA Yapan Enzimlerdir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0" y="5978386"/>
            <a:ext cx="7375525" cy="25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7360" marR="5080" indent="-2995295" algn="just">
              <a:lnSpc>
                <a:spcPts val="2100"/>
              </a:lnSpc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DNA, zincirin 3-OH ucuna (3') nükleotid eklenip uzamasıyla sentezlenir.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1447800"/>
            <a:ext cx="3657599" cy="4210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FAE19B6A-2F12-47A3-9627-54D44C384A99}"/>
              </a:ext>
            </a:extLst>
          </p:cNvPr>
          <p:cNvSpPr/>
          <p:nvPr/>
        </p:nvSpPr>
        <p:spPr>
          <a:xfrm>
            <a:off x="631874" y="376339"/>
            <a:ext cx="7467600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Polimerazlar DNA Yapan Enzimlerdir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A42342-B8C3-400F-B9D6-CE2855E57C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82" y="435540"/>
            <a:ext cx="7569834" cy="44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5220" marR="5080" indent="-2383155" algn="just">
              <a:lnSpc>
                <a:spcPts val="3800"/>
              </a:lnSpc>
              <a:tabLst>
                <a:tab pos="1029335" algn="l"/>
              </a:tabLst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s-E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 DNA Polimerazlar DNA Yapan Enzimlerdir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6725" y="6219329"/>
            <a:ext cx="5033979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6619" marR="5080" indent="-662940">
              <a:lnSpc>
                <a:spcPts val="2100"/>
              </a:lnSpc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Sadece 1 DNA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enzimidir.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 yapabilen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92C39E6F-EC6F-4577-9396-206F46F1503A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480559" y="1577339"/>
            <a:ext cx="4282441" cy="4525963"/>
          </a:xfrm>
        </p:spPr>
        <p:txBody>
          <a:bodyPr/>
          <a:lstStyle/>
          <a:p>
            <a:pPr marL="355600" marR="5080" indent="-342900" algn="just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bakteri veya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ökaryotik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hücre birkaç farklı </a:t>
            </a:r>
            <a:r>
              <a:rPr lang="tr-T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enzimine sahiptir.</a:t>
            </a:r>
          </a:p>
          <a:p>
            <a:pPr marL="12700" marR="5080" algn="just">
              <a:lnSpc>
                <a:spcPts val="2800"/>
              </a:lnSpc>
              <a:tabLst>
                <a:tab pos="355600" algn="l"/>
              </a:tabLst>
            </a:pPr>
            <a:endParaRPr lang="tr-TR" sz="20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800"/>
              </a:lnSpc>
              <a:tabLst>
                <a:tab pos="355600" algn="l"/>
              </a:tabLst>
            </a:pPr>
            <a:endParaRPr lang="tr-TR" sz="20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bakteriyel DNA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(bir </a:t>
            </a:r>
            <a:r>
              <a:rPr lang="tr-TR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tr-TR"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replikaz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semisonservatif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replikasyon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üstlenir; diğerleri tamir reaksiyonlarına karışır.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2A16D0A-8100-4927-9D50-8CA77FEA2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725" y="1577339"/>
            <a:ext cx="3976688" cy="452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22372872-6E7A-4BF1-866B-A7790D091FA0}"/>
              </a:ext>
            </a:extLst>
          </p:cNvPr>
          <p:cNvSpPr/>
          <p:nvPr/>
        </p:nvSpPr>
        <p:spPr>
          <a:xfrm>
            <a:off x="631874" y="376339"/>
            <a:ext cx="7467600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Polimerazlar DNA Yapan Enzimlerdir</a:t>
            </a:r>
          </a:p>
        </p:txBody>
      </p:sp>
      <p:sp>
        <p:nvSpPr>
          <p:cNvPr id="11" name="Slayt Numarası Yer Tutucusu 10">
            <a:extLst>
              <a:ext uri="{FF2B5EF4-FFF2-40B4-BE49-F238E27FC236}">
                <a16:creationId xmlns:a16="http://schemas.microsoft.com/office/drawing/2014/main" id="{EC182F54-1FFB-44F1-B8B4-1F6681637F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2B57CF89-DBDE-4B78-ADE5-24A345852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384" y="1035576"/>
            <a:ext cx="7069016" cy="5955476"/>
          </a:xfrm>
        </p:spPr>
        <p:txBody>
          <a:bodyPr/>
          <a:lstStyle/>
          <a:p>
            <a:endParaRPr lang="tr-TR" sz="24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284"/>
              </a:spcBef>
              <a:buFont typeface="Arial"/>
              <a:buChar char="–"/>
              <a:tabLst>
                <a:tab pos="755650" algn="l"/>
              </a:tabLst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tr-TR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tr-TR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Enzimi</a:t>
            </a:r>
          </a:p>
          <a:p>
            <a:pPr marL="469900" lvl="1">
              <a:lnSpc>
                <a:spcPct val="100000"/>
              </a:lnSpc>
              <a:spcBef>
                <a:spcPts val="284"/>
              </a:spcBef>
              <a:tabLst>
                <a:tab pos="755650" algn="l"/>
              </a:tabLst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</a:tabLst>
            </a:pPr>
            <a:r>
              <a:rPr lang="tr-TR"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Bir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polipep</a:t>
            </a:r>
            <a:r>
              <a:rPr lang="tr-TR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284"/>
              </a:spcBef>
              <a:buFont typeface="Arial"/>
              <a:buChar char="–"/>
              <a:tabLst>
                <a:tab pos="755650" algn="l"/>
              </a:tabLst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tr-TR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kDa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1">
              <a:lnSpc>
                <a:spcPct val="100000"/>
              </a:lnSpc>
              <a:spcBef>
                <a:spcPts val="284"/>
              </a:spcBef>
              <a:tabLst>
                <a:tab pos="755650" algn="l"/>
              </a:tabLst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5600" algn="l"/>
              </a:tabLst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-terminal</a:t>
            </a:r>
            <a:r>
              <a:rPr lang="tr-TR"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755650" lvl="1" indent="-285750">
              <a:lnSpc>
                <a:spcPct val="100000"/>
              </a:lnSpc>
              <a:spcBef>
                <a:spcPts val="284"/>
              </a:spcBef>
              <a:buFont typeface="Arial"/>
              <a:buChar char="–"/>
              <a:tabLst>
                <a:tab pos="755650" algn="l"/>
              </a:tabLst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ivi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</a:p>
          <a:p>
            <a:pPr marL="469900" lvl="1">
              <a:lnSpc>
                <a:spcPct val="100000"/>
              </a:lnSpc>
              <a:spcBef>
                <a:spcPts val="284"/>
              </a:spcBef>
              <a:tabLst>
                <a:tab pos="755650" algn="l"/>
              </a:tabLst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</a:tabLst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-terminal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indent="-285750">
              <a:lnSpc>
                <a:spcPts val="2855"/>
              </a:lnSpc>
              <a:spcBef>
                <a:spcPts val="284"/>
              </a:spcBef>
              <a:buFont typeface="Arial"/>
              <a:buChar char="–"/>
              <a:tabLst>
                <a:tab pos="755650" algn="l"/>
              </a:tabLst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3’-5’</a:t>
            </a:r>
            <a:r>
              <a:rPr lang="tr-TR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eksonükleaz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etkinliği</a:t>
            </a:r>
          </a:p>
          <a:p>
            <a:endParaRPr lang="sv-S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919465F0-4870-41EC-ADD5-7C3C01731892}"/>
              </a:ext>
            </a:extLst>
          </p:cNvPr>
          <p:cNvSpPr/>
          <p:nvPr/>
        </p:nvSpPr>
        <p:spPr>
          <a:xfrm>
            <a:off x="631874" y="376339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DN</a:t>
            </a:r>
            <a:r>
              <a:rPr lang="tr-TR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Çeşitli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Nükleaz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Aktivitelerine Sahiptir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E389293B-D3A6-4AEB-8D85-1D2BBFDD25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5041605-8416-4C85-A132-3FD7DC029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8229600" cy="5006499"/>
          </a:xfrm>
        </p:spPr>
        <p:txBody>
          <a:bodyPr/>
          <a:lstStyle/>
          <a:p>
            <a:pPr marL="812800" indent="-342900"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Klenow</a:t>
            </a:r>
            <a:r>
              <a:rPr lang="tr-TR" sz="2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ragmen</a:t>
            </a:r>
            <a:r>
              <a:rPr lang="tr-TR" sz="2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(103</a:t>
            </a:r>
            <a:r>
              <a:rPr lang="tr-TR" sz="2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9900">
              <a:tabLst>
                <a:tab pos="755650" algn="l"/>
              </a:tabLst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tr-TR" sz="2400" i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r>
              <a:rPr lang="tr-TR" sz="2400" i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bölünme ürünü</a:t>
            </a:r>
          </a:p>
          <a:p>
            <a:pPr marL="469900">
              <a:lnSpc>
                <a:spcPct val="100000"/>
              </a:lnSpc>
              <a:tabLst>
                <a:tab pos="755650" algn="l"/>
              </a:tabLst>
            </a:pPr>
            <a:endParaRPr lang="tr-T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Polymerase</a:t>
            </a:r>
            <a:r>
              <a:rPr lang="tr-TR" sz="2400" i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tr-TR" sz="2400" i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3’-5’</a:t>
            </a:r>
            <a:r>
              <a:rPr lang="tr-TR" sz="2400" i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nükleaz</a:t>
            </a:r>
            <a:r>
              <a:rPr lang="tr-TR" sz="2400" i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i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tr-T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ivi</a:t>
            </a:r>
            <a:r>
              <a:rPr lang="tr-TR" sz="2400" i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tr-TR" sz="2400" i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>
              <a:lnSpc>
                <a:spcPct val="100000"/>
              </a:lnSpc>
              <a:tabLst>
                <a:tab pos="755650" algn="l"/>
              </a:tabLst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355600" algn="l"/>
              </a:tabLst>
            </a:pP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Küçük </a:t>
            </a:r>
            <a:r>
              <a:rPr lang="tr-TR" sz="24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fragment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(35kD)+5’-3’</a:t>
            </a:r>
            <a:r>
              <a:rPr lang="tr-TR" sz="2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ivi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tesi</a:t>
            </a:r>
          </a:p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355600" algn="l"/>
              </a:tabLst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kendine özgü (benzersiz) yeteneği</a:t>
            </a: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55600" algn="l"/>
              </a:tabLst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Nick</a:t>
            </a:r>
            <a:r>
              <a:rPr lang="tr-TR" sz="2400" b="1" i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ransla</a:t>
            </a:r>
            <a:r>
              <a:rPr lang="tr-TR" sz="2400" b="1" i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syonu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76621420-6446-4A8F-847E-3FF4CFBE4E0A}"/>
              </a:ext>
            </a:extLst>
          </p:cNvPr>
          <p:cNvSpPr/>
          <p:nvPr/>
        </p:nvSpPr>
        <p:spPr>
          <a:xfrm>
            <a:off x="631874" y="376339"/>
            <a:ext cx="7978726" cy="61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5220" marR="5080" indent="-2383155">
              <a:lnSpc>
                <a:spcPts val="3800"/>
              </a:lnSpc>
              <a:tabLst>
                <a:tab pos="1029335" algn="l"/>
              </a:tabLs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tr-TR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DN</a:t>
            </a:r>
            <a:r>
              <a:rPr lang="tr-TR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Polimeraz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Çeşitli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Nükleaz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Aktivitelerine Sahiptir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37C57EAD-5BA7-4F24-A158-461A9CE330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9</a:t>
            </a:fld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2061</Words>
  <Application>Microsoft Office PowerPoint</Application>
  <PresentationFormat>Ekran Gösterisi (4:3)</PresentationFormat>
  <Paragraphs>286</Paragraphs>
  <Slides>48</Slides>
  <Notes>45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Office Theme</vt:lpstr>
      <vt:lpstr>DNA REPLİKASYONU (Bölüm 13)</vt:lpstr>
      <vt:lpstr>13.1 Giriş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Şekil: E. coli DNA polimeraz I'den Klenow fragmanının yapısı Structure from Protein Data Bank 1KFD. L. S. Beese, J. M. Friedman, and T. A. Steitz, Biochemistry 32 (1993): 14095-­‐14101. </vt:lpstr>
      <vt:lpstr>PowerPoint Sunusu</vt:lpstr>
      <vt:lpstr>PowerPoint Sunusu</vt:lpstr>
      <vt:lpstr>PowerPoint Sunusu</vt:lpstr>
      <vt:lpstr>İki Yeni DNA İplikçiğinin Farklı Sentez Metodu Vardır</vt:lpstr>
      <vt:lpstr>13.7 Replikasyon, bir Helikaz ve tek ipliğe bağlanan (SSB) bir protein gerektirir</vt:lpstr>
      <vt:lpstr>PowerPoint Sunusu</vt:lpstr>
      <vt:lpstr>PowerPoint Sunusu</vt:lpstr>
      <vt:lpstr>13.8 DNA sentezini başlatmak için primer gereklidir </vt:lpstr>
      <vt:lpstr>PowerPoint Sunusu</vt:lpstr>
      <vt:lpstr>PowerPoint Sunusu</vt:lpstr>
      <vt:lpstr>PowerPoint Sunusu</vt:lpstr>
      <vt:lpstr>PowerPoint Sunusu</vt:lpstr>
      <vt:lpstr>PowerPoint Sunusu</vt:lpstr>
      <vt:lpstr> Başlamadan önceki kompleks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Akademik Eğitim</cp:lastModifiedBy>
  <cp:revision>79</cp:revision>
  <dcterms:created xsi:type="dcterms:W3CDTF">2017-03-01T13:54:49Z</dcterms:created>
  <dcterms:modified xsi:type="dcterms:W3CDTF">2023-11-13T13:54:22Z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2017-03-01T00:00:00Z</vt:filetime>
  </property>
  <property fmtid="{D5CDD505-2E9C-101B-9397-08002B2CF9AE}" pid="3" name="LastSaved">
    <vt:filetime>2017-03-01T00:00:00Z</vt:filetime>
  </property>
</Properties>
</file>