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63"/>
  </p:notesMasterIdLst>
  <p:sldIdLst>
    <p:sldId id="304" r:id="rId2"/>
    <p:sldId id="260" r:id="rId3"/>
    <p:sldId id="286" r:id="rId4"/>
    <p:sldId id="305" r:id="rId5"/>
    <p:sldId id="285" r:id="rId6"/>
    <p:sldId id="306" r:id="rId7"/>
    <p:sldId id="287" r:id="rId8"/>
    <p:sldId id="284" r:id="rId9"/>
    <p:sldId id="307" r:id="rId10"/>
    <p:sldId id="295" r:id="rId11"/>
    <p:sldId id="308" r:id="rId12"/>
    <p:sldId id="300" r:id="rId13"/>
    <p:sldId id="301" r:id="rId14"/>
    <p:sldId id="309" r:id="rId15"/>
    <p:sldId id="312" r:id="rId16"/>
    <p:sldId id="299" r:id="rId17"/>
    <p:sldId id="298" r:id="rId18"/>
    <p:sldId id="310" r:id="rId19"/>
    <p:sldId id="297" r:id="rId20"/>
    <p:sldId id="302" r:id="rId21"/>
    <p:sldId id="296" r:id="rId22"/>
    <p:sldId id="293" r:id="rId23"/>
    <p:sldId id="311" r:id="rId24"/>
    <p:sldId id="294" r:id="rId25"/>
    <p:sldId id="313" r:id="rId26"/>
    <p:sldId id="334" r:id="rId27"/>
    <p:sldId id="335" r:id="rId28"/>
    <p:sldId id="303" r:id="rId29"/>
    <p:sldId id="316" r:id="rId30"/>
    <p:sldId id="292" r:id="rId31"/>
    <p:sldId id="291" r:id="rId32"/>
    <p:sldId id="290" r:id="rId33"/>
    <p:sldId id="282" r:id="rId34"/>
    <p:sldId id="317" r:id="rId35"/>
    <p:sldId id="318" r:id="rId36"/>
    <p:sldId id="320" r:id="rId37"/>
    <p:sldId id="322" r:id="rId38"/>
    <p:sldId id="323" r:id="rId39"/>
    <p:sldId id="331" r:id="rId40"/>
    <p:sldId id="325" r:id="rId41"/>
    <p:sldId id="336" r:id="rId42"/>
    <p:sldId id="332" r:id="rId43"/>
    <p:sldId id="326" r:id="rId44"/>
    <p:sldId id="327" r:id="rId45"/>
    <p:sldId id="324" r:id="rId46"/>
    <p:sldId id="288" r:id="rId47"/>
    <p:sldId id="283" r:id="rId48"/>
    <p:sldId id="281" r:id="rId49"/>
    <p:sldId id="280" r:id="rId50"/>
    <p:sldId id="276" r:id="rId51"/>
    <p:sldId id="278" r:id="rId52"/>
    <p:sldId id="277" r:id="rId53"/>
    <p:sldId id="274" r:id="rId54"/>
    <p:sldId id="275" r:id="rId55"/>
    <p:sldId id="272" r:id="rId56"/>
    <p:sldId id="273" r:id="rId57"/>
    <p:sldId id="268" r:id="rId58"/>
    <p:sldId id="270" r:id="rId59"/>
    <p:sldId id="269" r:id="rId60"/>
    <p:sldId id="330" r:id="rId61"/>
    <p:sldId id="337" r:id="rId62"/>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5D8E00F-90A8-4AD3-917E-06D0D50DAAC9}"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tr-TR"/>
        </a:p>
      </dgm:t>
    </dgm:pt>
    <dgm:pt modelId="{941398B3-4DC7-494A-B5B6-4639A35786D1}">
      <dgm:prSet phldrT="[Metin]" custT="1"/>
      <dgm:spPr>
        <a:noFill/>
      </dgm:spPr>
      <dgm:t>
        <a:bodyPr/>
        <a:lstStyle/>
        <a:p>
          <a:r>
            <a:rPr lang="tr-TR" sz="3200" dirty="0">
              <a:solidFill>
                <a:srgbClr val="FF0000"/>
              </a:solidFill>
            </a:rPr>
            <a:t>BİYOLOJİK</a:t>
          </a:r>
        </a:p>
        <a:p>
          <a:r>
            <a:rPr lang="tr-TR" sz="3200" dirty="0">
              <a:solidFill>
                <a:srgbClr val="FF0000"/>
              </a:solidFill>
            </a:rPr>
            <a:t>ÇEŞİTLİLİK</a:t>
          </a:r>
        </a:p>
      </dgm:t>
    </dgm:pt>
    <dgm:pt modelId="{C437A4F3-F175-4194-97CD-614CDE465909}" type="parTrans" cxnId="{5925301B-6E24-4540-9FED-0154FE299974}">
      <dgm:prSet/>
      <dgm:spPr/>
      <dgm:t>
        <a:bodyPr/>
        <a:lstStyle/>
        <a:p>
          <a:endParaRPr lang="tr-TR"/>
        </a:p>
      </dgm:t>
    </dgm:pt>
    <dgm:pt modelId="{6AD4F3DE-7955-4546-A95D-E122BD450145}" type="sibTrans" cxnId="{5925301B-6E24-4540-9FED-0154FE299974}">
      <dgm:prSet/>
      <dgm:spPr/>
      <dgm:t>
        <a:bodyPr/>
        <a:lstStyle/>
        <a:p>
          <a:endParaRPr lang="tr-TR"/>
        </a:p>
      </dgm:t>
    </dgm:pt>
    <dgm:pt modelId="{FAFD20CB-5CD7-4CFD-9C73-B6F0ED160355}">
      <dgm:prSet phldrT="[Metin]" custT="1"/>
      <dgm:spPr>
        <a:gradFill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dgm:spPr>
      <dgm:t>
        <a:bodyPr/>
        <a:lstStyle/>
        <a:p>
          <a:r>
            <a:rPr lang="tr-TR" sz="1400" dirty="0">
              <a:solidFill>
                <a:srgbClr val="002060"/>
              </a:solidFill>
            </a:rPr>
            <a:t>Gen </a:t>
          </a:r>
          <a:r>
            <a:rPr lang="tr-TR" sz="1400" dirty="0" err="1">
              <a:solidFill>
                <a:srgbClr val="002060"/>
              </a:solidFill>
            </a:rPr>
            <a:t>kaçısı</a:t>
          </a:r>
          <a:r>
            <a:rPr lang="tr-TR" sz="1400" dirty="0">
              <a:solidFill>
                <a:srgbClr val="002060"/>
              </a:solidFill>
            </a:rPr>
            <a:t>(kontrolsüz yabani Tozlaşma/</a:t>
          </a:r>
          <a:r>
            <a:rPr lang="tr-TR" sz="1400" dirty="0" err="1">
              <a:solidFill>
                <a:srgbClr val="002060"/>
              </a:solidFill>
            </a:rPr>
            <a:t>Hibritleşme</a:t>
          </a:r>
          <a:r>
            <a:rPr lang="tr-TR" sz="1400" dirty="0">
              <a:solidFill>
                <a:srgbClr val="002060"/>
              </a:solidFill>
            </a:rPr>
            <a:t>)</a:t>
          </a:r>
        </a:p>
      </dgm:t>
    </dgm:pt>
    <dgm:pt modelId="{A6EC861E-E0E6-4294-92D5-90DE951AC014}" type="parTrans" cxnId="{6EF2B25F-81FD-4E15-8038-F9D9E12AC351}">
      <dgm:prSet/>
      <dgm:spPr/>
      <dgm:t>
        <a:bodyPr/>
        <a:lstStyle/>
        <a:p>
          <a:endParaRPr lang="tr-TR"/>
        </a:p>
      </dgm:t>
    </dgm:pt>
    <dgm:pt modelId="{C151FD27-3FD1-4696-82CB-BB43CBF5DDDF}" type="sibTrans" cxnId="{6EF2B25F-81FD-4E15-8038-F9D9E12AC351}">
      <dgm:prSet/>
      <dgm:spPr/>
      <dgm:t>
        <a:bodyPr/>
        <a:lstStyle/>
        <a:p>
          <a:endParaRPr lang="tr-TR"/>
        </a:p>
      </dgm:t>
    </dgm:pt>
    <dgm:pt modelId="{C7178D1A-0C53-4CB6-BA4F-2489666427CC}">
      <dgm:prSet custT="1"/>
      <dgm:spPr>
        <a:gradFill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dgm:spPr>
      <dgm:t>
        <a:bodyPr/>
        <a:lstStyle/>
        <a:p>
          <a:r>
            <a:rPr lang="tr-TR" sz="1400" dirty="0"/>
            <a:t>Toprak ve su kaynaklarında kirlenme</a:t>
          </a:r>
        </a:p>
      </dgm:t>
    </dgm:pt>
    <dgm:pt modelId="{81236519-B0F2-417D-A335-302B83F752EC}" type="parTrans" cxnId="{14407CB2-B490-45EC-9A84-F8B3537A48F9}">
      <dgm:prSet/>
      <dgm:spPr/>
      <dgm:t>
        <a:bodyPr/>
        <a:lstStyle/>
        <a:p>
          <a:endParaRPr lang="tr-TR"/>
        </a:p>
      </dgm:t>
    </dgm:pt>
    <dgm:pt modelId="{ABFB9FE2-2AD4-452F-8CEA-F4BA0EE57864}" type="sibTrans" cxnId="{14407CB2-B490-45EC-9A84-F8B3537A48F9}">
      <dgm:prSet/>
      <dgm:spPr/>
      <dgm:t>
        <a:bodyPr/>
        <a:lstStyle/>
        <a:p>
          <a:endParaRPr lang="tr-TR"/>
        </a:p>
      </dgm:t>
    </dgm:pt>
    <dgm:pt modelId="{7615402B-8360-46DB-A7A7-AF8965760D89}">
      <dgm:prSet/>
      <dgm:spPr/>
      <dgm:t>
        <a:bodyPr/>
        <a:lstStyle/>
        <a:p>
          <a:endParaRPr lang="tr-TR"/>
        </a:p>
      </dgm:t>
    </dgm:pt>
    <dgm:pt modelId="{0D102C57-14AE-4489-BF0C-F086984E64EC}" type="parTrans" cxnId="{A3C30A57-47F1-4017-BC35-8CA0C7772664}">
      <dgm:prSet/>
      <dgm:spPr/>
      <dgm:t>
        <a:bodyPr/>
        <a:lstStyle/>
        <a:p>
          <a:endParaRPr lang="tr-TR"/>
        </a:p>
      </dgm:t>
    </dgm:pt>
    <dgm:pt modelId="{3B72BA8C-EA23-4F8D-AA46-4D56D1E52DE8}" type="sibTrans" cxnId="{A3C30A57-47F1-4017-BC35-8CA0C7772664}">
      <dgm:prSet/>
      <dgm:spPr/>
      <dgm:t>
        <a:bodyPr/>
        <a:lstStyle/>
        <a:p>
          <a:endParaRPr lang="tr-TR"/>
        </a:p>
      </dgm:t>
    </dgm:pt>
    <dgm:pt modelId="{D7737C00-1902-4046-97C9-1A28703A1A76}">
      <dgm:prSet/>
      <dgm:spPr/>
      <dgm:t>
        <a:bodyPr/>
        <a:lstStyle/>
        <a:p>
          <a:endParaRPr lang="tr-TR"/>
        </a:p>
      </dgm:t>
    </dgm:pt>
    <dgm:pt modelId="{D0126FD3-0637-4ECA-A4C0-65FC6944B968}" type="parTrans" cxnId="{088CDEFA-C5C9-4FC2-A410-2C812C4D970D}">
      <dgm:prSet/>
      <dgm:spPr/>
      <dgm:t>
        <a:bodyPr/>
        <a:lstStyle/>
        <a:p>
          <a:endParaRPr lang="tr-TR"/>
        </a:p>
      </dgm:t>
    </dgm:pt>
    <dgm:pt modelId="{68A33464-18B3-4F0A-A6FA-5858DE552062}" type="sibTrans" cxnId="{088CDEFA-C5C9-4FC2-A410-2C812C4D970D}">
      <dgm:prSet/>
      <dgm:spPr/>
      <dgm:t>
        <a:bodyPr/>
        <a:lstStyle/>
        <a:p>
          <a:endParaRPr lang="tr-TR"/>
        </a:p>
      </dgm:t>
    </dgm:pt>
    <dgm:pt modelId="{0CAC05FD-BCCA-493B-88E7-369EDAF284DB}">
      <dgm:prSet/>
      <dgm:spPr/>
      <dgm:t>
        <a:bodyPr/>
        <a:lstStyle/>
        <a:p>
          <a:endParaRPr lang="tr-TR"/>
        </a:p>
      </dgm:t>
    </dgm:pt>
    <dgm:pt modelId="{FBC1AB72-260B-4CB0-AABE-ACD6D174D4AA}" type="parTrans" cxnId="{5D1B959F-6ABA-43B9-B1CB-18EEF4836584}">
      <dgm:prSet/>
      <dgm:spPr/>
      <dgm:t>
        <a:bodyPr/>
        <a:lstStyle/>
        <a:p>
          <a:endParaRPr lang="tr-TR"/>
        </a:p>
      </dgm:t>
    </dgm:pt>
    <dgm:pt modelId="{96E76AC3-995E-42E2-97B3-5CB4C6C9EC96}" type="sibTrans" cxnId="{5D1B959F-6ABA-43B9-B1CB-18EEF4836584}">
      <dgm:prSet/>
      <dgm:spPr/>
      <dgm:t>
        <a:bodyPr/>
        <a:lstStyle/>
        <a:p>
          <a:endParaRPr lang="tr-TR"/>
        </a:p>
      </dgm:t>
    </dgm:pt>
    <dgm:pt modelId="{32901360-A289-4B95-970C-D21AE85BD313}">
      <dgm:prSet/>
      <dgm:spPr/>
      <dgm:t>
        <a:bodyPr/>
        <a:lstStyle/>
        <a:p>
          <a:endParaRPr lang="tr-TR"/>
        </a:p>
      </dgm:t>
    </dgm:pt>
    <dgm:pt modelId="{7473A074-B22B-43AC-814D-EAB72DE9DF6C}" type="parTrans" cxnId="{D646B954-1A9F-4A16-8867-E26B2532B230}">
      <dgm:prSet/>
      <dgm:spPr/>
      <dgm:t>
        <a:bodyPr/>
        <a:lstStyle/>
        <a:p>
          <a:endParaRPr lang="tr-TR"/>
        </a:p>
      </dgm:t>
    </dgm:pt>
    <dgm:pt modelId="{C265B2B1-9A94-432E-8D3C-66870CB58B3D}" type="sibTrans" cxnId="{D646B954-1A9F-4A16-8867-E26B2532B230}">
      <dgm:prSet/>
      <dgm:spPr/>
      <dgm:t>
        <a:bodyPr/>
        <a:lstStyle/>
        <a:p>
          <a:endParaRPr lang="tr-TR"/>
        </a:p>
      </dgm:t>
    </dgm:pt>
    <dgm:pt modelId="{7C3914D8-D470-4F23-B0C0-58B684C969E2}">
      <dgm:prSet/>
      <dgm:spPr/>
      <dgm:t>
        <a:bodyPr/>
        <a:lstStyle/>
        <a:p>
          <a:endParaRPr lang="tr-TR"/>
        </a:p>
      </dgm:t>
    </dgm:pt>
    <dgm:pt modelId="{1F515E2F-571C-4474-A770-1830D9B42118}" type="parTrans" cxnId="{5BF70E57-9745-4BB9-9AFF-030756C81280}">
      <dgm:prSet/>
      <dgm:spPr/>
      <dgm:t>
        <a:bodyPr/>
        <a:lstStyle/>
        <a:p>
          <a:endParaRPr lang="tr-TR"/>
        </a:p>
      </dgm:t>
    </dgm:pt>
    <dgm:pt modelId="{44B7BCC9-7945-412A-A1B2-2758A9F5AE98}" type="sibTrans" cxnId="{5BF70E57-9745-4BB9-9AFF-030756C81280}">
      <dgm:prSet/>
      <dgm:spPr/>
      <dgm:t>
        <a:bodyPr/>
        <a:lstStyle/>
        <a:p>
          <a:endParaRPr lang="tr-TR"/>
        </a:p>
      </dgm:t>
    </dgm:pt>
    <dgm:pt modelId="{FC6B40F0-A0F2-4808-B95D-C04ADC83E1BF}">
      <dgm:prSet/>
      <dgm:spPr/>
      <dgm:t>
        <a:bodyPr/>
        <a:lstStyle/>
        <a:p>
          <a:endParaRPr lang="tr-TR"/>
        </a:p>
      </dgm:t>
    </dgm:pt>
    <dgm:pt modelId="{50F4A2B5-1E49-4644-8054-5E0876B28AC6}" type="parTrans" cxnId="{623A772A-3793-4B7F-AF06-2B7320622F27}">
      <dgm:prSet/>
      <dgm:spPr/>
      <dgm:t>
        <a:bodyPr/>
        <a:lstStyle/>
        <a:p>
          <a:endParaRPr lang="tr-TR"/>
        </a:p>
      </dgm:t>
    </dgm:pt>
    <dgm:pt modelId="{83031168-613F-44B6-B436-AD8647B937B5}" type="sibTrans" cxnId="{623A772A-3793-4B7F-AF06-2B7320622F27}">
      <dgm:prSet/>
      <dgm:spPr/>
      <dgm:t>
        <a:bodyPr/>
        <a:lstStyle/>
        <a:p>
          <a:endParaRPr lang="tr-TR"/>
        </a:p>
      </dgm:t>
    </dgm:pt>
    <dgm:pt modelId="{67DE2725-AAB8-4B39-A503-8BE65A2D9061}">
      <dgm:prSet phldrT="[Metin]"/>
      <dgm:spPr>
        <a:noFill/>
      </dgm:spPr>
      <dgm:t>
        <a:bodyPr/>
        <a:lstStyle/>
        <a:p>
          <a:endParaRPr lang="tr-TR" dirty="0"/>
        </a:p>
      </dgm:t>
    </dgm:pt>
    <dgm:pt modelId="{1579629D-7DED-4BD5-9F70-6556E9233137}" type="parTrans" cxnId="{FDB3E422-5F9D-496D-B915-61DAD4CA19E5}">
      <dgm:prSet/>
      <dgm:spPr/>
      <dgm:t>
        <a:bodyPr/>
        <a:lstStyle/>
        <a:p>
          <a:endParaRPr lang="tr-TR"/>
        </a:p>
      </dgm:t>
    </dgm:pt>
    <dgm:pt modelId="{42223871-DB52-452E-8C22-094D67992B98}" type="sibTrans" cxnId="{FDB3E422-5F9D-496D-B915-61DAD4CA19E5}">
      <dgm:prSet/>
      <dgm:spPr/>
      <dgm:t>
        <a:bodyPr/>
        <a:lstStyle/>
        <a:p>
          <a:endParaRPr lang="tr-TR"/>
        </a:p>
      </dgm:t>
    </dgm:pt>
    <dgm:pt modelId="{25CABE42-8AB9-403F-A7B8-D7B3ADC34A14}">
      <dgm:prSet phldrT="[Metin]" custT="1"/>
      <dgm:spPr>
        <a:gradFill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dgm:spPr>
      <dgm:t>
        <a:bodyPr/>
        <a:lstStyle/>
        <a:p>
          <a:r>
            <a:rPr lang="tr-TR" sz="1600" dirty="0">
              <a:solidFill>
                <a:srgbClr val="00B050"/>
              </a:solidFill>
            </a:rPr>
            <a:t>Süper yabani bitkilerin ortaya çıkması</a:t>
          </a:r>
        </a:p>
      </dgm:t>
    </dgm:pt>
    <dgm:pt modelId="{BA5FDB8F-322C-48D1-A5C6-6B8EA14ED25A}" type="parTrans" cxnId="{B5EF1701-C5D6-4601-A6F9-58E0E0BB31C5}">
      <dgm:prSet/>
      <dgm:spPr/>
      <dgm:t>
        <a:bodyPr/>
        <a:lstStyle/>
        <a:p>
          <a:endParaRPr lang="tr-TR"/>
        </a:p>
      </dgm:t>
    </dgm:pt>
    <dgm:pt modelId="{DC4F2906-8E15-4DA1-BA5B-E0CCA7CABE0D}" type="sibTrans" cxnId="{B5EF1701-C5D6-4601-A6F9-58E0E0BB31C5}">
      <dgm:prSet/>
      <dgm:spPr/>
      <dgm:t>
        <a:bodyPr/>
        <a:lstStyle/>
        <a:p>
          <a:endParaRPr lang="tr-TR"/>
        </a:p>
      </dgm:t>
    </dgm:pt>
    <dgm:pt modelId="{B440B0EC-D265-4599-8D79-A40BEA072BAB}">
      <dgm:prSet phldrT="[Metin]" custT="1"/>
      <dgm:spPr>
        <a:gradFill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dgm:spPr>
      <dgm:t>
        <a:bodyPr/>
        <a:lstStyle/>
        <a:p>
          <a:r>
            <a:rPr lang="tr-TR" sz="1400" dirty="0">
              <a:solidFill>
                <a:schemeClr val="accent1">
                  <a:lumMod val="75000"/>
                </a:schemeClr>
              </a:solidFill>
            </a:rPr>
            <a:t>Zararlılarda dayanıklılığın ortaya çıkması</a:t>
          </a:r>
        </a:p>
      </dgm:t>
    </dgm:pt>
    <dgm:pt modelId="{70F34942-10D0-4FFB-9CD3-4DDB8B10FF0B}" type="parTrans" cxnId="{2275F265-0DF7-4CC2-A486-EBC3603C600A}">
      <dgm:prSet/>
      <dgm:spPr/>
      <dgm:t>
        <a:bodyPr/>
        <a:lstStyle/>
        <a:p>
          <a:endParaRPr lang="tr-TR"/>
        </a:p>
      </dgm:t>
    </dgm:pt>
    <dgm:pt modelId="{002C4F89-6AB1-496F-8D8E-416EF3CD441F}" type="sibTrans" cxnId="{2275F265-0DF7-4CC2-A486-EBC3603C600A}">
      <dgm:prSet/>
      <dgm:spPr/>
      <dgm:t>
        <a:bodyPr/>
        <a:lstStyle/>
        <a:p>
          <a:endParaRPr lang="tr-TR"/>
        </a:p>
      </dgm:t>
    </dgm:pt>
    <dgm:pt modelId="{BB426AFA-352A-4866-A017-4B3330505992}">
      <dgm:prSet phldrT="[Metin]" custT="1"/>
      <dgm:spPr>
        <a:gradFill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dgm:spPr>
      <dgm:t>
        <a:bodyPr/>
        <a:lstStyle/>
        <a:p>
          <a:r>
            <a:rPr lang="tr-TR" sz="1400" dirty="0">
              <a:solidFill>
                <a:srgbClr val="00B0F0"/>
              </a:solidFill>
            </a:rPr>
            <a:t>Hedef olmayan organizmaların zarar görmesi</a:t>
          </a:r>
        </a:p>
      </dgm:t>
    </dgm:pt>
    <dgm:pt modelId="{8E2B6D69-2A7F-4D19-A684-C68B98496A98}" type="parTrans" cxnId="{5D692D59-76F7-4522-8F24-45EEE2B4F0B8}">
      <dgm:prSet/>
      <dgm:spPr/>
      <dgm:t>
        <a:bodyPr/>
        <a:lstStyle/>
        <a:p>
          <a:endParaRPr lang="tr-TR"/>
        </a:p>
      </dgm:t>
    </dgm:pt>
    <dgm:pt modelId="{CAAADECC-0F3F-4DED-B81C-2755B60953B1}" type="sibTrans" cxnId="{5D692D59-76F7-4522-8F24-45EEE2B4F0B8}">
      <dgm:prSet/>
      <dgm:spPr/>
      <dgm:t>
        <a:bodyPr/>
        <a:lstStyle/>
        <a:p>
          <a:endParaRPr lang="tr-TR"/>
        </a:p>
      </dgm:t>
    </dgm:pt>
    <dgm:pt modelId="{F1A77193-05BB-4273-A991-A04D0DE6F44B}">
      <dgm:prSet phldrT="[Metin]" custT="1"/>
      <dgm:spPr>
        <a:gradFill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dgm:spPr>
      <dgm:t>
        <a:bodyPr/>
        <a:lstStyle/>
        <a:p>
          <a:r>
            <a:rPr lang="tr-TR" sz="1400" dirty="0">
              <a:solidFill>
                <a:schemeClr val="tx1"/>
              </a:solidFill>
            </a:rPr>
            <a:t>Bitkide dayanıklılığın gerilemesi</a:t>
          </a:r>
        </a:p>
      </dgm:t>
    </dgm:pt>
    <dgm:pt modelId="{852E1CCF-6191-4F2B-A8E3-7E8D7BEF6C70}" type="parTrans" cxnId="{759F5A93-4E05-4595-9B54-6EAD35A5FF8D}">
      <dgm:prSet/>
      <dgm:spPr/>
      <dgm:t>
        <a:bodyPr/>
        <a:lstStyle/>
        <a:p>
          <a:endParaRPr lang="tr-TR"/>
        </a:p>
      </dgm:t>
    </dgm:pt>
    <dgm:pt modelId="{56757450-4E53-4FB4-9CE3-E28A7746046A}" type="sibTrans" cxnId="{759F5A93-4E05-4595-9B54-6EAD35A5FF8D}">
      <dgm:prSet/>
      <dgm:spPr/>
      <dgm:t>
        <a:bodyPr/>
        <a:lstStyle/>
        <a:p>
          <a:endParaRPr lang="tr-TR"/>
        </a:p>
      </dgm:t>
    </dgm:pt>
    <dgm:pt modelId="{1F28D0C8-B26F-4957-BBCF-DD05F9C64A06}" type="pres">
      <dgm:prSet presAssocID="{D5D8E00F-90A8-4AD3-917E-06D0D50DAAC9}" presName="cycle" presStyleCnt="0">
        <dgm:presLayoutVars>
          <dgm:chMax val="1"/>
          <dgm:dir/>
          <dgm:animLvl val="ctr"/>
          <dgm:resizeHandles val="exact"/>
        </dgm:presLayoutVars>
      </dgm:prSet>
      <dgm:spPr/>
    </dgm:pt>
    <dgm:pt modelId="{94149369-3F1A-4843-A4EE-E6A6B2621B9D}" type="pres">
      <dgm:prSet presAssocID="{941398B3-4DC7-494A-B5B6-4639A35786D1}" presName="centerShape" presStyleLbl="node0" presStyleIdx="0" presStyleCnt="1" custScaleX="348487" custScaleY="124295" custLinFactNeighborX="-1061" custLinFactNeighborY="562"/>
      <dgm:spPr/>
    </dgm:pt>
    <dgm:pt modelId="{03C1089A-4C0B-4EAD-B1E9-CABDF0102BFE}" type="pres">
      <dgm:prSet presAssocID="{81236519-B0F2-417D-A335-302B83F752EC}" presName="Name9" presStyleLbl="parChTrans1D2" presStyleIdx="0" presStyleCnt="6"/>
      <dgm:spPr/>
    </dgm:pt>
    <dgm:pt modelId="{0CFC2E59-7C49-48E1-95E4-F733BF024426}" type="pres">
      <dgm:prSet presAssocID="{81236519-B0F2-417D-A335-302B83F752EC}" presName="connTx" presStyleLbl="parChTrans1D2" presStyleIdx="0" presStyleCnt="6"/>
      <dgm:spPr/>
    </dgm:pt>
    <dgm:pt modelId="{E997CBA9-C372-48AD-ADE4-1D642E58EFF2}" type="pres">
      <dgm:prSet presAssocID="{C7178D1A-0C53-4CB6-BA4F-2489666427CC}" presName="node" presStyleLbl="node1" presStyleIdx="0" presStyleCnt="6" custScaleX="203320" custScaleY="117069" custRadScaleRad="86527" custRadScaleInc="-95781">
        <dgm:presLayoutVars>
          <dgm:bulletEnabled val="1"/>
        </dgm:presLayoutVars>
      </dgm:prSet>
      <dgm:spPr/>
    </dgm:pt>
    <dgm:pt modelId="{49913507-97BB-4871-8C78-AD083DEBD428}" type="pres">
      <dgm:prSet presAssocID="{A6EC861E-E0E6-4294-92D5-90DE951AC014}" presName="Name9" presStyleLbl="parChTrans1D2" presStyleIdx="1" presStyleCnt="6"/>
      <dgm:spPr/>
    </dgm:pt>
    <dgm:pt modelId="{E47D4B2E-A637-4725-BA23-DC1B1ABF09A7}" type="pres">
      <dgm:prSet presAssocID="{A6EC861E-E0E6-4294-92D5-90DE951AC014}" presName="connTx" presStyleLbl="parChTrans1D2" presStyleIdx="1" presStyleCnt="6"/>
      <dgm:spPr/>
    </dgm:pt>
    <dgm:pt modelId="{B2B1C5C4-FAFF-41D5-9CC7-25FAB02D3CEA}" type="pres">
      <dgm:prSet presAssocID="{FAFD20CB-5CD7-4CFD-9C73-B6F0ED160355}" presName="node" presStyleLbl="node1" presStyleIdx="1" presStyleCnt="6" custScaleX="183686" custScaleY="124750" custRadScaleRad="125636" custRadScaleInc="-13578">
        <dgm:presLayoutVars>
          <dgm:bulletEnabled val="1"/>
        </dgm:presLayoutVars>
      </dgm:prSet>
      <dgm:spPr/>
    </dgm:pt>
    <dgm:pt modelId="{7E6972DF-C1E3-43B9-87D9-81F7777FCEB4}" type="pres">
      <dgm:prSet presAssocID="{852E1CCF-6191-4F2B-A8E3-7E8D7BEF6C70}" presName="Name9" presStyleLbl="parChTrans1D2" presStyleIdx="2" presStyleCnt="6"/>
      <dgm:spPr/>
    </dgm:pt>
    <dgm:pt modelId="{95F8CE22-BE40-4B14-A399-43345460BE11}" type="pres">
      <dgm:prSet presAssocID="{852E1CCF-6191-4F2B-A8E3-7E8D7BEF6C70}" presName="connTx" presStyleLbl="parChTrans1D2" presStyleIdx="2" presStyleCnt="6"/>
      <dgm:spPr/>
    </dgm:pt>
    <dgm:pt modelId="{998F1391-93B7-421A-9052-8C6FA9DFC275}" type="pres">
      <dgm:prSet presAssocID="{F1A77193-05BB-4273-A991-A04D0DE6F44B}" presName="node" presStyleLbl="node1" presStyleIdx="2" presStyleCnt="6" custScaleX="155688" custScaleY="131961" custRadScaleRad="135560" custRadScaleInc="-62435">
        <dgm:presLayoutVars>
          <dgm:bulletEnabled val="1"/>
        </dgm:presLayoutVars>
      </dgm:prSet>
      <dgm:spPr/>
    </dgm:pt>
    <dgm:pt modelId="{A5BFF022-7FE0-423C-94E9-6A2A4E4535F1}" type="pres">
      <dgm:prSet presAssocID="{BA5FDB8F-322C-48D1-A5C6-6B8EA14ED25A}" presName="Name9" presStyleLbl="parChTrans1D2" presStyleIdx="3" presStyleCnt="6"/>
      <dgm:spPr/>
    </dgm:pt>
    <dgm:pt modelId="{2A2BDDC0-4E5E-4B2A-B701-3D3A03C9F3A2}" type="pres">
      <dgm:prSet presAssocID="{BA5FDB8F-322C-48D1-A5C6-6B8EA14ED25A}" presName="connTx" presStyleLbl="parChTrans1D2" presStyleIdx="3" presStyleCnt="6"/>
      <dgm:spPr/>
    </dgm:pt>
    <dgm:pt modelId="{25EFE086-CE32-4066-8A7C-C94CD32A94A1}" type="pres">
      <dgm:prSet presAssocID="{25CABE42-8AB9-403F-A7B8-D7B3ADC34A14}" presName="node" presStyleLbl="node1" presStyleIdx="3" presStyleCnt="6" custScaleX="192849" custRadScaleRad="73350" custRadScaleInc="-42977">
        <dgm:presLayoutVars>
          <dgm:bulletEnabled val="1"/>
        </dgm:presLayoutVars>
      </dgm:prSet>
      <dgm:spPr/>
    </dgm:pt>
    <dgm:pt modelId="{8E7F2D15-41CB-4042-A85F-DC05E2F5492E}" type="pres">
      <dgm:prSet presAssocID="{70F34942-10D0-4FFB-9CD3-4DDB8B10FF0B}" presName="Name9" presStyleLbl="parChTrans1D2" presStyleIdx="4" presStyleCnt="6"/>
      <dgm:spPr/>
    </dgm:pt>
    <dgm:pt modelId="{1A165F3A-30B8-437C-8AB0-4C069A3EE2FD}" type="pres">
      <dgm:prSet presAssocID="{70F34942-10D0-4FFB-9CD3-4DDB8B10FF0B}" presName="connTx" presStyleLbl="parChTrans1D2" presStyleIdx="4" presStyleCnt="6"/>
      <dgm:spPr/>
    </dgm:pt>
    <dgm:pt modelId="{91062782-B406-4501-9139-723BE7CF653F}" type="pres">
      <dgm:prSet presAssocID="{B440B0EC-D265-4599-8D79-A40BEA072BAB}" presName="node" presStyleLbl="node1" presStyleIdx="4" presStyleCnt="6" custScaleX="168945" custRadScaleRad="124364" custRadScaleInc="12278">
        <dgm:presLayoutVars>
          <dgm:bulletEnabled val="1"/>
        </dgm:presLayoutVars>
      </dgm:prSet>
      <dgm:spPr/>
    </dgm:pt>
    <dgm:pt modelId="{32A28616-9539-4EAB-A7DE-7A93320E6673}" type="pres">
      <dgm:prSet presAssocID="{8E2B6D69-2A7F-4D19-A684-C68B98496A98}" presName="Name9" presStyleLbl="parChTrans1D2" presStyleIdx="5" presStyleCnt="6"/>
      <dgm:spPr/>
    </dgm:pt>
    <dgm:pt modelId="{041D820C-EFFD-4A1F-9CDF-99B4A367F8F1}" type="pres">
      <dgm:prSet presAssocID="{8E2B6D69-2A7F-4D19-A684-C68B98496A98}" presName="connTx" presStyleLbl="parChTrans1D2" presStyleIdx="5" presStyleCnt="6"/>
      <dgm:spPr/>
    </dgm:pt>
    <dgm:pt modelId="{70454F9C-D4DB-4307-805A-20E08F52B320}" type="pres">
      <dgm:prSet presAssocID="{BB426AFA-352A-4866-A017-4B3330505992}" presName="node" presStyleLbl="node1" presStyleIdx="5" presStyleCnt="6" custScaleX="167271" custRadScaleRad="141379" custRadScaleInc="-69326">
        <dgm:presLayoutVars>
          <dgm:bulletEnabled val="1"/>
        </dgm:presLayoutVars>
      </dgm:prSet>
      <dgm:spPr/>
    </dgm:pt>
  </dgm:ptLst>
  <dgm:cxnLst>
    <dgm:cxn modelId="{B5EF1701-C5D6-4601-A6F9-58E0E0BB31C5}" srcId="{941398B3-4DC7-494A-B5B6-4639A35786D1}" destId="{25CABE42-8AB9-403F-A7B8-D7B3ADC34A14}" srcOrd="3" destOrd="0" parTransId="{BA5FDB8F-322C-48D1-A5C6-6B8EA14ED25A}" sibTransId="{DC4F2906-8E15-4DA1-BA5B-E0CCA7CABE0D}"/>
    <dgm:cxn modelId="{AA2BBF01-2D9E-4F86-8860-6558352BE8B0}" type="presOf" srcId="{F1A77193-05BB-4273-A991-A04D0DE6F44B}" destId="{998F1391-93B7-421A-9052-8C6FA9DFC275}" srcOrd="0" destOrd="0" presId="urn:microsoft.com/office/officeart/2005/8/layout/radial1"/>
    <dgm:cxn modelId="{13D3090F-F0BD-4DB7-8593-C41BAAE164FE}" type="presOf" srcId="{81236519-B0F2-417D-A335-302B83F752EC}" destId="{0CFC2E59-7C49-48E1-95E4-F733BF024426}" srcOrd="1" destOrd="0" presId="urn:microsoft.com/office/officeart/2005/8/layout/radial1"/>
    <dgm:cxn modelId="{5925301B-6E24-4540-9FED-0154FE299974}" srcId="{D5D8E00F-90A8-4AD3-917E-06D0D50DAAC9}" destId="{941398B3-4DC7-494A-B5B6-4639A35786D1}" srcOrd="0" destOrd="0" parTransId="{C437A4F3-F175-4194-97CD-614CDE465909}" sibTransId="{6AD4F3DE-7955-4546-A95D-E122BD450145}"/>
    <dgm:cxn modelId="{FDB3E422-5F9D-496D-B915-61DAD4CA19E5}" srcId="{D5D8E00F-90A8-4AD3-917E-06D0D50DAAC9}" destId="{67DE2725-AAB8-4B39-A503-8BE65A2D9061}" srcOrd="1" destOrd="0" parTransId="{1579629D-7DED-4BD5-9F70-6556E9233137}" sibTransId="{42223871-DB52-452E-8C22-094D67992B98}"/>
    <dgm:cxn modelId="{623A772A-3793-4B7F-AF06-2B7320622F27}" srcId="{D5D8E00F-90A8-4AD3-917E-06D0D50DAAC9}" destId="{FC6B40F0-A0F2-4808-B95D-C04ADC83E1BF}" srcOrd="7" destOrd="0" parTransId="{50F4A2B5-1E49-4644-8054-5E0876B28AC6}" sibTransId="{83031168-613F-44B6-B436-AD8647B937B5}"/>
    <dgm:cxn modelId="{9BAED130-6ED0-41FD-B6D9-E9D29730A9C7}" type="presOf" srcId="{852E1CCF-6191-4F2B-A8E3-7E8D7BEF6C70}" destId="{95F8CE22-BE40-4B14-A399-43345460BE11}" srcOrd="1" destOrd="0" presId="urn:microsoft.com/office/officeart/2005/8/layout/radial1"/>
    <dgm:cxn modelId="{7D023A39-311E-4C4E-9370-A26591F995EE}" type="presOf" srcId="{A6EC861E-E0E6-4294-92D5-90DE951AC014}" destId="{E47D4B2E-A637-4725-BA23-DC1B1ABF09A7}" srcOrd="1" destOrd="0" presId="urn:microsoft.com/office/officeart/2005/8/layout/radial1"/>
    <dgm:cxn modelId="{29BBB15B-9FFC-448C-A4FF-3CDAF1F50763}" type="presOf" srcId="{BB426AFA-352A-4866-A017-4B3330505992}" destId="{70454F9C-D4DB-4307-805A-20E08F52B320}" srcOrd="0" destOrd="0" presId="urn:microsoft.com/office/officeart/2005/8/layout/radial1"/>
    <dgm:cxn modelId="{CDD6075D-CAB8-4901-B0CC-347BD43B5D59}" type="presOf" srcId="{B440B0EC-D265-4599-8D79-A40BEA072BAB}" destId="{91062782-B406-4501-9139-723BE7CF653F}" srcOrd="0" destOrd="0" presId="urn:microsoft.com/office/officeart/2005/8/layout/radial1"/>
    <dgm:cxn modelId="{6EF2B25F-81FD-4E15-8038-F9D9E12AC351}" srcId="{941398B3-4DC7-494A-B5B6-4639A35786D1}" destId="{FAFD20CB-5CD7-4CFD-9C73-B6F0ED160355}" srcOrd="1" destOrd="0" parTransId="{A6EC861E-E0E6-4294-92D5-90DE951AC014}" sibTransId="{C151FD27-3FD1-4696-82CB-BB43CBF5DDDF}"/>
    <dgm:cxn modelId="{66D93760-6D39-4E82-91DD-7BD7E70F83DC}" type="presOf" srcId="{A6EC861E-E0E6-4294-92D5-90DE951AC014}" destId="{49913507-97BB-4871-8C78-AD083DEBD428}" srcOrd="0" destOrd="0" presId="urn:microsoft.com/office/officeart/2005/8/layout/radial1"/>
    <dgm:cxn modelId="{11936263-C124-4AD2-8595-1BC4356764BD}" type="presOf" srcId="{C7178D1A-0C53-4CB6-BA4F-2489666427CC}" destId="{E997CBA9-C372-48AD-ADE4-1D642E58EFF2}" srcOrd="0" destOrd="0" presId="urn:microsoft.com/office/officeart/2005/8/layout/radial1"/>
    <dgm:cxn modelId="{2275F265-0DF7-4CC2-A486-EBC3603C600A}" srcId="{941398B3-4DC7-494A-B5B6-4639A35786D1}" destId="{B440B0EC-D265-4599-8D79-A40BEA072BAB}" srcOrd="4" destOrd="0" parTransId="{70F34942-10D0-4FFB-9CD3-4DDB8B10FF0B}" sibTransId="{002C4F89-6AB1-496F-8D8E-416EF3CD441F}"/>
    <dgm:cxn modelId="{EFDC754A-8CBA-4BE0-9D49-E2DC31E42C4A}" type="presOf" srcId="{BA5FDB8F-322C-48D1-A5C6-6B8EA14ED25A}" destId="{A5BFF022-7FE0-423C-94E9-6A2A4E4535F1}" srcOrd="0" destOrd="0" presId="urn:microsoft.com/office/officeart/2005/8/layout/radial1"/>
    <dgm:cxn modelId="{2C6F8953-4A1E-4DB3-B700-E6527B634FC5}" type="presOf" srcId="{D5D8E00F-90A8-4AD3-917E-06D0D50DAAC9}" destId="{1F28D0C8-B26F-4957-BBCF-DD05F9C64A06}" srcOrd="0" destOrd="0" presId="urn:microsoft.com/office/officeart/2005/8/layout/radial1"/>
    <dgm:cxn modelId="{D646B954-1A9F-4A16-8867-E26B2532B230}" srcId="{D5D8E00F-90A8-4AD3-917E-06D0D50DAAC9}" destId="{32901360-A289-4B95-970C-D21AE85BD313}" srcOrd="5" destOrd="0" parTransId="{7473A074-B22B-43AC-814D-EAB72DE9DF6C}" sibTransId="{C265B2B1-9A94-432E-8D3C-66870CB58B3D}"/>
    <dgm:cxn modelId="{C0076155-D43F-4241-9FC4-DFC10F75E1A1}" type="presOf" srcId="{81236519-B0F2-417D-A335-302B83F752EC}" destId="{03C1089A-4C0B-4EAD-B1E9-CABDF0102BFE}" srcOrd="0" destOrd="0" presId="urn:microsoft.com/office/officeart/2005/8/layout/radial1"/>
    <dgm:cxn modelId="{A3C30A57-47F1-4017-BC35-8CA0C7772664}" srcId="{D5D8E00F-90A8-4AD3-917E-06D0D50DAAC9}" destId="{7615402B-8360-46DB-A7A7-AF8965760D89}" srcOrd="2" destOrd="0" parTransId="{0D102C57-14AE-4489-BF0C-F086984E64EC}" sibTransId="{3B72BA8C-EA23-4F8D-AA46-4D56D1E52DE8}"/>
    <dgm:cxn modelId="{5BF70E57-9745-4BB9-9AFF-030756C81280}" srcId="{D5D8E00F-90A8-4AD3-917E-06D0D50DAAC9}" destId="{7C3914D8-D470-4F23-B0C0-58B684C969E2}" srcOrd="6" destOrd="0" parTransId="{1F515E2F-571C-4474-A770-1830D9B42118}" sibTransId="{44B7BCC9-7945-412A-A1B2-2758A9F5AE98}"/>
    <dgm:cxn modelId="{5D692D59-76F7-4522-8F24-45EEE2B4F0B8}" srcId="{941398B3-4DC7-494A-B5B6-4639A35786D1}" destId="{BB426AFA-352A-4866-A017-4B3330505992}" srcOrd="5" destOrd="0" parTransId="{8E2B6D69-2A7F-4D19-A684-C68B98496A98}" sibTransId="{CAAADECC-0F3F-4DED-B81C-2755B60953B1}"/>
    <dgm:cxn modelId="{FFF46981-3A4A-4A37-9F8A-6117EE811359}" type="presOf" srcId="{70F34942-10D0-4FFB-9CD3-4DDB8B10FF0B}" destId="{1A165F3A-30B8-437C-8AB0-4C069A3EE2FD}" srcOrd="1" destOrd="0" presId="urn:microsoft.com/office/officeart/2005/8/layout/radial1"/>
    <dgm:cxn modelId="{759F5A93-4E05-4595-9B54-6EAD35A5FF8D}" srcId="{941398B3-4DC7-494A-B5B6-4639A35786D1}" destId="{F1A77193-05BB-4273-A991-A04D0DE6F44B}" srcOrd="2" destOrd="0" parTransId="{852E1CCF-6191-4F2B-A8E3-7E8D7BEF6C70}" sibTransId="{56757450-4E53-4FB4-9CE3-E28A7746046A}"/>
    <dgm:cxn modelId="{31D9B79C-D0BD-43B2-89B5-E5C7126B0A80}" type="presOf" srcId="{852E1CCF-6191-4F2B-A8E3-7E8D7BEF6C70}" destId="{7E6972DF-C1E3-43B9-87D9-81F7777FCEB4}" srcOrd="0" destOrd="0" presId="urn:microsoft.com/office/officeart/2005/8/layout/radial1"/>
    <dgm:cxn modelId="{2B3FC69C-41B3-4DF6-BAC6-FBFCEEC4FB22}" type="presOf" srcId="{FAFD20CB-5CD7-4CFD-9C73-B6F0ED160355}" destId="{B2B1C5C4-FAFF-41D5-9CC7-25FAB02D3CEA}" srcOrd="0" destOrd="0" presId="urn:microsoft.com/office/officeart/2005/8/layout/radial1"/>
    <dgm:cxn modelId="{5D1B959F-6ABA-43B9-B1CB-18EEF4836584}" srcId="{D5D8E00F-90A8-4AD3-917E-06D0D50DAAC9}" destId="{0CAC05FD-BCCA-493B-88E7-369EDAF284DB}" srcOrd="4" destOrd="0" parTransId="{FBC1AB72-260B-4CB0-AABE-ACD6D174D4AA}" sibTransId="{96E76AC3-995E-42E2-97B3-5CB4C6C9EC96}"/>
    <dgm:cxn modelId="{484101A4-1405-47B8-9511-D0FCD46B3D48}" type="presOf" srcId="{25CABE42-8AB9-403F-A7B8-D7B3ADC34A14}" destId="{25EFE086-CE32-4066-8A7C-C94CD32A94A1}" srcOrd="0" destOrd="0" presId="urn:microsoft.com/office/officeart/2005/8/layout/radial1"/>
    <dgm:cxn modelId="{AA9D31A4-088C-4D47-ACA9-1F6D39A66B68}" type="presOf" srcId="{70F34942-10D0-4FFB-9CD3-4DDB8B10FF0B}" destId="{8E7F2D15-41CB-4042-A85F-DC05E2F5492E}" srcOrd="0" destOrd="0" presId="urn:microsoft.com/office/officeart/2005/8/layout/radial1"/>
    <dgm:cxn modelId="{14407CB2-B490-45EC-9A84-F8B3537A48F9}" srcId="{941398B3-4DC7-494A-B5B6-4639A35786D1}" destId="{C7178D1A-0C53-4CB6-BA4F-2489666427CC}" srcOrd="0" destOrd="0" parTransId="{81236519-B0F2-417D-A335-302B83F752EC}" sibTransId="{ABFB9FE2-2AD4-452F-8CEA-F4BA0EE57864}"/>
    <dgm:cxn modelId="{72A44CC0-6D74-4F3E-B195-B9F2CF624EC5}" type="presOf" srcId="{8E2B6D69-2A7F-4D19-A684-C68B98496A98}" destId="{041D820C-EFFD-4A1F-9CDF-99B4A367F8F1}" srcOrd="1" destOrd="0" presId="urn:microsoft.com/office/officeart/2005/8/layout/radial1"/>
    <dgm:cxn modelId="{3874E8E0-DF08-462E-97DD-13881DA5B820}" type="presOf" srcId="{8E2B6D69-2A7F-4D19-A684-C68B98496A98}" destId="{32A28616-9539-4EAB-A7DE-7A93320E6673}" srcOrd="0" destOrd="0" presId="urn:microsoft.com/office/officeart/2005/8/layout/radial1"/>
    <dgm:cxn modelId="{8B2873E4-AE6D-41E8-9CC9-D4CFF6BD861B}" type="presOf" srcId="{941398B3-4DC7-494A-B5B6-4639A35786D1}" destId="{94149369-3F1A-4843-A4EE-E6A6B2621B9D}" srcOrd="0" destOrd="0" presId="urn:microsoft.com/office/officeart/2005/8/layout/radial1"/>
    <dgm:cxn modelId="{75D28FE5-A9F6-4BC7-B2C3-579AACD0A86F}" type="presOf" srcId="{BA5FDB8F-322C-48D1-A5C6-6B8EA14ED25A}" destId="{2A2BDDC0-4E5E-4B2A-B701-3D3A03C9F3A2}" srcOrd="1" destOrd="0" presId="urn:microsoft.com/office/officeart/2005/8/layout/radial1"/>
    <dgm:cxn modelId="{088CDEFA-C5C9-4FC2-A410-2C812C4D970D}" srcId="{D5D8E00F-90A8-4AD3-917E-06D0D50DAAC9}" destId="{D7737C00-1902-4046-97C9-1A28703A1A76}" srcOrd="3" destOrd="0" parTransId="{D0126FD3-0637-4ECA-A4C0-65FC6944B968}" sibTransId="{68A33464-18B3-4F0A-A6FA-5858DE552062}"/>
    <dgm:cxn modelId="{187B0EF6-BE49-4409-85A7-A525EC39F4E6}" type="presParOf" srcId="{1F28D0C8-B26F-4957-BBCF-DD05F9C64A06}" destId="{94149369-3F1A-4843-A4EE-E6A6B2621B9D}" srcOrd="0" destOrd="0" presId="urn:microsoft.com/office/officeart/2005/8/layout/radial1"/>
    <dgm:cxn modelId="{C6295BC2-EA41-4C84-B693-5FA030A715E3}" type="presParOf" srcId="{1F28D0C8-B26F-4957-BBCF-DD05F9C64A06}" destId="{03C1089A-4C0B-4EAD-B1E9-CABDF0102BFE}" srcOrd="1" destOrd="0" presId="urn:microsoft.com/office/officeart/2005/8/layout/radial1"/>
    <dgm:cxn modelId="{B4551D70-EFD4-43C8-BA01-2C664E367AE2}" type="presParOf" srcId="{03C1089A-4C0B-4EAD-B1E9-CABDF0102BFE}" destId="{0CFC2E59-7C49-48E1-95E4-F733BF024426}" srcOrd="0" destOrd="0" presId="urn:microsoft.com/office/officeart/2005/8/layout/radial1"/>
    <dgm:cxn modelId="{71D5683D-4460-40F8-ACB7-243767038373}" type="presParOf" srcId="{1F28D0C8-B26F-4957-BBCF-DD05F9C64A06}" destId="{E997CBA9-C372-48AD-ADE4-1D642E58EFF2}" srcOrd="2" destOrd="0" presId="urn:microsoft.com/office/officeart/2005/8/layout/radial1"/>
    <dgm:cxn modelId="{202CCFB4-37AF-4E8D-B9BA-442EB41BF90C}" type="presParOf" srcId="{1F28D0C8-B26F-4957-BBCF-DD05F9C64A06}" destId="{49913507-97BB-4871-8C78-AD083DEBD428}" srcOrd="3" destOrd="0" presId="urn:microsoft.com/office/officeart/2005/8/layout/radial1"/>
    <dgm:cxn modelId="{63F54D21-41E1-48E9-86A1-33B4FA6BA8AC}" type="presParOf" srcId="{49913507-97BB-4871-8C78-AD083DEBD428}" destId="{E47D4B2E-A637-4725-BA23-DC1B1ABF09A7}" srcOrd="0" destOrd="0" presId="urn:microsoft.com/office/officeart/2005/8/layout/radial1"/>
    <dgm:cxn modelId="{50216E3B-1436-4C18-A02D-C0B2407AAAC0}" type="presParOf" srcId="{1F28D0C8-B26F-4957-BBCF-DD05F9C64A06}" destId="{B2B1C5C4-FAFF-41D5-9CC7-25FAB02D3CEA}" srcOrd="4" destOrd="0" presId="urn:microsoft.com/office/officeart/2005/8/layout/radial1"/>
    <dgm:cxn modelId="{C0F45CCF-EF24-4D5F-8FFA-D1EA5ADD9F90}" type="presParOf" srcId="{1F28D0C8-B26F-4957-BBCF-DD05F9C64A06}" destId="{7E6972DF-C1E3-43B9-87D9-81F7777FCEB4}" srcOrd="5" destOrd="0" presId="urn:microsoft.com/office/officeart/2005/8/layout/radial1"/>
    <dgm:cxn modelId="{91741946-B569-4994-B5DE-6153CE633421}" type="presParOf" srcId="{7E6972DF-C1E3-43B9-87D9-81F7777FCEB4}" destId="{95F8CE22-BE40-4B14-A399-43345460BE11}" srcOrd="0" destOrd="0" presId="urn:microsoft.com/office/officeart/2005/8/layout/radial1"/>
    <dgm:cxn modelId="{4DBB227B-3185-40CB-972D-5F4F23FD1A87}" type="presParOf" srcId="{1F28D0C8-B26F-4957-BBCF-DD05F9C64A06}" destId="{998F1391-93B7-421A-9052-8C6FA9DFC275}" srcOrd="6" destOrd="0" presId="urn:microsoft.com/office/officeart/2005/8/layout/radial1"/>
    <dgm:cxn modelId="{376D0FA1-8B39-484B-9D1B-F263ED52BF6A}" type="presParOf" srcId="{1F28D0C8-B26F-4957-BBCF-DD05F9C64A06}" destId="{A5BFF022-7FE0-423C-94E9-6A2A4E4535F1}" srcOrd="7" destOrd="0" presId="urn:microsoft.com/office/officeart/2005/8/layout/radial1"/>
    <dgm:cxn modelId="{6DEC5158-3838-4DF0-8CF7-19F19721D607}" type="presParOf" srcId="{A5BFF022-7FE0-423C-94E9-6A2A4E4535F1}" destId="{2A2BDDC0-4E5E-4B2A-B701-3D3A03C9F3A2}" srcOrd="0" destOrd="0" presId="urn:microsoft.com/office/officeart/2005/8/layout/radial1"/>
    <dgm:cxn modelId="{1E1B010E-152D-42B4-9F52-1C8FE3F0F11B}" type="presParOf" srcId="{1F28D0C8-B26F-4957-BBCF-DD05F9C64A06}" destId="{25EFE086-CE32-4066-8A7C-C94CD32A94A1}" srcOrd="8" destOrd="0" presId="urn:microsoft.com/office/officeart/2005/8/layout/radial1"/>
    <dgm:cxn modelId="{A4458FBB-3344-4EE0-943F-384E65B2503D}" type="presParOf" srcId="{1F28D0C8-B26F-4957-BBCF-DD05F9C64A06}" destId="{8E7F2D15-41CB-4042-A85F-DC05E2F5492E}" srcOrd="9" destOrd="0" presId="urn:microsoft.com/office/officeart/2005/8/layout/radial1"/>
    <dgm:cxn modelId="{742A16FA-133F-410D-AD34-378AC3646C2C}" type="presParOf" srcId="{8E7F2D15-41CB-4042-A85F-DC05E2F5492E}" destId="{1A165F3A-30B8-437C-8AB0-4C069A3EE2FD}" srcOrd="0" destOrd="0" presId="urn:microsoft.com/office/officeart/2005/8/layout/radial1"/>
    <dgm:cxn modelId="{1938A716-4C5A-428E-BA92-F12602204476}" type="presParOf" srcId="{1F28D0C8-B26F-4957-BBCF-DD05F9C64A06}" destId="{91062782-B406-4501-9139-723BE7CF653F}" srcOrd="10" destOrd="0" presId="urn:microsoft.com/office/officeart/2005/8/layout/radial1"/>
    <dgm:cxn modelId="{9C59658B-783A-4AFD-9A2C-842440C22C82}" type="presParOf" srcId="{1F28D0C8-B26F-4957-BBCF-DD05F9C64A06}" destId="{32A28616-9539-4EAB-A7DE-7A93320E6673}" srcOrd="11" destOrd="0" presId="urn:microsoft.com/office/officeart/2005/8/layout/radial1"/>
    <dgm:cxn modelId="{AD1D0502-B7A9-48B0-8503-4E64B19AE614}" type="presParOf" srcId="{32A28616-9539-4EAB-A7DE-7A93320E6673}" destId="{041D820C-EFFD-4A1F-9CDF-99B4A367F8F1}" srcOrd="0" destOrd="0" presId="urn:microsoft.com/office/officeart/2005/8/layout/radial1"/>
    <dgm:cxn modelId="{ABB8931B-EFF4-4490-BEBC-9207E15B8B1D}" type="presParOf" srcId="{1F28D0C8-B26F-4957-BBCF-DD05F9C64A06}" destId="{70454F9C-D4DB-4307-805A-20E08F52B320}" srcOrd="12" destOrd="0" presId="urn:microsoft.com/office/officeart/2005/8/layout/radial1"/>
  </dgm:cxnLst>
  <dgm:bg>
    <a:gradFill>
      <a:gsLst>
        <a:gs pos="0">
          <a:schemeClr val="bg1">
            <a:alpha val="44000"/>
          </a:schemeClr>
        </a:gs>
        <a:gs pos="50000">
          <a:schemeClr val="accent1">
            <a:tint val="44500"/>
            <a:satMod val="160000"/>
          </a:schemeClr>
        </a:gs>
        <a:gs pos="100000">
          <a:schemeClr val="accent1">
            <a:tint val="23500"/>
            <a:satMod val="160000"/>
          </a:schemeClr>
        </a:gs>
      </a:gsLst>
      <a:lin ang="5400000" scaled="0"/>
    </a:grad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149369-3F1A-4843-A4EE-E6A6B2621B9D}">
      <dsp:nvSpPr>
        <dsp:cNvPr id="0" name=""/>
        <dsp:cNvSpPr/>
      </dsp:nvSpPr>
      <dsp:spPr>
        <a:xfrm>
          <a:off x="1052761" y="2363635"/>
          <a:ext cx="6580704" cy="2347142"/>
        </a:xfrm>
        <a:prstGeom prst="ellipse">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tr-TR" sz="3200" kern="1200" dirty="0">
              <a:solidFill>
                <a:srgbClr val="FF0000"/>
              </a:solidFill>
            </a:rPr>
            <a:t>BİYOLOJİK</a:t>
          </a:r>
        </a:p>
        <a:p>
          <a:pPr marL="0" lvl="0" indent="0" algn="ctr" defTabSz="1422400">
            <a:lnSpc>
              <a:spcPct val="90000"/>
            </a:lnSpc>
            <a:spcBef>
              <a:spcPct val="0"/>
            </a:spcBef>
            <a:spcAft>
              <a:spcPct val="35000"/>
            </a:spcAft>
            <a:buNone/>
          </a:pPr>
          <a:r>
            <a:rPr lang="tr-TR" sz="3200" kern="1200" dirty="0">
              <a:solidFill>
                <a:srgbClr val="FF0000"/>
              </a:solidFill>
            </a:rPr>
            <a:t>ÇEŞİTLİLİK</a:t>
          </a:r>
        </a:p>
      </dsp:txBody>
      <dsp:txXfrm>
        <a:off x="2016483" y="2707366"/>
        <a:ext cx="4653260" cy="1659680"/>
      </dsp:txXfrm>
    </dsp:sp>
    <dsp:sp modelId="{03C1089A-4C0B-4EAD-B1E9-CABDF0102BFE}">
      <dsp:nvSpPr>
        <dsp:cNvPr id="0" name=""/>
        <dsp:cNvSpPr/>
      </dsp:nvSpPr>
      <dsp:spPr>
        <a:xfrm rot="3771350">
          <a:off x="3652809" y="2524824"/>
          <a:ext cx="362029" cy="38064"/>
        </a:xfrm>
        <a:custGeom>
          <a:avLst/>
          <a:gdLst/>
          <a:ahLst/>
          <a:cxnLst/>
          <a:rect l="0" t="0" r="0" b="0"/>
          <a:pathLst>
            <a:path>
              <a:moveTo>
                <a:pt x="0" y="19032"/>
              </a:moveTo>
              <a:lnTo>
                <a:pt x="362029" y="1903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tr-TR" sz="500" kern="1200"/>
        </a:p>
      </dsp:txBody>
      <dsp:txXfrm>
        <a:off x="3824773" y="2534805"/>
        <a:ext cx="18101" cy="18101"/>
      </dsp:txXfrm>
    </dsp:sp>
    <dsp:sp modelId="{E997CBA9-C372-48AD-ADE4-1D642E58EFF2}">
      <dsp:nvSpPr>
        <dsp:cNvPr id="0" name=""/>
        <dsp:cNvSpPr/>
      </dsp:nvSpPr>
      <dsp:spPr>
        <a:xfrm>
          <a:off x="1453177" y="539472"/>
          <a:ext cx="3839422" cy="2210689"/>
        </a:xfrm>
        <a:prstGeom prst="ellipse">
          <a:avLst/>
        </a:prstGeom>
        <a:gradFill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tr-TR" sz="1400" kern="1200" dirty="0"/>
            <a:t>Toprak ve su kaynaklarında kirlenme</a:t>
          </a:r>
        </a:p>
      </dsp:txBody>
      <dsp:txXfrm>
        <a:off x="2015447" y="863220"/>
        <a:ext cx="2714882" cy="1563193"/>
      </dsp:txXfrm>
    </dsp:sp>
    <dsp:sp modelId="{49913507-97BB-4871-8C78-AD083DEBD428}">
      <dsp:nvSpPr>
        <dsp:cNvPr id="0" name=""/>
        <dsp:cNvSpPr/>
      </dsp:nvSpPr>
      <dsp:spPr>
        <a:xfrm rot="8762519">
          <a:off x="5704864" y="2535499"/>
          <a:ext cx="194859" cy="38064"/>
        </a:xfrm>
        <a:custGeom>
          <a:avLst/>
          <a:gdLst/>
          <a:ahLst/>
          <a:cxnLst/>
          <a:rect l="0" t="0" r="0" b="0"/>
          <a:pathLst>
            <a:path>
              <a:moveTo>
                <a:pt x="0" y="19032"/>
              </a:moveTo>
              <a:lnTo>
                <a:pt x="194859" y="1903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tr-TR" sz="500" kern="1200"/>
        </a:p>
      </dsp:txBody>
      <dsp:txXfrm rot="10800000">
        <a:off x="5797423" y="2549660"/>
        <a:ext cx="9742" cy="9742"/>
      </dsp:txXfrm>
    </dsp:sp>
    <dsp:sp modelId="{B2B1C5C4-FAFF-41D5-9CC7-25FAB02D3CEA}">
      <dsp:nvSpPr>
        <dsp:cNvPr id="0" name=""/>
        <dsp:cNvSpPr/>
      </dsp:nvSpPr>
      <dsp:spPr>
        <a:xfrm>
          <a:off x="5218670" y="601730"/>
          <a:ext cx="3468660" cy="2355734"/>
        </a:xfrm>
        <a:prstGeom prst="ellipse">
          <a:avLst/>
        </a:prstGeom>
        <a:gradFill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tr-TR" sz="1400" kern="1200" dirty="0">
              <a:solidFill>
                <a:srgbClr val="002060"/>
              </a:solidFill>
            </a:rPr>
            <a:t>Gen </a:t>
          </a:r>
          <a:r>
            <a:rPr lang="tr-TR" sz="1400" kern="1200" dirty="0" err="1">
              <a:solidFill>
                <a:srgbClr val="002060"/>
              </a:solidFill>
            </a:rPr>
            <a:t>kaçısı</a:t>
          </a:r>
          <a:r>
            <a:rPr lang="tr-TR" sz="1400" kern="1200" dirty="0">
              <a:solidFill>
                <a:srgbClr val="002060"/>
              </a:solidFill>
            </a:rPr>
            <a:t>(kontrolsüz yabani Tozlaşma/</a:t>
          </a:r>
          <a:r>
            <a:rPr lang="tr-TR" sz="1400" kern="1200" dirty="0" err="1">
              <a:solidFill>
                <a:srgbClr val="002060"/>
              </a:solidFill>
            </a:rPr>
            <a:t>Hibritleşme</a:t>
          </a:r>
          <a:r>
            <a:rPr lang="tr-TR" sz="1400" kern="1200" dirty="0">
              <a:solidFill>
                <a:srgbClr val="002060"/>
              </a:solidFill>
            </a:rPr>
            <a:t>)</a:t>
          </a:r>
        </a:p>
      </dsp:txBody>
      <dsp:txXfrm>
        <a:off x="5726643" y="946719"/>
        <a:ext cx="2452714" cy="1665756"/>
      </dsp:txXfrm>
    </dsp:sp>
    <dsp:sp modelId="{7E6972DF-C1E3-43B9-87D9-81F7777FCEB4}">
      <dsp:nvSpPr>
        <dsp:cNvPr id="0" name=""/>
        <dsp:cNvSpPr/>
      </dsp:nvSpPr>
      <dsp:spPr>
        <a:xfrm rot="11478762">
          <a:off x="6017341" y="3973861"/>
          <a:ext cx="1207272" cy="38064"/>
        </a:xfrm>
        <a:custGeom>
          <a:avLst/>
          <a:gdLst/>
          <a:ahLst/>
          <a:cxnLst/>
          <a:rect l="0" t="0" r="0" b="0"/>
          <a:pathLst>
            <a:path>
              <a:moveTo>
                <a:pt x="0" y="19032"/>
              </a:moveTo>
              <a:lnTo>
                <a:pt x="1207272" y="1903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tr-TR" sz="500" kern="1200"/>
        </a:p>
      </dsp:txBody>
      <dsp:txXfrm rot="10800000">
        <a:off x="6590795" y="3962711"/>
        <a:ext cx="60363" cy="60363"/>
      </dsp:txXfrm>
    </dsp:sp>
    <dsp:sp modelId="{998F1391-93B7-421A-9052-8C6FA9DFC275}">
      <dsp:nvSpPr>
        <dsp:cNvPr id="0" name=""/>
        <dsp:cNvSpPr/>
      </dsp:nvSpPr>
      <dsp:spPr>
        <a:xfrm>
          <a:off x="5989761" y="2914735"/>
          <a:ext cx="2939956" cy="2491904"/>
        </a:xfrm>
        <a:prstGeom prst="ellipse">
          <a:avLst/>
        </a:prstGeom>
        <a:gradFill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tr-TR" sz="1400" kern="1200" dirty="0">
              <a:solidFill>
                <a:schemeClr val="tx1"/>
              </a:solidFill>
            </a:rPr>
            <a:t>Bitkide dayanıklılığın gerilemesi</a:t>
          </a:r>
        </a:p>
      </dsp:txBody>
      <dsp:txXfrm>
        <a:off x="6420308" y="3279666"/>
        <a:ext cx="2078862" cy="1762042"/>
      </dsp:txXfrm>
    </dsp:sp>
    <dsp:sp modelId="{A5BFF022-7FE0-423C-94E9-6A2A4E4535F1}">
      <dsp:nvSpPr>
        <dsp:cNvPr id="0" name=""/>
        <dsp:cNvSpPr/>
      </dsp:nvSpPr>
      <dsp:spPr>
        <a:xfrm rot="15316821">
          <a:off x="4407418" y="4499481"/>
          <a:ext cx="386992" cy="38064"/>
        </a:xfrm>
        <a:custGeom>
          <a:avLst/>
          <a:gdLst/>
          <a:ahLst/>
          <a:cxnLst/>
          <a:rect l="0" t="0" r="0" b="0"/>
          <a:pathLst>
            <a:path>
              <a:moveTo>
                <a:pt x="0" y="19032"/>
              </a:moveTo>
              <a:lnTo>
                <a:pt x="386992" y="1903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tr-TR" sz="500" kern="1200"/>
        </a:p>
      </dsp:txBody>
      <dsp:txXfrm rot="10800000">
        <a:off x="4591240" y="4508839"/>
        <a:ext cx="19349" cy="19349"/>
      </dsp:txXfrm>
    </dsp:sp>
    <dsp:sp modelId="{25EFE086-CE32-4066-8A7C-C94CD32A94A1}">
      <dsp:nvSpPr>
        <dsp:cNvPr id="0" name=""/>
        <dsp:cNvSpPr/>
      </dsp:nvSpPr>
      <dsp:spPr>
        <a:xfrm>
          <a:off x="2976681" y="4322727"/>
          <a:ext cx="3641691" cy="1888364"/>
        </a:xfrm>
        <a:prstGeom prst="ellipse">
          <a:avLst/>
        </a:prstGeom>
        <a:gradFill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tr-TR" sz="1600" kern="1200" dirty="0">
              <a:solidFill>
                <a:srgbClr val="00B050"/>
              </a:solidFill>
            </a:rPr>
            <a:t>Süper yabani bitkilerin ortaya çıkması</a:t>
          </a:r>
        </a:p>
      </dsp:txBody>
      <dsp:txXfrm>
        <a:off x="3509994" y="4599272"/>
        <a:ext cx="2575065" cy="1335274"/>
      </dsp:txXfrm>
    </dsp:sp>
    <dsp:sp modelId="{8E7F2D15-41CB-4042-A85F-DC05E2F5492E}">
      <dsp:nvSpPr>
        <dsp:cNvPr id="0" name=""/>
        <dsp:cNvSpPr/>
      </dsp:nvSpPr>
      <dsp:spPr>
        <a:xfrm rot="20022886">
          <a:off x="2390072" y="4355155"/>
          <a:ext cx="516880" cy="38064"/>
        </a:xfrm>
        <a:custGeom>
          <a:avLst/>
          <a:gdLst/>
          <a:ahLst/>
          <a:cxnLst/>
          <a:rect l="0" t="0" r="0" b="0"/>
          <a:pathLst>
            <a:path>
              <a:moveTo>
                <a:pt x="0" y="19032"/>
              </a:moveTo>
              <a:lnTo>
                <a:pt x="516880" y="1903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tr-TR" sz="500" kern="1200"/>
        </a:p>
      </dsp:txBody>
      <dsp:txXfrm>
        <a:off x="2635590" y="4361265"/>
        <a:ext cx="25844" cy="25844"/>
      </dsp:txXfrm>
    </dsp:sp>
    <dsp:sp modelId="{91062782-B406-4501-9139-723BE7CF653F}">
      <dsp:nvSpPr>
        <dsp:cNvPr id="0" name=""/>
        <dsp:cNvSpPr/>
      </dsp:nvSpPr>
      <dsp:spPr>
        <a:xfrm>
          <a:off x="60319" y="3920480"/>
          <a:ext cx="3190297" cy="1888364"/>
        </a:xfrm>
        <a:prstGeom prst="ellipse">
          <a:avLst/>
        </a:prstGeom>
        <a:gradFill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tr-TR" sz="1400" kern="1200" dirty="0">
              <a:solidFill>
                <a:schemeClr val="accent1">
                  <a:lumMod val="75000"/>
                </a:schemeClr>
              </a:solidFill>
            </a:rPr>
            <a:t>Zararlılarda dayanıklılığın ortaya çıkması</a:t>
          </a:r>
        </a:p>
      </dsp:txBody>
      <dsp:txXfrm>
        <a:off x="527527" y="4197025"/>
        <a:ext cx="2255881" cy="1335274"/>
      </dsp:txXfrm>
    </dsp:sp>
    <dsp:sp modelId="{32A28616-9539-4EAB-A7DE-7A93320E6673}">
      <dsp:nvSpPr>
        <dsp:cNvPr id="0" name=""/>
        <dsp:cNvSpPr/>
      </dsp:nvSpPr>
      <dsp:spPr>
        <a:xfrm rot="715062">
          <a:off x="1494239" y="3084852"/>
          <a:ext cx="1591517" cy="38064"/>
        </a:xfrm>
        <a:custGeom>
          <a:avLst/>
          <a:gdLst/>
          <a:ahLst/>
          <a:cxnLst/>
          <a:rect l="0" t="0" r="0" b="0"/>
          <a:pathLst>
            <a:path>
              <a:moveTo>
                <a:pt x="0" y="19032"/>
              </a:moveTo>
              <a:lnTo>
                <a:pt x="1591517" y="1903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tr-TR" sz="500" kern="1200"/>
        </a:p>
      </dsp:txBody>
      <dsp:txXfrm>
        <a:off x="2250210" y="3064097"/>
        <a:ext cx="79575" cy="79575"/>
      </dsp:txXfrm>
    </dsp:sp>
    <dsp:sp modelId="{70454F9C-D4DB-4307-805A-20E08F52B320}">
      <dsp:nvSpPr>
        <dsp:cNvPr id="0" name=""/>
        <dsp:cNvSpPr/>
      </dsp:nvSpPr>
      <dsp:spPr>
        <a:xfrm>
          <a:off x="0" y="2009715"/>
          <a:ext cx="3158685" cy="1888364"/>
        </a:xfrm>
        <a:prstGeom prst="ellipse">
          <a:avLst/>
        </a:prstGeom>
        <a:gradFill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tr-TR" sz="1400" kern="1200" dirty="0">
              <a:solidFill>
                <a:srgbClr val="00B0F0"/>
              </a:solidFill>
            </a:rPr>
            <a:t>Hedef olmayan organizmaların zarar görmesi</a:t>
          </a:r>
        </a:p>
      </dsp:txBody>
      <dsp:txXfrm>
        <a:off x="462579" y="2286260"/>
        <a:ext cx="2233527" cy="1335274"/>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F2F827-35D8-4C67-A220-39E5A051233E}" type="datetimeFigureOut">
              <a:rPr lang="tr-TR" smtClean="0"/>
              <a:pPr/>
              <a:t>13.11.2023</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CEDD7E6-22BF-4220-99D3-7CF451CAEA5F}" type="slidenum">
              <a:rPr lang="tr-TR" smtClean="0"/>
              <a:pPr/>
              <a:t>‹#›</a:t>
            </a:fld>
            <a:endParaRPr lang="tr-TR"/>
          </a:p>
        </p:txBody>
      </p:sp>
    </p:spTree>
    <p:extLst>
      <p:ext uri="{BB962C8B-B14F-4D97-AF65-F5344CB8AC3E}">
        <p14:creationId xmlns:p14="http://schemas.microsoft.com/office/powerpoint/2010/main" val="19888761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60419" name="2 Not Yer Tutucusu"/>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tr-TR"/>
          </a:p>
        </p:txBody>
      </p:sp>
      <p:sp>
        <p:nvSpPr>
          <p:cNvPr id="60420" name="3 Slayt Numarası Yer Tutucusu"/>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58950AA-67BF-41F0-A9BD-8769F0B971B0}" type="slidenum">
              <a:rPr lang="tr-TR" smtClean="0"/>
              <a:pPr/>
              <a:t>1</a:t>
            </a:fld>
            <a:endParaRPr lang="tr-T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a:t>Asıl başlık stili için tıklatın</a:t>
            </a: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3 Veri Yer Tutucusu"/>
          <p:cNvSpPr>
            <a:spLocks noGrp="1"/>
          </p:cNvSpPr>
          <p:nvPr>
            <p:ph type="dt" sz="half" idx="10"/>
          </p:nvPr>
        </p:nvSpPr>
        <p:spPr/>
        <p:txBody>
          <a:bodyPr/>
          <a:lstStyle/>
          <a:p>
            <a:fld id="{D9F75050-0E15-4C5B-92B0-66D068882F1F}" type="datetimeFigureOut">
              <a:rPr lang="tr-TR" smtClean="0"/>
              <a:pPr/>
              <a:t>13.11.2023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Dikey Metin Yer Tutucusu"/>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D9F75050-0E15-4C5B-92B0-66D068882F1F}" type="datetimeFigureOut">
              <a:rPr lang="tr-TR" smtClean="0"/>
              <a:pPr/>
              <a:t>13.11.2023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a:t>Asıl başlık stili için tıklatın</a:t>
            </a: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D9F75050-0E15-4C5B-92B0-66D068882F1F}" type="datetimeFigureOut">
              <a:rPr lang="tr-TR" smtClean="0"/>
              <a:pPr/>
              <a:t>13.11.2023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D9F75050-0E15-4C5B-92B0-66D068882F1F}" type="datetimeFigureOut">
              <a:rPr lang="tr-TR" smtClean="0"/>
              <a:pPr/>
              <a:t>13.11.2023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3 Veri Yer Tutucusu"/>
          <p:cNvSpPr>
            <a:spLocks noGrp="1"/>
          </p:cNvSpPr>
          <p:nvPr>
            <p:ph type="dt" sz="half" idx="10"/>
          </p:nvPr>
        </p:nvSpPr>
        <p:spPr/>
        <p:txBody>
          <a:bodyPr/>
          <a:lstStyle/>
          <a:p>
            <a:fld id="{D9F75050-0E15-4C5B-92B0-66D068882F1F}" type="datetimeFigureOut">
              <a:rPr lang="tr-TR" smtClean="0"/>
              <a:pPr/>
              <a:t>13.11.2023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Veri Yer Tutucusu"/>
          <p:cNvSpPr>
            <a:spLocks noGrp="1"/>
          </p:cNvSpPr>
          <p:nvPr>
            <p:ph type="dt" sz="half" idx="10"/>
          </p:nvPr>
        </p:nvSpPr>
        <p:spPr/>
        <p:txBody>
          <a:bodyPr/>
          <a:lstStyle/>
          <a:p>
            <a:fld id="{D9F75050-0E15-4C5B-92B0-66D068882F1F}" type="datetimeFigureOut">
              <a:rPr lang="tr-TR" smtClean="0"/>
              <a:pPr/>
              <a:t>13.11.2023</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a:t>Asıl başlık stili için tıklatın</a:t>
            </a: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6 Veri Yer Tutucusu"/>
          <p:cNvSpPr>
            <a:spLocks noGrp="1"/>
          </p:cNvSpPr>
          <p:nvPr>
            <p:ph type="dt" sz="half" idx="10"/>
          </p:nvPr>
        </p:nvSpPr>
        <p:spPr/>
        <p:txBody>
          <a:bodyPr/>
          <a:lstStyle/>
          <a:p>
            <a:fld id="{D9F75050-0E15-4C5B-92B0-66D068882F1F}" type="datetimeFigureOut">
              <a:rPr lang="tr-TR" smtClean="0"/>
              <a:pPr/>
              <a:t>13.11.2023</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Veri Yer Tutucusu"/>
          <p:cNvSpPr>
            <a:spLocks noGrp="1"/>
          </p:cNvSpPr>
          <p:nvPr>
            <p:ph type="dt" sz="half" idx="10"/>
          </p:nvPr>
        </p:nvSpPr>
        <p:spPr/>
        <p:txBody>
          <a:bodyPr/>
          <a:lstStyle/>
          <a:p>
            <a:fld id="{D9F75050-0E15-4C5B-92B0-66D068882F1F}" type="datetimeFigureOut">
              <a:rPr lang="tr-TR" smtClean="0"/>
              <a:pPr/>
              <a:t>13.11.2023</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D9F75050-0E15-4C5B-92B0-66D068882F1F}" type="datetimeFigureOut">
              <a:rPr lang="tr-TR" smtClean="0"/>
              <a:pPr/>
              <a:t>13.11.2023</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a:t>Asıl başlık stili için tıklatın</a:t>
            </a: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13.11.2023</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13.11.2023</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a:t>Asıl başlık stili için tıklatın</a:t>
            </a: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F75050-0E15-4C5B-92B0-66D068882F1F}" type="datetimeFigureOut">
              <a:rPr lang="tr-TR" smtClean="0"/>
              <a:pPr/>
              <a:t>13.11.2023</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DEFA8C-F947-479F-BE07-76B6B3F80BF1}"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hyperlink" Target="http://www.g&#252;nceltv.org/" TargetMode="External"/><Relationship Id="rId2" Type="http://schemas.openxmlformats.org/officeDocument/2006/relationships/hyperlink" Target="http://www.halksa&#287;l&#305;&#287;&#305;okulu.org/"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4" descr="Genleri değiştirilmiş bitkiler"/>
          <p:cNvPicPr>
            <a:picLocks noChangeAspect="1" noChangeArrowheads="1"/>
          </p:cNvPicPr>
          <p:nvPr/>
        </p:nvPicPr>
        <p:blipFill>
          <a:blip r:embed="rId3"/>
          <a:srcRect/>
          <a:stretch>
            <a:fillRect/>
          </a:stretch>
        </p:blipFill>
        <p:spPr bwMode="auto">
          <a:xfrm>
            <a:off x="2987824" y="499052"/>
            <a:ext cx="2714625" cy="2489200"/>
          </a:xfrm>
          <a:prstGeom prst="rect">
            <a:avLst/>
          </a:prstGeom>
          <a:noFill/>
          <a:ln w="9525">
            <a:noFill/>
            <a:miter lim="800000"/>
            <a:headEnd/>
            <a:tailEnd/>
          </a:ln>
        </p:spPr>
      </p:pic>
      <p:sp>
        <p:nvSpPr>
          <p:cNvPr id="4" name="Başlık 3">
            <a:extLst>
              <a:ext uri="{FF2B5EF4-FFF2-40B4-BE49-F238E27FC236}">
                <a16:creationId xmlns:a16="http://schemas.microsoft.com/office/drawing/2014/main" id="{8B466463-CA88-934F-FB40-5722B901AB93}"/>
              </a:ext>
            </a:extLst>
          </p:cNvPr>
          <p:cNvSpPr>
            <a:spLocks noGrp="1"/>
          </p:cNvSpPr>
          <p:nvPr>
            <p:ph type="ctrTitle"/>
          </p:nvPr>
        </p:nvSpPr>
        <p:spPr>
          <a:xfrm>
            <a:off x="1043608" y="3645024"/>
            <a:ext cx="7772400" cy="1470025"/>
          </a:xfrm>
        </p:spPr>
        <p:txBody>
          <a:bodyPr>
            <a:normAutofit fontScale="90000"/>
          </a:bodyPr>
          <a:lstStyle/>
          <a:p>
            <a:pPr>
              <a:defRPr/>
            </a:pPr>
            <a:r>
              <a:rPr lang="tr-TR" sz="4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pitchFamily="34" charset="0"/>
                <a:cs typeface="Arial" pitchFamily="34" charset="0"/>
              </a:rPr>
              <a:t>GENETİĞİ DEĞİŞTİRİLMİŞ ORGANİZMALAR </a:t>
            </a:r>
            <a:br>
              <a:rPr lang="tr-TR" sz="4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pitchFamily="34" charset="0"/>
                <a:cs typeface="Arial" pitchFamily="34" charset="0"/>
              </a:rPr>
            </a:br>
            <a:r>
              <a:rPr lang="tr-TR" sz="4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pitchFamily="34" charset="0"/>
                <a:cs typeface="Arial" pitchFamily="34" charset="0"/>
              </a:rPr>
              <a:t>(GDO)</a:t>
            </a:r>
            <a:endParaRPr lang="tr-TR" dirty="0"/>
          </a:p>
        </p:txBody>
      </p:sp>
      <p:sp>
        <p:nvSpPr>
          <p:cNvPr id="5" name="Alt Başlık 4">
            <a:extLst>
              <a:ext uri="{FF2B5EF4-FFF2-40B4-BE49-F238E27FC236}">
                <a16:creationId xmlns:a16="http://schemas.microsoft.com/office/drawing/2014/main" id="{65B752BC-F1C2-FC7A-9493-ED8F6A82C480}"/>
              </a:ext>
            </a:extLst>
          </p:cNvPr>
          <p:cNvSpPr>
            <a:spLocks noGrp="1"/>
          </p:cNvSpPr>
          <p:nvPr>
            <p:ph type="subTitle" idx="1"/>
          </p:nvPr>
        </p:nvSpPr>
        <p:spPr>
          <a:xfrm>
            <a:off x="2057400" y="5279159"/>
            <a:ext cx="6400800" cy="838944"/>
          </a:xfrm>
        </p:spPr>
        <p:txBody>
          <a:bodyPr>
            <a:normAutofit/>
          </a:bodyPr>
          <a:lstStyle/>
          <a:p>
            <a:pPr algn="r"/>
            <a:r>
              <a:rPr lang="tr-TR" sz="1800" b="1" i="1" dirty="0" err="1">
                <a:solidFill>
                  <a:schemeClr val="tx1"/>
                </a:solidFill>
              </a:rPr>
              <a:t>by</a:t>
            </a:r>
            <a:r>
              <a:rPr lang="tr-TR" sz="1800" b="1" i="1" dirty="0">
                <a:solidFill>
                  <a:schemeClr val="tx1"/>
                </a:solidFill>
              </a:rPr>
              <a:t> Yunus Emre Arvas</a:t>
            </a:r>
          </a:p>
          <a:p>
            <a:pPr algn="r"/>
            <a:r>
              <a:rPr lang="tr-TR" sz="1800" b="1" i="1" dirty="0">
                <a:solidFill>
                  <a:schemeClr val="tx1"/>
                </a:solidFill>
              </a:rPr>
              <a:t>30.11.2015</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Başlık"/>
          <p:cNvSpPr>
            <a:spLocks noGrp="1"/>
          </p:cNvSpPr>
          <p:nvPr>
            <p:ph type="title"/>
          </p:nvPr>
        </p:nvSpPr>
        <p:spPr>
          <a:xfrm>
            <a:off x="571472" y="1643050"/>
            <a:ext cx="8043890" cy="225404"/>
          </a:xfrm>
        </p:spPr>
        <p:txBody>
          <a:bodyPr>
            <a:normAutofit fontScale="90000"/>
          </a:bodyPr>
          <a:lstStyle/>
          <a:p>
            <a:r>
              <a:rPr lang="tr-TR" sz="3100" dirty="0"/>
              <a:t>Modern </a:t>
            </a:r>
            <a:r>
              <a:rPr lang="tr-TR" sz="3100" dirty="0" err="1"/>
              <a:t>biyoteknoloji</a:t>
            </a:r>
            <a:r>
              <a:rPr lang="tr-TR" sz="3100" dirty="0"/>
              <a:t> </a:t>
            </a:r>
            <a:r>
              <a:rPr lang="tr-TR" sz="3100" dirty="0">
                <a:solidFill>
                  <a:srgbClr val="0070C0"/>
                </a:solidFill>
              </a:rPr>
              <a:t>en geniş kullanım alanını </a:t>
            </a:r>
            <a:r>
              <a:rPr lang="tr-TR" sz="3100" dirty="0">
                <a:solidFill>
                  <a:srgbClr val="FF0000"/>
                </a:solidFill>
              </a:rPr>
              <a:t>tarım sektöründe </a:t>
            </a:r>
            <a:r>
              <a:rPr lang="tr-TR" sz="3100" dirty="0"/>
              <a:t>bulmuştur..</a:t>
            </a:r>
            <a:br>
              <a:rPr lang="tr-TR" dirty="0"/>
            </a:br>
            <a:endParaRPr lang="tr-TR" dirty="0"/>
          </a:p>
        </p:txBody>
      </p:sp>
      <p:sp>
        <p:nvSpPr>
          <p:cNvPr id="3" name="2 Alt Başlık"/>
          <p:cNvSpPr>
            <a:spLocks noGrp="1"/>
          </p:cNvSpPr>
          <p:nvPr>
            <p:ph idx="1"/>
          </p:nvPr>
        </p:nvSpPr>
        <p:spPr>
          <a:xfrm>
            <a:off x="457200" y="2071678"/>
            <a:ext cx="8229600" cy="4054485"/>
          </a:xfrm>
        </p:spPr>
        <p:txBody>
          <a:bodyPr>
            <a:normAutofit fontScale="85000" lnSpcReduction="10000"/>
          </a:bodyPr>
          <a:lstStyle/>
          <a:p>
            <a:pPr algn="l">
              <a:buNone/>
            </a:pPr>
            <a:r>
              <a:rPr lang="tr-TR" dirty="0">
                <a:solidFill>
                  <a:schemeClr val="tx1"/>
                </a:solidFill>
              </a:rPr>
              <a:t>Tarımsal </a:t>
            </a:r>
            <a:r>
              <a:rPr lang="tr-TR" dirty="0" err="1">
                <a:solidFill>
                  <a:schemeClr val="tx1"/>
                </a:solidFill>
              </a:rPr>
              <a:t>biyoteknolojide</a:t>
            </a:r>
            <a:r>
              <a:rPr lang="tr-TR" dirty="0">
                <a:solidFill>
                  <a:schemeClr val="tx1"/>
                </a:solidFill>
              </a:rPr>
              <a:t> (yeşil </a:t>
            </a:r>
            <a:r>
              <a:rPr lang="tr-TR" dirty="0" err="1">
                <a:solidFill>
                  <a:schemeClr val="tx1"/>
                </a:solidFill>
              </a:rPr>
              <a:t>biyoteknoloji</a:t>
            </a:r>
            <a:r>
              <a:rPr lang="tr-TR" dirty="0">
                <a:solidFill>
                  <a:schemeClr val="tx1"/>
                </a:solidFill>
              </a:rPr>
              <a:t>) en çok üzerinde çalışılan özellikler; </a:t>
            </a:r>
          </a:p>
          <a:p>
            <a:pPr algn="l">
              <a:buNone/>
            </a:pPr>
            <a:r>
              <a:rPr lang="tr-TR" dirty="0">
                <a:solidFill>
                  <a:srgbClr val="C00000"/>
                </a:solidFill>
              </a:rPr>
              <a:t>1-</a:t>
            </a:r>
            <a:r>
              <a:rPr lang="tr-TR" dirty="0">
                <a:solidFill>
                  <a:schemeClr val="tx1"/>
                </a:solidFill>
              </a:rPr>
              <a:t> yüksek miktarda ve kalitede ürün almak,</a:t>
            </a:r>
          </a:p>
          <a:p>
            <a:pPr algn="l">
              <a:buNone/>
            </a:pPr>
            <a:r>
              <a:rPr lang="tr-TR" dirty="0">
                <a:solidFill>
                  <a:srgbClr val="C00000"/>
                </a:solidFill>
              </a:rPr>
              <a:t>2-</a:t>
            </a:r>
            <a:r>
              <a:rPr lang="tr-TR" dirty="0">
                <a:solidFill>
                  <a:schemeClr val="tx1"/>
                </a:solidFill>
              </a:rPr>
              <a:t> hastalıklara ve zararlılara karşı dayanıklılık,</a:t>
            </a:r>
            <a:endParaRPr lang="tr-TR" dirty="0">
              <a:solidFill>
                <a:srgbClr val="C00000"/>
              </a:solidFill>
            </a:endParaRPr>
          </a:p>
          <a:p>
            <a:pPr algn="l">
              <a:buNone/>
            </a:pPr>
            <a:r>
              <a:rPr lang="tr-TR" dirty="0">
                <a:solidFill>
                  <a:srgbClr val="C00000"/>
                </a:solidFill>
              </a:rPr>
              <a:t>3-</a:t>
            </a:r>
            <a:r>
              <a:rPr lang="tr-TR" dirty="0">
                <a:solidFill>
                  <a:schemeClr val="tx1"/>
                </a:solidFill>
              </a:rPr>
              <a:t> yabancı ot ilaçlarına dayanıklılık,</a:t>
            </a:r>
          </a:p>
          <a:p>
            <a:pPr algn="l">
              <a:buNone/>
            </a:pPr>
            <a:r>
              <a:rPr lang="tr-TR" dirty="0">
                <a:solidFill>
                  <a:srgbClr val="C00000"/>
                </a:solidFill>
              </a:rPr>
              <a:t>4- </a:t>
            </a:r>
            <a:r>
              <a:rPr lang="tr-TR" dirty="0">
                <a:solidFill>
                  <a:schemeClr val="tx1"/>
                </a:solidFill>
              </a:rPr>
              <a:t>meyve olgunlaşma sürecinin değiştirilmesi, </a:t>
            </a:r>
          </a:p>
          <a:p>
            <a:pPr algn="l">
              <a:buNone/>
            </a:pPr>
            <a:r>
              <a:rPr lang="tr-TR" dirty="0">
                <a:solidFill>
                  <a:srgbClr val="C00000"/>
                </a:solidFill>
              </a:rPr>
              <a:t>5-</a:t>
            </a:r>
            <a:r>
              <a:rPr lang="tr-TR" dirty="0">
                <a:solidFill>
                  <a:schemeClr val="tx1"/>
                </a:solidFill>
              </a:rPr>
              <a:t> besin öğelerince zenginleştirilmesi ve iyileştirilmesi,</a:t>
            </a:r>
          </a:p>
          <a:p>
            <a:pPr algn="l">
              <a:buNone/>
            </a:pPr>
            <a:r>
              <a:rPr lang="tr-TR" dirty="0">
                <a:solidFill>
                  <a:srgbClr val="C00000"/>
                </a:solidFill>
              </a:rPr>
              <a:t>6-</a:t>
            </a:r>
            <a:r>
              <a:rPr lang="tr-TR" dirty="0">
                <a:solidFill>
                  <a:schemeClr val="tx1"/>
                </a:solidFill>
              </a:rPr>
              <a:t> raf ve depolama ömrünün uzatılması ve aromanın artırılmasıdır.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p:cNvSpPr/>
          <p:nvPr/>
        </p:nvSpPr>
        <p:spPr>
          <a:xfrm>
            <a:off x="571472" y="-428652"/>
            <a:ext cx="8572528" cy="1569660"/>
          </a:xfrm>
          <a:prstGeom prst="rect">
            <a:avLst/>
          </a:prstGeom>
        </p:spPr>
        <p:txBody>
          <a:bodyPr wrap="square">
            <a:spAutoFit/>
          </a:bodyPr>
          <a:lstStyle/>
          <a:p>
            <a:endParaRPr lang="tr-TR" sz="3200" dirty="0">
              <a:solidFill>
                <a:srgbClr val="FF0000"/>
              </a:solidFill>
            </a:endParaRPr>
          </a:p>
          <a:p>
            <a:endParaRPr lang="tr-TR" sz="3200" dirty="0">
              <a:solidFill>
                <a:srgbClr val="FF0000"/>
              </a:solidFill>
            </a:endParaRPr>
          </a:p>
          <a:p>
            <a:endParaRPr lang="tr-TR" sz="3200" dirty="0">
              <a:solidFill>
                <a:srgbClr val="FF0000"/>
              </a:solidFill>
            </a:endParaRPr>
          </a:p>
        </p:txBody>
      </p:sp>
      <p:pic>
        <p:nvPicPr>
          <p:cNvPr id="1026" name="Picture 2" descr="F:\gideo\sweet-potatoes.jpg"/>
          <p:cNvPicPr>
            <a:picLocks noChangeAspect="1" noChangeArrowheads="1"/>
          </p:cNvPicPr>
          <p:nvPr/>
        </p:nvPicPr>
        <p:blipFill>
          <a:blip r:embed="rId2"/>
          <a:srcRect/>
          <a:stretch>
            <a:fillRect/>
          </a:stretch>
        </p:blipFill>
        <p:spPr bwMode="auto">
          <a:xfrm>
            <a:off x="4214810" y="1500174"/>
            <a:ext cx="4672014" cy="5357826"/>
          </a:xfrm>
          <a:prstGeom prst="rect">
            <a:avLst/>
          </a:prstGeom>
          <a:noFill/>
        </p:spPr>
      </p:pic>
      <p:sp>
        <p:nvSpPr>
          <p:cNvPr id="11" name="10 İçerik Yer Tutucusu"/>
          <p:cNvSpPr>
            <a:spLocks noGrp="1"/>
          </p:cNvSpPr>
          <p:nvPr>
            <p:ph sz="half" idx="1"/>
          </p:nvPr>
        </p:nvSpPr>
        <p:spPr>
          <a:xfrm>
            <a:off x="457200" y="1643050"/>
            <a:ext cx="3657600" cy="4529150"/>
          </a:xfrm>
        </p:spPr>
        <p:txBody>
          <a:bodyPr>
            <a:normAutofit/>
          </a:bodyPr>
          <a:lstStyle/>
          <a:p>
            <a:pPr algn="just"/>
            <a:r>
              <a:rPr lang="tr-TR" sz="2200" dirty="0">
                <a:solidFill>
                  <a:srgbClr val="FF0000"/>
                </a:solidFill>
                <a:latin typeface="Times New Roman" pitchFamily="18" charset="0"/>
                <a:cs typeface="Times New Roman" pitchFamily="18" charset="0"/>
              </a:rPr>
              <a:t>Hastalık ve zararlıların etkisi azaltılarak yüksek verim ve daha ekonomik üretim amaçlanmıştır. </a:t>
            </a:r>
            <a:r>
              <a:rPr lang="tr-TR" sz="2200" dirty="0">
                <a:latin typeface="Times New Roman" pitchFamily="18" charset="0"/>
                <a:cs typeface="Times New Roman" pitchFamily="18" charset="0"/>
              </a:rPr>
              <a:t>Aynı zamanda bu üretim tarzı ile tarım ilacı kullanımı da azalacağı için daha çevre dostu üretim olacağı iddia edilmektedir..</a:t>
            </a:r>
          </a:p>
          <a:p>
            <a:endParaRPr lang="tr-TR" dirty="0"/>
          </a:p>
        </p:txBody>
      </p:sp>
      <p:sp>
        <p:nvSpPr>
          <p:cNvPr id="12" name="11 İçerik Yer Tutucusu"/>
          <p:cNvSpPr>
            <a:spLocks noGrp="1"/>
          </p:cNvSpPr>
          <p:nvPr>
            <p:ph sz="half" idx="2"/>
          </p:nvPr>
        </p:nvSpPr>
        <p:spPr>
          <a:xfrm>
            <a:off x="4214810" y="0"/>
            <a:ext cx="4929190" cy="6858000"/>
          </a:xfrm>
        </p:spPr>
        <p:txBody>
          <a:bodyPr>
            <a:normAutofit/>
          </a:bodyPr>
          <a:lstStyle/>
          <a:p>
            <a:pPr>
              <a:buNone/>
            </a:pPr>
            <a:endParaRPr lang="tr-T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Başlık"/>
          <p:cNvSpPr>
            <a:spLocks noGrp="1"/>
          </p:cNvSpPr>
          <p:nvPr>
            <p:ph type="title"/>
          </p:nvPr>
        </p:nvSpPr>
        <p:spPr>
          <a:xfrm>
            <a:off x="785786" y="0"/>
            <a:ext cx="8115328" cy="1417638"/>
          </a:xfrm>
        </p:spPr>
        <p:txBody>
          <a:bodyPr>
            <a:normAutofit fontScale="90000"/>
          </a:bodyPr>
          <a:lstStyle/>
          <a:p>
            <a:pPr>
              <a:buFont typeface="Wingdings" pitchFamily="2" charset="2"/>
              <a:buChar char="q"/>
            </a:pPr>
            <a:r>
              <a:rPr lang="tr-TR" sz="3100" dirty="0">
                <a:solidFill>
                  <a:srgbClr val="FF0000"/>
                </a:solidFill>
              </a:rPr>
              <a:t> </a:t>
            </a:r>
            <a:r>
              <a:rPr lang="tr-TR" dirty="0">
                <a:solidFill>
                  <a:srgbClr val="FF0000"/>
                </a:solidFill>
              </a:rPr>
              <a:t>GDO’LARIN OLASI YARARLARINA İLİŞKİN GÖRÜŞLER:</a:t>
            </a:r>
            <a:endParaRPr lang="tr-TR" dirty="0"/>
          </a:p>
        </p:txBody>
      </p:sp>
      <p:sp>
        <p:nvSpPr>
          <p:cNvPr id="3" name="2 Alt Başlık"/>
          <p:cNvSpPr>
            <a:spLocks noGrp="1"/>
          </p:cNvSpPr>
          <p:nvPr>
            <p:ph idx="1"/>
          </p:nvPr>
        </p:nvSpPr>
        <p:spPr>
          <a:xfrm>
            <a:off x="642910" y="1643050"/>
            <a:ext cx="8229600" cy="4525963"/>
          </a:xfrm>
        </p:spPr>
        <p:txBody>
          <a:bodyPr>
            <a:normAutofit/>
          </a:bodyPr>
          <a:lstStyle/>
          <a:p>
            <a:pPr algn="l">
              <a:lnSpc>
                <a:spcPct val="150000"/>
              </a:lnSpc>
            </a:pPr>
            <a:r>
              <a:rPr lang="tr-TR" sz="2000" dirty="0">
                <a:solidFill>
                  <a:srgbClr val="00B0F0"/>
                </a:solidFill>
                <a:latin typeface="Times New Roman" pitchFamily="18" charset="0"/>
                <a:cs typeface="Times New Roman" pitchFamily="18" charset="0"/>
              </a:rPr>
              <a:t>Tarımsal Uygulamalar Açısından Olası Yararları;</a:t>
            </a:r>
          </a:p>
          <a:p>
            <a:pPr algn="l">
              <a:lnSpc>
                <a:spcPct val="150000"/>
              </a:lnSpc>
              <a:buFont typeface="Wingdings" pitchFamily="2" charset="2"/>
              <a:buChar char="§"/>
            </a:pPr>
            <a:r>
              <a:rPr lang="tr-TR" sz="2000" dirty="0">
                <a:solidFill>
                  <a:srgbClr val="00B050"/>
                </a:solidFill>
                <a:latin typeface="Times New Roman" pitchFamily="18" charset="0"/>
                <a:cs typeface="Times New Roman" pitchFamily="18" charset="0"/>
              </a:rPr>
              <a:t>Böceklere ve </a:t>
            </a:r>
            <a:r>
              <a:rPr lang="tr-TR" sz="2000" dirty="0" err="1">
                <a:solidFill>
                  <a:srgbClr val="00B050"/>
                </a:solidFill>
                <a:latin typeface="Times New Roman" pitchFamily="18" charset="0"/>
                <a:cs typeface="Times New Roman" pitchFamily="18" charset="0"/>
              </a:rPr>
              <a:t>Herbisitlere</a:t>
            </a:r>
            <a:r>
              <a:rPr lang="tr-TR" sz="2000" dirty="0">
                <a:solidFill>
                  <a:srgbClr val="00B050"/>
                </a:solidFill>
                <a:latin typeface="Times New Roman" pitchFamily="18" charset="0"/>
                <a:cs typeface="Times New Roman" pitchFamily="18" charset="0"/>
              </a:rPr>
              <a:t> </a:t>
            </a:r>
            <a:r>
              <a:rPr lang="tr-TR" sz="2000" dirty="0" err="1">
                <a:solidFill>
                  <a:srgbClr val="00B050"/>
                </a:solidFill>
                <a:latin typeface="Times New Roman" pitchFamily="18" charset="0"/>
                <a:cs typeface="Times New Roman" pitchFamily="18" charset="0"/>
              </a:rPr>
              <a:t>KarTşı</a:t>
            </a:r>
            <a:r>
              <a:rPr lang="tr-TR" sz="2000" dirty="0">
                <a:solidFill>
                  <a:srgbClr val="00B050"/>
                </a:solidFill>
                <a:latin typeface="Times New Roman" pitchFamily="18" charset="0"/>
                <a:cs typeface="Times New Roman" pitchFamily="18" charset="0"/>
              </a:rPr>
              <a:t> Dayanıklılık</a:t>
            </a:r>
          </a:p>
          <a:p>
            <a:pPr algn="l">
              <a:lnSpc>
                <a:spcPct val="150000"/>
              </a:lnSpc>
              <a:buFont typeface="Wingdings" pitchFamily="2" charset="2"/>
              <a:buChar char="§"/>
            </a:pPr>
            <a:r>
              <a:rPr lang="tr-TR" sz="2000" dirty="0">
                <a:solidFill>
                  <a:srgbClr val="00B050"/>
                </a:solidFill>
                <a:latin typeface="Times New Roman" pitchFamily="18" charset="0"/>
                <a:cs typeface="Times New Roman" pitchFamily="18" charset="0"/>
              </a:rPr>
              <a:t>Çevre Koşullarına Uyumun Artırılması</a:t>
            </a:r>
          </a:p>
          <a:p>
            <a:pPr algn="l">
              <a:lnSpc>
                <a:spcPct val="150000"/>
              </a:lnSpc>
              <a:buFont typeface="Wingdings" pitchFamily="2" charset="2"/>
              <a:buChar char="§"/>
            </a:pPr>
            <a:r>
              <a:rPr lang="tr-TR" sz="2000" dirty="0">
                <a:solidFill>
                  <a:srgbClr val="00B050"/>
                </a:solidFill>
                <a:latin typeface="Times New Roman" pitchFamily="18" charset="0"/>
                <a:cs typeface="Times New Roman" pitchFamily="18" charset="0"/>
              </a:rPr>
              <a:t>Bitkisel ve Hayvansal Ürün Verimin Artırılması</a:t>
            </a:r>
          </a:p>
          <a:p>
            <a:pPr algn="l">
              <a:lnSpc>
                <a:spcPct val="150000"/>
              </a:lnSpc>
              <a:buFont typeface="Wingdings" pitchFamily="2" charset="2"/>
              <a:buChar char="§"/>
            </a:pPr>
            <a:r>
              <a:rPr lang="tr-TR" sz="2000" dirty="0">
                <a:solidFill>
                  <a:srgbClr val="00B050"/>
                </a:solidFill>
                <a:latin typeface="Times New Roman" pitchFamily="18" charset="0"/>
                <a:cs typeface="Times New Roman" pitchFamily="18" charset="0"/>
              </a:rPr>
              <a:t>Organoleptik Özelliklerin Geliştirilmesi </a:t>
            </a:r>
          </a:p>
          <a:p>
            <a:pPr algn="l">
              <a:lnSpc>
                <a:spcPct val="150000"/>
              </a:lnSpc>
              <a:buFont typeface="Wingdings" pitchFamily="2" charset="2"/>
              <a:buChar char="§"/>
            </a:pPr>
            <a:r>
              <a:rPr lang="tr-TR" sz="2000" dirty="0">
                <a:solidFill>
                  <a:srgbClr val="00B050"/>
                </a:solidFill>
                <a:latin typeface="Times New Roman" pitchFamily="18" charset="0"/>
                <a:cs typeface="Times New Roman" pitchFamily="18" charset="0"/>
              </a:rPr>
              <a:t>Raf Ömrünün Uzatılması</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785786" y="-285776"/>
            <a:ext cx="8034686" cy="6858000"/>
          </a:xfrm>
        </p:spPr>
        <p:txBody>
          <a:bodyPr/>
          <a:lstStyle/>
          <a:p>
            <a:pPr>
              <a:buNone/>
            </a:pPr>
            <a:r>
              <a:rPr lang="tr-TR" dirty="0">
                <a:solidFill>
                  <a:srgbClr val="00B050"/>
                </a:solidFill>
              </a:rPr>
              <a:t> </a:t>
            </a:r>
          </a:p>
          <a:p>
            <a:pPr>
              <a:buNone/>
            </a:pPr>
            <a:endParaRPr lang="tr-TR" dirty="0">
              <a:solidFill>
                <a:srgbClr val="00B050"/>
              </a:solidFill>
            </a:endParaRPr>
          </a:p>
          <a:p>
            <a:pPr>
              <a:buNone/>
            </a:pPr>
            <a:endParaRPr lang="tr-TR" dirty="0">
              <a:solidFill>
                <a:srgbClr val="00B050"/>
              </a:solidFill>
            </a:endParaRPr>
          </a:p>
          <a:p>
            <a:pPr marL="0" indent="0" algn="just">
              <a:lnSpc>
                <a:spcPct val="150000"/>
              </a:lnSpc>
              <a:buNone/>
            </a:pPr>
            <a:r>
              <a:rPr lang="tr-TR" sz="2000" dirty="0">
                <a:solidFill>
                  <a:srgbClr val="00B050"/>
                </a:solidFill>
                <a:latin typeface="Times New Roman" pitchFamily="18" charset="0"/>
                <a:cs typeface="Times New Roman" pitchFamily="18" charset="0"/>
              </a:rPr>
              <a:t>Böceklere ve </a:t>
            </a:r>
            <a:r>
              <a:rPr lang="tr-TR" sz="2000" dirty="0" err="1">
                <a:solidFill>
                  <a:srgbClr val="00B050"/>
                </a:solidFill>
                <a:latin typeface="Times New Roman" pitchFamily="18" charset="0"/>
                <a:cs typeface="Times New Roman" pitchFamily="18" charset="0"/>
              </a:rPr>
              <a:t>Herbisitlere</a:t>
            </a:r>
            <a:r>
              <a:rPr lang="tr-TR" sz="2000" dirty="0">
                <a:solidFill>
                  <a:srgbClr val="00B050"/>
                </a:solidFill>
                <a:latin typeface="Times New Roman" pitchFamily="18" charset="0"/>
                <a:cs typeface="Times New Roman" pitchFamily="18" charset="0"/>
              </a:rPr>
              <a:t> Karşı Dayanıklılık;</a:t>
            </a:r>
          </a:p>
          <a:p>
            <a:pPr marL="0" indent="0" algn="just">
              <a:lnSpc>
                <a:spcPct val="150000"/>
              </a:lnSpc>
              <a:buNone/>
            </a:pPr>
            <a:r>
              <a:rPr lang="tr-TR" sz="2000" dirty="0" err="1">
                <a:latin typeface="Times New Roman" pitchFamily="18" charset="0"/>
                <a:cs typeface="Times New Roman" pitchFamily="18" charset="0"/>
              </a:rPr>
              <a:t>Biyoteknolojinin</a:t>
            </a:r>
            <a:r>
              <a:rPr lang="tr-TR" sz="2000" dirty="0">
                <a:latin typeface="Times New Roman" pitchFamily="18" charset="0"/>
                <a:cs typeface="Times New Roman" pitchFamily="18" charset="0"/>
              </a:rPr>
              <a:t> tarımsal alandaki uygulamalarından en önemlisi, bitkilere zararlılara karşı dayanıklılık kazandırılmasıdır. Böcekler hem fiziki olarak bitkinin yapısını bozmakta hem de bitkiye çeşitli hastalıkların bulaşmasına neden olabilmektedir..</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28596" y="714356"/>
            <a:ext cx="8501122" cy="5572164"/>
          </a:xfrm>
        </p:spPr>
        <p:txBody>
          <a:bodyPr>
            <a:normAutofit/>
          </a:bodyPr>
          <a:lstStyle/>
          <a:p>
            <a:pPr algn="just">
              <a:lnSpc>
                <a:spcPct val="170000"/>
              </a:lnSpc>
            </a:pPr>
            <a:r>
              <a:rPr lang="tr-TR" sz="2000" dirty="0">
                <a:solidFill>
                  <a:srgbClr val="00B0F0"/>
                </a:solidFill>
                <a:latin typeface="Times New Roman" pitchFamily="18" charset="0"/>
                <a:cs typeface="Times New Roman" pitchFamily="18" charset="0"/>
              </a:rPr>
              <a:t>Yabancı otlar</a:t>
            </a:r>
            <a:r>
              <a:rPr lang="tr-TR" sz="2000" dirty="0">
                <a:latin typeface="Times New Roman" pitchFamily="18" charset="0"/>
                <a:cs typeface="Times New Roman" pitchFamily="18" charset="0"/>
              </a:rPr>
              <a:t>, kültür bitkileriyle su, mineral maddeler ve alan yönünden rekabete girerek çeşitli oranlarda </a:t>
            </a:r>
            <a:r>
              <a:rPr lang="tr-TR" sz="2000" dirty="0">
                <a:solidFill>
                  <a:srgbClr val="00B0F0"/>
                </a:solidFill>
                <a:latin typeface="Times New Roman" pitchFamily="18" charset="0"/>
                <a:cs typeface="Times New Roman" pitchFamily="18" charset="0"/>
              </a:rPr>
              <a:t>verim kayıplarına yol açarlar. </a:t>
            </a:r>
            <a:r>
              <a:rPr lang="tr-TR" sz="2000" dirty="0">
                <a:latin typeface="Times New Roman" pitchFamily="18" charset="0"/>
                <a:cs typeface="Times New Roman" pitchFamily="18" charset="0"/>
              </a:rPr>
              <a:t>Bu kayıpları azaltmak için yabancı otlara etki eden </a:t>
            </a:r>
            <a:r>
              <a:rPr lang="tr-TR" sz="2000" dirty="0" err="1">
                <a:latin typeface="Times New Roman" pitchFamily="18" charset="0"/>
                <a:cs typeface="Times New Roman" pitchFamily="18" charset="0"/>
              </a:rPr>
              <a:t>herbisitler</a:t>
            </a:r>
            <a:r>
              <a:rPr lang="tr-TR" sz="2000" dirty="0">
                <a:latin typeface="Times New Roman" pitchFamily="18" charset="0"/>
                <a:cs typeface="Times New Roman" pitchFamily="18" charset="0"/>
              </a:rPr>
              <a:t> (yabancı ot öldürücü ilaç) kullanılmaktadır</a:t>
            </a:r>
            <a:r>
              <a:rPr lang="tr-TR" sz="2000" dirty="0">
                <a:solidFill>
                  <a:srgbClr val="00B0F0"/>
                </a:solidFill>
                <a:latin typeface="Times New Roman" pitchFamily="18" charset="0"/>
                <a:cs typeface="Times New Roman" pitchFamily="18" charset="0"/>
              </a:rPr>
              <a:t>. </a:t>
            </a:r>
            <a:r>
              <a:rPr lang="tr-TR" sz="2000" dirty="0" err="1">
                <a:solidFill>
                  <a:srgbClr val="00B0F0"/>
                </a:solidFill>
                <a:latin typeface="Times New Roman" pitchFamily="18" charset="0"/>
                <a:cs typeface="Times New Roman" pitchFamily="18" charset="0"/>
              </a:rPr>
              <a:t>Herbisitlerin</a:t>
            </a:r>
            <a:r>
              <a:rPr lang="tr-TR" sz="2000" dirty="0">
                <a:solidFill>
                  <a:srgbClr val="00B0F0"/>
                </a:solidFill>
                <a:latin typeface="Times New Roman" pitchFamily="18" charset="0"/>
                <a:cs typeface="Times New Roman" pitchFamily="18" charset="0"/>
              </a:rPr>
              <a:t> ürüne zarar vermesini engellemek için bu kimyasala doğal direnç gösteren bir toprak bakterisinden ilgili genin aktarımıyla </a:t>
            </a:r>
            <a:r>
              <a:rPr lang="tr-TR" sz="2000" dirty="0" err="1">
                <a:latin typeface="Times New Roman" pitchFamily="18" charset="0"/>
                <a:cs typeface="Times New Roman" pitchFamily="18" charset="0"/>
              </a:rPr>
              <a:t>herbisitlere</a:t>
            </a:r>
            <a:r>
              <a:rPr lang="tr-TR" sz="2000" dirty="0">
                <a:latin typeface="Times New Roman" pitchFamily="18" charset="0"/>
                <a:cs typeface="Times New Roman" pitchFamily="18" charset="0"/>
              </a:rPr>
              <a:t> dayanıklı </a:t>
            </a:r>
            <a:r>
              <a:rPr lang="tr-TR" sz="2000" dirty="0" err="1">
                <a:latin typeface="Times New Roman" pitchFamily="18" charset="0"/>
                <a:cs typeface="Times New Roman" pitchFamily="18" charset="0"/>
              </a:rPr>
              <a:t>transgenik</a:t>
            </a:r>
            <a:r>
              <a:rPr lang="tr-TR" sz="2000" dirty="0">
                <a:latin typeface="Times New Roman" pitchFamily="18" charset="0"/>
                <a:cs typeface="Times New Roman" pitchFamily="18" charset="0"/>
              </a:rPr>
              <a:t> bitkiler elde edilmektedir..</a:t>
            </a:r>
          </a:p>
          <a:p>
            <a:endParaRPr lang="tr-TR" sz="20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Dikdörtgen"/>
          <p:cNvSpPr/>
          <p:nvPr/>
        </p:nvSpPr>
        <p:spPr>
          <a:xfrm>
            <a:off x="785786" y="1857364"/>
            <a:ext cx="7786710" cy="1631216"/>
          </a:xfrm>
          <a:prstGeom prst="rect">
            <a:avLst/>
          </a:prstGeom>
        </p:spPr>
        <p:txBody>
          <a:bodyPr wrap="square">
            <a:spAutoFit/>
          </a:bodyPr>
          <a:lstStyle/>
          <a:p>
            <a:pPr algn="just"/>
            <a:r>
              <a:rPr lang="tr-TR" sz="2000" dirty="0" err="1">
                <a:solidFill>
                  <a:srgbClr val="FF0000"/>
                </a:solidFill>
                <a:latin typeface="Times New Roman" pitchFamily="18" charset="0"/>
                <a:cs typeface="Times New Roman" pitchFamily="18" charset="0"/>
              </a:rPr>
              <a:t>Herbisit</a:t>
            </a:r>
            <a:r>
              <a:rPr lang="tr-TR" sz="2000" dirty="0">
                <a:solidFill>
                  <a:srgbClr val="FF0000"/>
                </a:solidFill>
                <a:latin typeface="Times New Roman" pitchFamily="18" charset="0"/>
                <a:cs typeface="Times New Roman" pitchFamily="18" charset="0"/>
              </a:rPr>
              <a:t> kullanıldığında yabancı otlar yok edilirken, </a:t>
            </a:r>
            <a:r>
              <a:rPr lang="tr-TR" sz="2000" dirty="0" err="1">
                <a:solidFill>
                  <a:srgbClr val="FF0000"/>
                </a:solidFill>
                <a:latin typeface="Times New Roman" pitchFamily="18" charset="0"/>
                <a:cs typeface="Times New Roman" pitchFamily="18" charset="0"/>
              </a:rPr>
              <a:t>transgenik</a:t>
            </a:r>
            <a:r>
              <a:rPr lang="tr-TR" sz="2000" dirty="0">
                <a:solidFill>
                  <a:srgbClr val="FF0000"/>
                </a:solidFill>
                <a:latin typeface="Times New Roman" pitchFamily="18" charset="0"/>
                <a:cs typeface="Times New Roman" pitchFamily="18" charset="0"/>
              </a:rPr>
              <a:t> bitkilerde zarar görmeyecek şekilde tolerans geliştirildiği iddia edilmektedir. </a:t>
            </a:r>
            <a:r>
              <a:rPr lang="tr-TR" sz="2000" dirty="0">
                <a:latin typeface="Times New Roman" pitchFamily="18" charset="0"/>
                <a:cs typeface="Times New Roman" pitchFamily="18" charset="0"/>
              </a:rPr>
              <a:t>Bitkilerde herbisit dayanıklılığı geliştirilmesi ile yabancı otların aniden ortaya çıkmadan önce uzaklaştıracağı ve toprağın fiziksel olarak daha az işleneceği, böylelikle erozyon ve su kaybını azaltacağı ileri sürülmektedir.</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a:xfrm>
            <a:off x="1357290" y="357166"/>
            <a:ext cx="6072230" cy="6072230"/>
          </a:xfrm>
        </p:spPr>
        <p:txBody>
          <a:bodyPr>
            <a:normAutofit/>
          </a:bodyPr>
          <a:lstStyle/>
          <a:p>
            <a:pPr algn="just">
              <a:lnSpc>
                <a:spcPct val="150000"/>
              </a:lnSpc>
            </a:pPr>
            <a:r>
              <a:rPr lang="tr-TR" sz="2000" dirty="0">
                <a:solidFill>
                  <a:srgbClr val="00B050"/>
                </a:solidFill>
                <a:latin typeface="Times New Roman" pitchFamily="18" charset="0"/>
                <a:cs typeface="Times New Roman" pitchFamily="18" charset="0"/>
              </a:rPr>
              <a:t>Çevre Koşullarına Uyumun Artırılması..?</a:t>
            </a:r>
          </a:p>
          <a:p>
            <a:pPr algn="just">
              <a:lnSpc>
                <a:spcPct val="150000"/>
              </a:lnSpc>
            </a:pPr>
            <a:endParaRPr lang="tr-TR" sz="2000" dirty="0">
              <a:solidFill>
                <a:schemeClr val="tx1"/>
              </a:solidFill>
              <a:latin typeface="Times New Roman" pitchFamily="18" charset="0"/>
              <a:cs typeface="Times New Roman" pitchFamily="18" charset="0"/>
            </a:endParaRPr>
          </a:p>
          <a:p>
            <a:pPr algn="just">
              <a:lnSpc>
                <a:spcPct val="150000"/>
              </a:lnSpc>
            </a:pPr>
            <a:r>
              <a:rPr lang="tr-TR" sz="2000" dirty="0">
                <a:solidFill>
                  <a:schemeClr val="tx1"/>
                </a:solidFill>
                <a:latin typeface="Times New Roman" pitchFamily="18" charset="0"/>
                <a:cs typeface="Times New Roman" pitchFamily="18" charset="0"/>
              </a:rPr>
              <a:t>Tuzluluk, </a:t>
            </a:r>
            <a:r>
              <a:rPr lang="tr-TR" sz="2000" dirty="0" err="1">
                <a:solidFill>
                  <a:schemeClr val="tx1"/>
                </a:solidFill>
                <a:latin typeface="Times New Roman" pitchFamily="18" charset="0"/>
                <a:cs typeface="Times New Roman" pitchFamily="18" charset="0"/>
              </a:rPr>
              <a:t>pH</a:t>
            </a:r>
            <a:r>
              <a:rPr lang="tr-TR" sz="2000" dirty="0">
                <a:solidFill>
                  <a:schemeClr val="tx1"/>
                </a:solidFill>
                <a:latin typeface="Times New Roman" pitchFamily="18" charset="0"/>
                <a:cs typeface="Times New Roman" pitchFamily="18" charset="0"/>
              </a:rPr>
              <a:t>, sıcaklık, don, kuraklık ve hava gibi çeşitli çevresel faktörlere dayanıklı genetiği değiştirilmiş bitkiler üreterek</a:t>
            </a:r>
            <a:r>
              <a:rPr lang="tr-TR" sz="2000" dirty="0">
                <a:latin typeface="Times New Roman" pitchFamily="18" charset="0"/>
                <a:cs typeface="Times New Roman" pitchFamily="18" charset="0"/>
              </a:rPr>
              <a:t>, </a:t>
            </a:r>
            <a:r>
              <a:rPr lang="tr-TR" sz="2000" dirty="0">
                <a:solidFill>
                  <a:srgbClr val="00B0F0"/>
                </a:solidFill>
                <a:latin typeface="Times New Roman" pitchFamily="18" charset="0"/>
                <a:cs typeface="Times New Roman" pitchFamily="18" charset="0"/>
              </a:rPr>
              <a:t>bitkilerin zorlu koşullara dayanıklı hale getirildiği iddia edilmektedir. </a:t>
            </a:r>
          </a:p>
          <a:p>
            <a:pPr algn="just">
              <a:lnSpc>
                <a:spcPct val="150000"/>
              </a:lnSpc>
            </a:pPr>
            <a:r>
              <a:rPr lang="tr-TR" sz="2000" dirty="0">
                <a:solidFill>
                  <a:schemeClr val="tx1"/>
                </a:solidFill>
                <a:latin typeface="Times New Roman" pitchFamily="18" charset="0"/>
                <a:cs typeface="Times New Roman" pitchFamily="18" charset="0"/>
              </a:rPr>
              <a:t>Ürünlerin çevresel streslere dayanıklılığını artırmanın dünyada şu anda ürün üretimi için uygun olmayan ekim alanlarının yeniden kullanılmasına yardım edeceği ileri sürülmektedir.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a:xfrm>
            <a:off x="928662" y="500042"/>
            <a:ext cx="6858016" cy="6858000"/>
          </a:xfrm>
        </p:spPr>
        <p:txBody>
          <a:bodyPr>
            <a:normAutofit/>
          </a:bodyPr>
          <a:lstStyle/>
          <a:p>
            <a:pPr algn="just">
              <a:lnSpc>
                <a:spcPct val="150000"/>
              </a:lnSpc>
            </a:pPr>
            <a:endParaRPr lang="tr-TR" sz="2000" dirty="0">
              <a:solidFill>
                <a:srgbClr val="00B050"/>
              </a:solidFill>
              <a:latin typeface="Times New Roman" pitchFamily="18" charset="0"/>
              <a:cs typeface="Times New Roman" pitchFamily="18" charset="0"/>
            </a:endParaRPr>
          </a:p>
          <a:p>
            <a:pPr algn="just">
              <a:lnSpc>
                <a:spcPct val="150000"/>
              </a:lnSpc>
            </a:pPr>
            <a:r>
              <a:rPr lang="tr-TR" sz="2000" dirty="0">
                <a:solidFill>
                  <a:srgbClr val="00B050"/>
                </a:solidFill>
                <a:latin typeface="Times New Roman" pitchFamily="18" charset="0"/>
                <a:cs typeface="Times New Roman" pitchFamily="18" charset="0"/>
              </a:rPr>
              <a:t>Bitkisel ve Hayvansal Ürün Verimin Artırılması</a:t>
            </a:r>
          </a:p>
          <a:p>
            <a:pPr algn="just">
              <a:lnSpc>
                <a:spcPct val="150000"/>
              </a:lnSpc>
            </a:pPr>
            <a:endParaRPr lang="tr-TR" sz="2000" dirty="0">
              <a:latin typeface="Times New Roman" pitchFamily="18" charset="0"/>
              <a:cs typeface="Times New Roman" pitchFamily="18" charset="0"/>
            </a:endParaRPr>
          </a:p>
          <a:p>
            <a:pPr algn="just">
              <a:lnSpc>
                <a:spcPct val="150000"/>
              </a:lnSpc>
            </a:pPr>
            <a:r>
              <a:rPr lang="tr-TR" sz="2000" dirty="0">
                <a:solidFill>
                  <a:schemeClr val="tx1"/>
                </a:solidFill>
                <a:latin typeface="Times New Roman" pitchFamily="18" charset="0"/>
                <a:cs typeface="Times New Roman" pitchFamily="18" charset="0"/>
              </a:rPr>
              <a:t>GDO destekleyicileri klasik ıslah yöntemleriyle elde edilebilecek </a:t>
            </a:r>
            <a:r>
              <a:rPr lang="tr-TR" sz="2000" dirty="0">
                <a:solidFill>
                  <a:srgbClr val="00B0F0"/>
                </a:solidFill>
                <a:latin typeface="Times New Roman" pitchFamily="18" charset="0"/>
                <a:cs typeface="Times New Roman" pitchFamily="18" charset="0"/>
              </a:rPr>
              <a:t>biyolojik verim artışında </a:t>
            </a:r>
            <a:r>
              <a:rPr lang="tr-TR" sz="2000" dirty="0">
                <a:solidFill>
                  <a:schemeClr val="tx1"/>
                </a:solidFill>
                <a:latin typeface="Times New Roman" pitchFamily="18" charset="0"/>
                <a:cs typeface="Times New Roman" pitchFamily="18" charset="0"/>
              </a:rPr>
              <a:t>artık sınırlara gelindiğini ve bitki ve hayvan ıslah çalışmalarında </a:t>
            </a:r>
            <a:r>
              <a:rPr lang="tr-TR" sz="2000" dirty="0">
                <a:solidFill>
                  <a:srgbClr val="00B0F0"/>
                </a:solidFill>
                <a:latin typeface="Times New Roman" pitchFamily="18" charset="0"/>
                <a:cs typeface="Times New Roman" pitchFamily="18" charset="0"/>
              </a:rPr>
              <a:t>gen aktarım teknolojisi </a:t>
            </a:r>
            <a:r>
              <a:rPr lang="tr-TR" sz="2000" dirty="0">
                <a:solidFill>
                  <a:schemeClr val="tx1"/>
                </a:solidFill>
                <a:latin typeface="Times New Roman" pitchFamily="18" charset="0"/>
                <a:cs typeface="Times New Roman" pitchFamily="18" charset="0"/>
              </a:rPr>
              <a:t>kullanımının kaçınılmaz olduğunu ileri sürmektedir.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0" y="1428736"/>
            <a:ext cx="9144000" cy="2814617"/>
          </a:xfrm>
          <a:prstGeom prst="rect">
            <a:avLst/>
          </a:prstGeom>
        </p:spPr>
        <p:txBody>
          <a:bodyPr wrap="square">
            <a:spAutoFit/>
          </a:bodyPr>
          <a:lstStyle/>
          <a:p>
            <a:pPr algn="just">
              <a:lnSpc>
                <a:spcPct val="150000"/>
              </a:lnSpc>
            </a:pPr>
            <a:r>
              <a:rPr lang="tr-TR" sz="2000" dirty="0">
                <a:solidFill>
                  <a:srgbClr val="00B0F0"/>
                </a:solidFill>
                <a:latin typeface="Times New Roman" pitchFamily="18" charset="0"/>
                <a:cs typeface="Times New Roman" pitchFamily="18" charset="0"/>
              </a:rPr>
              <a:t>Çevresel faktörlere dayanıklı bitkiler üreterek ürün kaybının azaltılmasının;</a:t>
            </a:r>
            <a:r>
              <a:rPr lang="tr-TR" sz="2000" dirty="0">
                <a:latin typeface="Times New Roman" pitchFamily="18" charset="0"/>
                <a:cs typeface="Times New Roman" pitchFamily="18" charset="0"/>
              </a:rPr>
              <a:t> üretim için uygun olmayan ekim alanlarının kullanımının sağlanmasını, </a:t>
            </a:r>
            <a:r>
              <a:rPr lang="tr-TR" sz="2000" dirty="0" err="1">
                <a:latin typeface="Times New Roman" pitchFamily="18" charset="0"/>
                <a:cs typeface="Times New Roman" pitchFamily="18" charset="0"/>
              </a:rPr>
              <a:t>herbisitlere</a:t>
            </a:r>
            <a:r>
              <a:rPr lang="tr-TR" sz="2000" dirty="0">
                <a:latin typeface="Times New Roman" pitchFamily="18" charset="0"/>
                <a:cs typeface="Times New Roman" pitchFamily="18" charset="0"/>
              </a:rPr>
              <a:t> dayanıklılık geni alan bitkinin tarladaki yabani otların yok edilmesi için kullanılan</a:t>
            </a:r>
            <a:r>
              <a:rPr lang="tr-TR" sz="2000" dirty="0">
                <a:solidFill>
                  <a:srgbClr val="00B0F0"/>
                </a:solidFill>
                <a:latin typeface="Times New Roman" pitchFamily="18" charset="0"/>
                <a:cs typeface="Times New Roman" pitchFamily="18" charset="0"/>
              </a:rPr>
              <a:t> </a:t>
            </a:r>
            <a:r>
              <a:rPr lang="tr-TR" sz="2000" dirty="0" err="1">
                <a:solidFill>
                  <a:srgbClr val="00B0F0"/>
                </a:solidFill>
                <a:latin typeface="Times New Roman" pitchFamily="18" charset="0"/>
                <a:cs typeface="Times New Roman" pitchFamily="18" charset="0"/>
              </a:rPr>
              <a:t>herbisitlerden</a:t>
            </a:r>
            <a:r>
              <a:rPr lang="tr-TR" sz="2000" dirty="0">
                <a:solidFill>
                  <a:srgbClr val="00B0F0"/>
                </a:solidFill>
                <a:latin typeface="Times New Roman" pitchFamily="18" charset="0"/>
                <a:cs typeface="Times New Roman" pitchFamily="18" charset="0"/>
              </a:rPr>
              <a:t> zarar görmemesinin verimin artırılmasında </a:t>
            </a:r>
            <a:r>
              <a:rPr lang="tr-TR" sz="2000" dirty="0">
                <a:latin typeface="Times New Roman" pitchFamily="18" charset="0"/>
                <a:cs typeface="Times New Roman" pitchFamily="18" charset="0"/>
              </a:rPr>
              <a:t>etkili olduğu iddia edilmektedir. Ayrıca gen teknolojisi ile et verimlerinin artırıldığı, büyüme hormonu üretimini teşvik eden genin aktarılarak ineklerde süt üretiminin artırıldığı iddia edilmektedir..</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Başlık"/>
          <p:cNvSpPr>
            <a:spLocks noGrp="1"/>
          </p:cNvSpPr>
          <p:nvPr>
            <p:ph type="title"/>
          </p:nvPr>
        </p:nvSpPr>
        <p:spPr>
          <a:xfrm>
            <a:off x="642910" y="1142984"/>
            <a:ext cx="8143900" cy="642942"/>
          </a:xfrm>
        </p:spPr>
        <p:txBody>
          <a:bodyPr>
            <a:normAutofit fontScale="90000"/>
          </a:bodyPr>
          <a:lstStyle/>
          <a:p>
            <a:pPr>
              <a:buFont typeface="Wingdings" pitchFamily="2" charset="2"/>
              <a:buChar char="q"/>
            </a:pPr>
            <a:r>
              <a:rPr lang="tr-TR" sz="3300" dirty="0">
                <a:solidFill>
                  <a:srgbClr val="FF0000"/>
                </a:solidFill>
              </a:rPr>
              <a:t> Çevre Açısından Olası Yararları</a:t>
            </a:r>
            <a:br>
              <a:rPr lang="tr-TR" dirty="0">
                <a:solidFill>
                  <a:srgbClr val="FF0000"/>
                </a:solidFill>
              </a:rPr>
            </a:br>
            <a:br>
              <a:rPr lang="tr-TR" dirty="0">
                <a:solidFill>
                  <a:srgbClr val="00B050"/>
                </a:solidFill>
              </a:rPr>
            </a:br>
            <a:endParaRPr lang="tr-TR" dirty="0"/>
          </a:p>
        </p:txBody>
      </p:sp>
      <p:sp>
        <p:nvSpPr>
          <p:cNvPr id="3" name="2 Alt Başlık"/>
          <p:cNvSpPr>
            <a:spLocks noGrp="1"/>
          </p:cNvSpPr>
          <p:nvPr>
            <p:ph idx="1"/>
          </p:nvPr>
        </p:nvSpPr>
        <p:spPr>
          <a:xfrm>
            <a:off x="642910" y="1142984"/>
            <a:ext cx="8229600" cy="4525963"/>
          </a:xfrm>
        </p:spPr>
        <p:txBody>
          <a:bodyPr>
            <a:noAutofit/>
          </a:bodyPr>
          <a:lstStyle/>
          <a:p>
            <a:pPr algn="just">
              <a:lnSpc>
                <a:spcPct val="170000"/>
              </a:lnSpc>
              <a:buNone/>
            </a:pPr>
            <a:r>
              <a:rPr lang="tr-TR" sz="2000" dirty="0">
                <a:solidFill>
                  <a:srgbClr val="00B050"/>
                </a:solidFill>
                <a:latin typeface="Times New Roman" pitchFamily="18" charset="0"/>
                <a:cs typeface="Times New Roman" pitchFamily="18" charset="0"/>
              </a:rPr>
              <a:t>		Pestisit Kullanımının Azalması;</a:t>
            </a:r>
            <a:endParaRPr lang="tr-TR" sz="2000" dirty="0">
              <a:solidFill>
                <a:schemeClr val="tx1"/>
              </a:solidFill>
              <a:latin typeface="Times New Roman" pitchFamily="18" charset="0"/>
              <a:cs typeface="Times New Roman" pitchFamily="18" charset="0"/>
            </a:endParaRPr>
          </a:p>
          <a:p>
            <a:pPr algn="just">
              <a:lnSpc>
                <a:spcPct val="170000"/>
              </a:lnSpc>
            </a:pPr>
            <a:r>
              <a:rPr lang="tr-TR" sz="2000" dirty="0">
                <a:solidFill>
                  <a:schemeClr val="tx1"/>
                </a:solidFill>
                <a:latin typeface="Times New Roman" pitchFamily="18" charset="0"/>
                <a:cs typeface="Times New Roman" pitchFamily="18" charset="0"/>
              </a:rPr>
              <a:t>Bitkilere böceklere dayanıklılık özelliğinin kazandırılmasıyla </a:t>
            </a:r>
            <a:r>
              <a:rPr lang="tr-TR" sz="2000" dirty="0" err="1">
                <a:solidFill>
                  <a:schemeClr val="tx1"/>
                </a:solidFill>
                <a:latin typeface="Times New Roman" pitchFamily="18" charset="0"/>
                <a:cs typeface="Times New Roman" pitchFamily="18" charset="0"/>
              </a:rPr>
              <a:t>pestisitlere</a:t>
            </a:r>
            <a:r>
              <a:rPr lang="tr-TR" sz="2000" dirty="0">
                <a:solidFill>
                  <a:schemeClr val="tx1"/>
                </a:solidFill>
                <a:latin typeface="Times New Roman" pitchFamily="18" charset="0"/>
                <a:cs typeface="Times New Roman" pitchFamily="18" charset="0"/>
              </a:rPr>
              <a:t> (tarım ilaçları) gereksinimin azalacağı ve böylece </a:t>
            </a:r>
            <a:r>
              <a:rPr lang="tr-TR" sz="2000" dirty="0" err="1">
                <a:solidFill>
                  <a:schemeClr val="tx1"/>
                </a:solidFill>
                <a:latin typeface="Times New Roman" pitchFamily="18" charset="0"/>
                <a:cs typeface="Times New Roman" pitchFamily="18" charset="0"/>
              </a:rPr>
              <a:t>pestisitlerin</a:t>
            </a:r>
            <a:r>
              <a:rPr lang="tr-TR" sz="2000" dirty="0">
                <a:solidFill>
                  <a:schemeClr val="tx1"/>
                </a:solidFill>
                <a:latin typeface="Times New Roman" pitchFamily="18" charset="0"/>
                <a:cs typeface="Times New Roman" pitchFamily="18" charset="0"/>
              </a:rPr>
              <a:t> hedefi olmayan arı gibi böceklerin zarar görmesinin de engelleneceği iddia edilmektedir. </a:t>
            </a:r>
            <a:r>
              <a:rPr lang="tr-TR" sz="2000" dirty="0" err="1">
                <a:solidFill>
                  <a:schemeClr val="tx1"/>
                </a:solidFill>
                <a:latin typeface="Times New Roman" pitchFamily="18" charset="0"/>
                <a:cs typeface="Times New Roman" pitchFamily="18" charset="0"/>
              </a:rPr>
              <a:t>Pestisit</a:t>
            </a:r>
            <a:r>
              <a:rPr lang="tr-TR" sz="2000" dirty="0">
                <a:solidFill>
                  <a:schemeClr val="tx1"/>
                </a:solidFill>
                <a:latin typeface="Times New Roman" pitchFamily="18" charset="0"/>
                <a:cs typeface="Times New Roman" pitchFamily="18" charset="0"/>
              </a:rPr>
              <a:t> kullanımı azalacağı için </a:t>
            </a:r>
            <a:r>
              <a:rPr lang="tr-TR" sz="2000" dirty="0">
                <a:solidFill>
                  <a:srgbClr val="00B0F0"/>
                </a:solidFill>
                <a:latin typeface="Times New Roman" pitchFamily="18" charset="0"/>
                <a:cs typeface="Times New Roman" pitchFamily="18" charset="0"/>
              </a:rPr>
              <a:t>üretim maliyetinde düşüş olacağı, </a:t>
            </a:r>
            <a:r>
              <a:rPr lang="tr-TR" sz="2000" dirty="0">
                <a:solidFill>
                  <a:schemeClr val="tx1"/>
                </a:solidFill>
                <a:latin typeface="Times New Roman" pitchFamily="18" charset="0"/>
                <a:cs typeface="Times New Roman" pitchFamily="18" charset="0"/>
              </a:rPr>
              <a:t>üreticilerin sağlık sorunlarında olumlu gelişmeler gözleneceği, </a:t>
            </a:r>
            <a:r>
              <a:rPr lang="tr-TR" sz="2000" dirty="0">
                <a:solidFill>
                  <a:srgbClr val="00B0F0"/>
                </a:solidFill>
                <a:latin typeface="Times New Roman" pitchFamily="18" charset="0"/>
                <a:cs typeface="Times New Roman" pitchFamily="18" charset="0"/>
              </a:rPr>
              <a:t>ilaç kalıntılarının içme sularına daha az karışacağı iddia edilmektedir</a:t>
            </a:r>
            <a:r>
              <a:rPr lang="tr-TR" sz="2000" dirty="0">
                <a:solidFill>
                  <a:schemeClr val="tx1"/>
                </a:solidFill>
                <a:latin typeface="Times New Roman" pitchFamily="18" charset="0"/>
                <a:cs typeface="Times New Roman" pitchFamily="18" charset="0"/>
              </a:rPr>
              <a:t>. Tüm bu etkilere bağlı olarak çevrenin korunmasının sağlanacağı iddia edilmektedir..</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idx="1"/>
          </p:nvPr>
        </p:nvSpPr>
        <p:spPr>
          <a:xfrm>
            <a:off x="642910" y="1142960"/>
            <a:ext cx="8229600" cy="5715040"/>
          </a:xfrm>
        </p:spPr>
        <p:txBody>
          <a:bodyPr>
            <a:noAutofit/>
          </a:bodyPr>
          <a:lstStyle/>
          <a:p>
            <a:pPr algn="just">
              <a:buFont typeface="Wingdings" pitchFamily="2" charset="2"/>
              <a:buChar char="§"/>
            </a:pPr>
            <a:r>
              <a:rPr lang="tr-TR" sz="2400" dirty="0" err="1">
                <a:solidFill>
                  <a:srgbClr val="FF0000"/>
                </a:solidFill>
                <a:latin typeface="+mj-lt"/>
              </a:rPr>
              <a:t>Gdo</a:t>
            </a:r>
            <a:r>
              <a:rPr lang="tr-TR" sz="2400" dirty="0">
                <a:solidFill>
                  <a:srgbClr val="FF0000"/>
                </a:solidFill>
                <a:latin typeface="+mj-lt"/>
              </a:rPr>
              <a:t> nedir ve nasıl üretilmektedir..?</a:t>
            </a:r>
          </a:p>
          <a:p>
            <a:pPr algn="just">
              <a:buFont typeface="Wingdings" pitchFamily="2" charset="2"/>
              <a:buChar char="§"/>
            </a:pPr>
            <a:r>
              <a:rPr lang="tr-TR" sz="2400" dirty="0" err="1">
                <a:solidFill>
                  <a:srgbClr val="002060"/>
                </a:solidFill>
                <a:latin typeface="+mj-lt"/>
              </a:rPr>
              <a:t>Gdo</a:t>
            </a:r>
            <a:r>
              <a:rPr lang="tr-TR" sz="2400" dirty="0">
                <a:solidFill>
                  <a:srgbClr val="002060"/>
                </a:solidFill>
                <a:latin typeface="+mj-lt"/>
              </a:rPr>
              <a:t> </a:t>
            </a:r>
            <a:r>
              <a:rPr lang="tr-TR" sz="2400" dirty="0" err="1">
                <a:solidFill>
                  <a:srgbClr val="002060"/>
                </a:solidFill>
                <a:latin typeface="+mj-lt"/>
              </a:rPr>
              <a:t>ların</a:t>
            </a:r>
            <a:r>
              <a:rPr lang="tr-TR" sz="2400" dirty="0">
                <a:solidFill>
                  <a:srgbClr val="002060"/>
                </a:solidFill>
                <a:latin typeface="+mj-lt"/>
              </a:rPr>
              <a:t> kullanım alanları ve üretim amaçları nelerdir..?</a:t>
            </a:r>
          </a:p>
          <a:p>
            <a:pPr algn="just">
              <a:buFont typeface="Wingdings" pitchFamily="2" charset="2"/>
              <a:buChar char="§"/>
            </a:pPr>
            <a:r>
              <a:rPr lang="tr-TR" sz="2400" dirty="0" err="1">
                <a:solidFill>
                  <a:srgbClr val="FF0000"/>
                </a:solidFill>
                <a:latin typeface="+mj-lt"/>
              </a:rPr>
              <a:t>Gdo</a:t>
            </a:r>
            <a:r>
              <a:rPr lang="tr-TR" sz="2400" dirty="0">
                <a:solidFill>
                  <a:srgbClr val="FF0000"/>
                </a:solidFill>
                <a:latin typeface="+mj-lt"/>
              </a:rPr>
              <a:t> olası yararlarına ilişkin görüşler..?</a:t>
            </a:r>
          </a:p>
          <a:p>
            <a:pPr algn="just">
              <a:buFont typeface="Wingdings" pitchFamily="2" charset="2"/>
              <a:buChar char="§"/>
            </a:pPr>
            <a:r>
              <a:rPr lang="tr-TR" sz="2400" dirty="0">
                <a:solidFill>
                  <a:srgbClr val="002060"/>
                </a:solidFill>
                <a:latin typeface="+mj-lt"/>
              </a:rPr>
              <a:t>GDO olası risklerine ilişkin görüşler..?</a:t>
            </a:r>
          </a:p>
          <a:p>
            <a:pPr algn="just">
              <a:buFont typeface="Wingdings" pitchFamily="2" charset="2"/>
              <a:buChar char="§"/>
            </a:pPr>
            <a:r>
              <a:rPr lang="tr-TR" sz="2400" dirty="0" err="1">
                <a:solidFill>
                  <a:srgbClr val="FF0000"/>
                </a:solidFill>
                <a:latin typeface="+mj-lt"/>
              </a:rPr>
              <a:t>Gdo</a:t>
            </a:r>
            <a:r>
              <a:rPr lang="tr-TR" sz="2400" dirty="0">
                <a:solidFill>
                  <a:srgbClr val="FF0000"/>
                </a:solidFill>
                <a:latin typeface="+mj-lt"/>
              </a:rPr>
              <a:t> </a:t>
            </a:r>
            <a:r>
              <a:rPr lang="tr-TR" sz="2400" dirty="0" err="1">
                <a:solidFill>
                  <a:srgbClr val="FF0000"/>
                </a:solidFill>
                <a:latin typeface="+mj-lt"/>
              </a:rPr>
              <a:t>nun</a:t>
            </a:r>
            <a:r>
              <a:rPr lang="tr-TR" sz="2400" dirty="0">
                <a:solidFill>
                  <a:srgbClr val="FF0000"/>
                </a:solidFill>
                <a:latin typeface="+mj-lt"/>
              </a:rPr>
              <a:t> insan ve hayvan üzerine etkileri..?</a:t>
            </a:r>
          </a:p>
          <a:p>
            <a:pPr algn="just">
              <a:buFont typeface="Wingdings" pitchFamily="2" charset="2"/>
              <a:buChar char="§"/>
            </a:pPr>
            <a:r>
              <a:rPr lang="tr-TR" sz="2400" dirty="0" err="1">
                <a:solidFill>
                  <a:srgbClr val="002060"/>
                </a:solidFill>
                <a:latin typeface="+mj-lt"/>
              </a:rPr>
              <a:t>Gdo</a:t>
            </a:r>
            <a:r>
              <a:rPr lang="tr-TR" sz="2400" dirty="0">
                <a:solidFill>
                  <a:srgbClr val="002060"/>
                </a:solidFill>
                <a:latin typeface="+mj-lt"/>
              </a:rPr>
              <a:t> </a:t>
            </a:r>
            <a:r>
              <a:rPr lang="tr-TR" sz="2400" dirty="0" err="1">
                <a:solidFill>
                  <a:srgbClr val="002060"/>
                </a:solidFill>
                <a:latin typeface="+mj-lt"/>
              </a:rPr>
              <a:t>biyo</a:t>
            </a:r>
            <a:r>
              <a:rPr lang="tr-TR" sz="2400" dirty="0">
                <a:solidFill>
                  <a:srgbClr val="002060"/>
                </a:solidFill>
                <a:latin typeface="+mj-lt"/>
              </a:rPr>
              <a:t> çeşitliliğe etkisi..?</a:t>
            </a:r>
          </a:p>
          <a:p>
            <a:pPr algn="just">
              <a:buFont typeface="Wingdings" pitchFamily="2" charset="2"/>
              <a:buChar char="§"/>
            </a:pPr>
            <a:r>
              <a:rPr lang="tr-TR" sz="2400" dirty="0" err="1">
                <a:solidFill>
                  <a:srgbClr val="FF0000"/>
                </a:solidFill>
                <a:latin typeface="+mj-lt"/>
              </a:rPr>
              <a:t>Gdo</a:t>
            </a:r>
            <a:r>
              <a:rPr lang="tr-TR" sz="2400" dirty="0">
                <a:solidFill>
                  <a:srgbClr val="FF0000"/>
                </a:solidFill>
                <a:latin typeface="+mj-lt"/>
              </a:rPr>
              <a:t> </a:t>
            </a:r>
            <a:r>
              <a:rPr lang="tr-TR" sz="2400" dirty="0" err="1">
                <a:solidFill>
                  <a:srgbClr val="FF0000"/>
                </a:solidFill>
                <a:latin typeface="+mj-lt"/>
              </a:rPr>
              <a:t>nun</a:t>
            </a:r>
            <a:r>
              <a:rPr lang="tr-TR" sz="2400" dirty="0">
                <a:solidFill>
                  <a:srgbClr val="FF0000"/>
                </a:solidFill>
                <a:latin typeface="+mj-lt"/>
              </a:rPr>
              <a:t> Dünyada ve Türkiye de yeri..?</a:t>
            </a:r>
          </a:p>
          <a:p>
            <a:pPr algn="just">
              <a:buFont typeface="Wingdings" pitchFamily="2" charset="2"/>
              <a:buChar char="§"/>
            </a:pPr>
            <a:r>
              <a:rPr lang="tr-TR" sz="2400" dirty="0">
                <a:solidFill>
                  <a:srgbClr val="002060"/>
                </a:solidFill>
                <a:latin typeface="+mj-lt"/>
              </a:rPr>
              <a:t>Dünyada ve Türkiye de </a:t>
            </a:r>
            <a:r>
              <a:rPr lang="tr-TR" sz="2400" dirty="0" err="1">
                <a:solidFill>
                  <a:srgbClr val="002060"/>
                </a:solidFill>
                <a:latin typeface="+mj-lt"/>
              </a:rPr>
              <a:t>biyogüvenlik</a:t>
            </a:r>
            <a:r>
              <a:rPr lang="tr-TR" sz="2400" dirty="0">
                <a:solidFill>
                  <a:srgbClr val="002060"/>
                </a:solidFill>
                <a:latin typeface="+mj-lt"/>
              </a:rPr>
              <a:t> önlemleri..?</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Başlık"/>
          <p:cNvSpPr>
            <a:spLocks noGrp="1"/>
          </p:cNvSpPr>
          <p:nvPr>
            <p:ph type="title"/>
          </p:nvPr>
        </p:nvSpPr>
        <p:spPr/>
        <p:txBody>
          <a:bodyPr>
            <a:noAutofit/>
          </a:bodyPr>
          <a:lstStyle/>
          <a:p>
            <a:pPr algn="just">
              <a:lnSpc>
                <a:spcPct val="150000"/>
              </a:lnSpc>
              <a:buFont typeface="Wingdings" pitchFamily="2" charset="2"/>
              <a:buChar char="q"/>
            </a:pPr>
            <a:r>
              <a:rPr lang="tr-TR" sz="2400" dirty="0">
                <a:solidFill>
                  <a:srgbClr val="FF0000"/>
                </a:solidFill>
                <a:latin typeface="Times New Roman" pitchFamily="18" charset="0"/>
                <a:cs typeface="Times New Roman" pitchFamily="18" charset="0"/>
              </a:rPr>
              <a:t> </a:t>
            </a:r>
            <a:r>
              <a:rPr lang="tr-TR" sz="2400" dirty="0" err="1">
                <a:solidFill>
                  <a:srgbClr val="FF0000"/>
                </a:solidFill>
                <a:latin typeface="Times New Roman" pitchFamily="18" charset="0"/>
                <a:cs typeface="Times New Roman" pitchFamily="18" charset="0"/>
              </a:rPr>
              <a:t>GDO’ların</a:t>
            </a:r>
            <a:r>
              <a:rPr lang="tr-TR" sz="2400" dirty="0">
                <a:solidFill>
                  <a:srgbClr val="FF0000"/>
                </a:solidFill>
                <a:latin typeface="Times New Roman" pitchFamily="18" charset="0"/>
                <a:cs typeface="Times New Roman" pitchFamily="18" charset="0"/>
              </a:rPr>
              <a:t> Olası Risklerine İlişkin Görüşler:</a:t>
            </a:r>
          </a:p>
        </p:txBody>
      </p:sp>
      <p:sp>
        <p:nvSpPr>
          <p:cNvPr id="3" name="2 Alt Başlık"/>
          <p:cNvSpPr>
            <a:spLocks noGrp="1"/>
          </p:cNvSpPr>
          <p:nvPr>
            <p:ph idx="1"/>
          </p:nvPr>
        </p:nvSpPr>
        <p:spPr/>
        <p:txBody>
          <a:bodyPr>
            <a:normAutofit/>
          </a:bodyPr>
          <a:lstStyle/>
          <a:p>
            <a:pPr algn="just">
              <a:lnSpc>
                <a:spcPct val="150000"/>
              </a:lnSpc>
            </a:pPr>
            <a:r>
              <a:rPr lang="tr-TR" sz="2000" dirty="0">
                <a:solidFill>
                  <a:srgbClr val="7030A0"/>
                </a:solidFill>
                <a:latin typeface="Times New Roman" pitchFamily="18" charset="0"/>
                <a:cs typeface="Times New Roman" pitchFamily="18" charset="0"/>
              </a:rPr>
              <a:t>GDO Genlerinin Toprak, Su, Ekosisteme Geçişi</a:t>
            </a:r>
          </a:p>
          <a:p>
            <a:pPr algn="just">
              <a:lnSpc>
                <a:spcPct val="150000"/>
              </a:lnSpc>
            </a:pPr>
            <a:r>
              <a:rPr lang="tr-TR" sz="2000" dirty="0">
                <a:solidFill>
                  <a:srgbClr val="7030A0"/>
                </a:solidFill>
                <a:latin typeface="Times New Roman" pitchFamily="18" charset="0"/>
                <a:cs typeface="Times New Roman" pitchFamily="18" charset="0"/>
              </a:rPr>
              <a:t>Zararlılarda Dayanıklılığın Artması</a:t>
            </a:r>
          </a:p>
          <a:p>
            <a:pPr algn="just">
              <a:lnSpc>
                <a:spcPct val="150000"/>
              </a:lnSpc>
            </a:pPr>
            <a:r>
              <a:rPr lang="tr-TR" sz="2000" dirty="0">
                <a:solidFill>
                  <a:srgbClr val="7030A0"/>
                </a:solidFill>
                <a:latin typeface="Times New Roman" pitchFamily="18" charset="0"/>
                <a:cs typeface="Times New Roman" pitchFamily="18" charset="0"/>
              </a:rPr>
              <a:t>Biyolojik Çeşitliliğin Yok Olması</a:t>
            </a:r>
          </a:p>
          <a:p>
            <a:pPr algn="just">
              <a:lnSpc>
                <a:spcPct val="150000"/>
              </a:lnSpc>
            </a:pPr>
            <a:r>
              <a:rPr lang="tr-TR" sz="2000" dirty="0" err="1">
                <a:solidFill>
                  <a:srgbClr val="7030A0"/>
                </a:solidFill>
                <a:latin typeface="Times New Roman" pitchFamily="18" charset="0"/>
                <a:cs typeface="Times New Roman" pitchFamily="18" charset="0"/>
              </a:rPr>
              <a:t>Terminatör</a:t>
            </a:r>
            <a:r>
              <a:rPr lang="tr-TR" sz="2000" dirty="0">
                <a:solidFill>
                  <a:srgbClr val="7030A0"/>
                </a:solidFill>
                <a:latin typeface="Times New Roman" pitchFamily="18" charset="0"/>
                <a:cs typeface="Times New Roman" pitchFamily="18" charset="0"/>
              </a:rPr>
              <a:t> Gen Kullanımı Bitki</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Başlık"/>
          <p:cNvSpPr>
            <a:spLocks noGrp="1"/>
          </p:cNvSpPr>
          <p:nvPr>
            <p:ph type="title"/>
          </p:nvPr>
        </p:nvSpPr>
        <p:spPr>
          <a:xfrm>
            <a:off x="914400" y="1571612"/>
            <a:ext cx="8229600" cy="142876"/>
          </a:xfrm>
        </p:spPr>
        <p:txBody>
          <a:bodyPr>
            <a:normAutofit fontScale="90000"/>
          </a:bodyPr>
          <a:lstStyle/>
          <a:p>
            <a:r>
              <a:rPr lang="tr-TR" sz="3100" dirty="0">
                <a:solidFill>
                  <a:srgbClr val="7030A0"/>
                </a:solidFill>
              </a:rPr>
              <a:t>GDO Genlerinin Toprak, Su, Ekosisteme Geçişi </a:t>
            </a:r>
            <a:br>
              <a:rPr lang="tr-TR" dirty="0">
                <a:solidFill>
                  <a:srgbClr val="7030A0"/>
                </a:solidFill>
              </a:rPr>
            </a:br>
            <a:endParaRPr lang="tr-TR" dirty="0"/>
          </a:p>
        </p:txBody>
      </p:sp>
      <p:sp>
        <p:nvSpPr>
          <p:cNvPr id="3" name="2 Alt Başlık"/>
          <p:cNvSpPr>
            <a:spLocks noGrp="1"/>
          </p:cNvSpPr>
          <p:nvPr>
            <p:ph idx="1"/>
          </p:nvPr>
        </p:nvSpPr>
        <p:spPr>
          <a:xfrm>
            <a:off x="357158" y="1785926"/>
            <a:ext cx="8229600" cy="4525963"/>
          </a:xfrm>
        </p:spPr>
        <p:txBody>
          <a:bodyPr>
            <a:normAutofit/>
          </a:bodyPr>
          <a:lstStyle/>
          <a:p>
            <a:pPr algn="just">
              <a:lnSpc>
                <a:spcPct val="150000"/>
              </a:lnSpc>
            </a:pPr>
            <a:r>
              <a:rPr lang="tr-TR" sz="2000" dirty="0" err="1">
                <a:solidFill>
                  <a:schemeClr val="tx1"/>
                </a:solidFill>
                <a:latin typeface="Times New Roman" pitchFamily="18" charset="0"/>
                <a:cs typeface="Times New Roman" pitchFamily="18" charset="0"/>
              </a:rPr>
              <a:t>Terminatör</a:t>
            </a:r>
            <a:r>
              <a:rPr lang="tr-TR" sz="2000" dirty="0">
                <a:solidFill>
                  <a:schemeClr val="tx1"/>
                </a:solidFill>
                <a:latin typeface="Times New Roman" pitchFamily="18" charset="0"/>
                <a:cs typeface="Times New Roman" pitchFamily="18" charset="0"/>
              </a:rPr>
              <a:t> genin aktif hale gelmesi için </a:t>
            </a:r>
            <a:r>
              <a:rPr lang="tr-TR" sz="2000" dirty="0" err="1">
                <a:solidFill>
                  <a:schemeClr val="tx1"/>
                </a:solidFill>
                <a:latin typeface="Times New Roman" pitchFamily="18" charset="0"/>
                <a:cs typeface="Times New Roman" pitchFamily="18" charset="0"/>
              </a:rPr>
              <a:t>tetrasiklin</a:t>
            </a:r>
            <a:r>
              <a:rPr lang="tr-TR" sz="2000" dirty="0">
                <a:solidFill>
                  <a:schemeClr val="tx1"/>
                </a:solidFill>
                <a:latin typeface="Times New Roman" pitchFamily="18" charset="0"/>
                <a:cs typeface="Times New Roman" pitchFamily="18" charset="0"/>
              </a:rPr>
              <a:t> uygulanan tohumlar ekildiğinde, </a:t>
            </a:r>
            <a:r>
              <a:rPr lang="tr-TR" sz="2000" dirty="0">
                <a:solidFill>
                  <a:srgbClr val="00B0F0"/>
                </a:solidFill>
                <a:latin typeface="Times New Roman" pitchFamily="18" charset="0"/>
                <a:cs typeface="Times New Roman" pitchFamily="18" charset="0"/>
              </a:rPr>
              <a:t>toprakta, tohumun etrafında ölü bölgeler meydana gelir ve toprağın </a:t>
            </a:r>
            <a:r>
              <a:rPr lang="tr-TR" sz="2000" dirty="0" err="1">
                <a:solidFill>
                  <a:srgbClr val="00B0F0"/>
                </a:solidFill>
                <a:latin typeface="Times New Roman" pitchFamily="18" charset="0"/>
                <a:cs typeface="Times New Roman" pitchFamily="18" charset="0"/>
              </a:rPr>
              <a:t>mikrobiyal</a:t>
            </a:r>
            <a:r>
              <a:rPr lang="tr-TR" sz="2000" dirty="0">
                <a:solidFill>
                  <a:srgbClr val="00B0F0"/>
                </a:solidFill>
                <a:latin typeface="Times New Roman" pitchFamily="18" charset="0"/>
                <a:cs typeface="Times New Roman" pitchFamily="18" charset="0"/>
              </a:rPr>
              <a:t> dengesi bozulur</a:t>
            </a:r>
            <a:r>
              <a:rPr lang="tr-TR" sz="2000" dirty="0">
                <a:latin typeface="Times New Roman" pitchFamily="18" charset="0"/>
                <a:cs typeface="Times New Roman" pitchFamily="18" charset="0"/>
              </a:rPr>
              <a:t>.</a:t>
            </a:r>
            <a:r>
              <a:rPr lang="tr-TR" sz="2000" dirty="0">
                <a:solidFill>
                  <a:schemeClr val="tx1"/>
                </a:solidFill>
                <a:latin typeface="Times New Roman" pitchFamily="18" charset="0"/>
                <a:cs typeface="Times New Roman" pitchFamily="18" charset="0"/>
              </a:rPr>
              <a:t> Dolayısıyla, kimyasallarla yapılan uygulamalar sonucu toprağın kirlendiği, toprakta yaşayan çeşitli mikroorganizmaların öldüğü ve toprağın yapısının da zarar görebileceği düşünülmektedir..</a:t>
            </a:r>
            <a:r>
              <a:rPr lang="tr-TR" sz="2000" dirty="0">
                <a:latin typeface="Times New Roman" pitchFamily="18" charset="0"/>
                <a:cs typeface="Times New Roman" pitchFamily="18" charset="0"/>
              </a:rPr>
              <a:t> </a:t>
            </a:r>
            <a:endParaRPr lang="tr-TR" sz="2000" dirty="0">
              <a:solidFill>
                <a:schemeClr val="tx1"/>
              </a:solidFill>
              <a:latin typeface="Times New Roman" pitchFamily="18" charset="0"/>
              <a:cs typeface="Times New Roman"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57158" y="1500174"/>
            <a:ext cx="7643866" cy="4500570"/>
          </a:xfrm>
        </p:spPr>
        <p:txBody>
          <a:bodyPr>
            <a:normAutofit/>
          </a:bodyPr>
          <a:lstStyle/>
          <a:p>
            <a:pPr>
              <a:buNone/>
            </a:pPr>
            <a:r>
              <a:rPr lang="tr-TR" sz="3800" dirty="0">
                <a:solidFill>
                  <a:srgbClr val="FF0000"/>
                </a:solidFill>
              </a:rPr>
              <a:t>   </a:t>
            </a:r>
            <a:r>
              <a:rPr lang="tr-TR" sz="2800" dirty="0">
                <a:solidFill>
                  <a:srgbClr val="7030A0"/>
                </a:solidFill>
              </a:rPr>
              <a:t>Zararlılarda Dayanıklılığın Artması</a:t>
            </a:r>
          </a:p>
          <a:p>
            <a:pPr>
              <a:buNone/>
            </a:pPr>
            <a:endParaRPr lang="tr-TR" sz="2800" dirty="0">
              <a:solidFill>
                <a:srgbClr val="7030A0"/>
              </a:solidFill>
            </a:endParaRPr>
          </a:p>
          <a:p>
            <a:pPr algn="just">
              <a:lnSpc>
                <a:spcPct val="150000"/>
              </a:lnSpc>
              <a:buNone/>
            </a:pPr>
            <a:r>
              <a:rPr lang="tr-TR" dirty="0"/>
              <a:t> </a:t>
            </a:r>
            <a:r>
              <a:rPr lang="tr-TR" dirty="0">
                <a:solidFill>
                  <a:srgbClr val="C00000"/>
                </a:solidFill>
              </a:rPr>
              <a:t> </a:t>
            </a:r>
            <a:r>
              <a:rPr lang="tr-TR" sz="2000" dirty="0">
                <a:solidFill>
                  <a:srgbClr val="C00000"/>
                </a:solidFill>
                <a:latin typeface="Times New Roman" pitchFamily="18" charset="0"/>
                <a:cs typeface="Times New Roman" pitchFamily="18" charset="0"/>
              </a:rPr>
              <a:t>1- </a:t>
            </a:r>
            <a:r>
              <a:rPr lang="tr-TR" sz="2000" dirty="0" err="1">
                <a:latin typeface="Times New Roman" pitchFamily="18" charset="0"/>
                <a:cs typeface="Times New Roman" pitchFamily="18" charset="0"/>
              </a:rPr>
              <a:t>Herbisitlere</a:t>
            </a:r>
            <a:r>
              <a:rPr lang="tr-TR" sz="2000" dirty="0">
                <a:latin typeface="Times New Roman" pitchFamily="18" charset="0"/>
                <a:cs typeface="Times New Roman" pitchFamily="18" charset="0"/>
              </a:rPr>
              <a:t> ve böceklere dayanıklılık gibi bitkilere aktarılan yeni genetik özelliklerin çapraz tozlaşma sırasında doğal türlere, yabani türlere ve böceklere kaçışı söz konusu olabilir.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0" y="1000108"/>
            <a:ext cx="9144000" cy="3737946"/>
          </a:xfrm>
          <a:prstGeom prst="rect">
            <a:avLst/>
          </a:prstGeom>
        </p:spPr>
        <p:txBody>
          <a:bodyPr wrap="square">
            <a:spAutoFit/>
          </a:bodyPr>
          <a:lstStyle/>
          <a:p>
            <a:pPr algn="just">
              <a:lnSpc>
                <a:spcPct val="150000"/>
              </a:lnSpc>
              <a:buNone/>
            </a:pPr>
            <a:r>
              <a:rPr lang="tr-TR" sz="2000" dirty="0">
                <a:solidFill>
                  <a:srgbClr val="C00000"/>
                </a:solidFill>
                <a:latin typeface="Times New Roman" pitchFamily="18" charset="0"/>
                <a:cs typeface="Times New Roman" pitchFamily="18" charset="0"/>
              </a:rPr>
              <a:t>2-</a:t>
            </a:r>
            <a:r>
              <a:rPr lang="tr-TR" sz="2000" dirty="0">
                <a:latin typeface="Times New Roman" pitchFamily="18" charset="0"/>
                <a:cs typeface="Times New Roman" pitchFamily="18" charset="0"/>
              </a:rPr>
              <a:t> GD bitkilerin çürümesi sürecinde yıkılan bitki DNA’ları ile birlikte çeşitli dayanıklılık genleri toprak mikroorganizmaları tarafından alınabilir. Bu durumların dirençli yabani ot ve böceklerin ortaya çıkmasına neden olabileceği düşünülmektedir. </a:t>
            </a:r>
          </a:p>
          <a:p>
            <a:pPr algn="just">
              <a:lnSpc>
                <a:spcPct val="150000"/>
              </a:lnSpc>
              <a:buNone/>
            </a:pPr>
            <a:endParaRPr lang="tr-TR" sz="2000" dirty="0">
              <a:latin typeface="Times New Roman" pitchFamily="18" charset="0"/>
              <a:cs typeface="Times New Roman" pitchFamily="18" charset="0"/>
            </a:endParaRPr>
          </a:p>
          <a:p>
            <a:pPr algn="just">
              <a:lnSpc>
                <a:spcPct val="150000"/>
              </a:lnSpc>
              <a:buNone/>
            </a:pPr>
            <a:r>
              <a:rPr lang="tr-TR" sz="2000" dirty="0">
                <a:solidFill>
                  <a:srgbClr val="C00000"/>
                </a:solidFill>
                <a:latin typeface="Times New Roman" pitchFamily="18" charset="0"/>
                <a:cs typeface="Times New Roman" pitchFamily="18" charset="0"/>
              </a:rPr>
              <a:t>3-</a:t>
            </a:r>
            <a:r>
              <a:rPr lang="tr-TR" sz="2000" dirty="0">
                <a:latin typeface="Times New Roman" pitchFamily="18" charset="0"/>
                <a:cs typeface="Times New Roman" pitchFamily="18" charset="0"/>
              </a:rPr>
              <a:t> GD bitkilerin yakın gelecekte </a:t>
            </a:r>
            <a:r>
              <a:rPr lang="tr-TR" sz="2000" dirty="0" err="1">
                <a:latin typeface="Times New Roman" pitchFamily="18" charset="0"/>
                <a:cs typeface="Times New Roman" pitchFamily="18" charset="0"/>
              </a:rPr>
              <a:t>herbisit</a:t>
            </a:r>
            <a:r>
              <a:rPr lang="tr-TR" sz="2000" dirty="0">
                <a:latin typeface="Times New Roman" pitchFamily="18" charset="0"/>
                <a:cs typeface="Times New Roman" pitchFamily="18" charset="0"/>
              </a:rPr>
              <a:t>, </a:t>
            </a:r>
            <a:r>
              <a:rPr lang="tr-TR" sz="2000" dirty="0" err="1">
                <a:latin typeface="Times New Roman" pitchFamily="18" charset="0"/>
                <a:cs typeface="Times New Roman" pitchFamily="18" charset="0"/>
              </a:rPr>
              <a:t>pestisit</a:t>
            </a:r>
            <a:r>
              <a:rPr lang="tr-TR" sz="2000" dirty="0">
                <a:latin typeface="Times New Roman" pitchFamily="18" charset="0"/>
                <a:cs typeface="Times New Roman" pitchFamily="18" charset="0"/>
              </a:rPr>
              <a:t> ve suni gübre kullanımını azaltacağı düşünülse de uzun erimli zararlılarda dayanıklılığın artması nedeniyle tarımsal kimyasallara olan bağlılığı daha da artırarak çevre kirliliğinin de artmasına neden olabileceği düşünülmektedir..</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0" y="0"/>
            <a:ext cx="9144000" cy="6000768"/>
          </a:xfrm>
        </p:spPr>
        <p:txBody>
          <a:bodyPr>
            <a:normAutofit/>
          </a:bodyPr>
          <a:lstStyle/>
          <a:p>
            <a:pPr>
              <a:buNone/>
            </a:pPr>
            <a:r>
              <a:rPr lang="tr-TR" dirty="0"/>
              <a:t> 			</a:t>
            </a:r>
            <a:r>
              <a:rPr lang="tr-TR" sz="2800" dirty="0">
                <a:solidFill>
                  <a:srgbClr val="7030A0"/>
                </a:solidFill>
              </a:rPr>
              <a:t>Biyolojik Çeşitliliğin Yok Olması</a:t>
            </a:r>
          </a:p>
          <a:p>
            <a:pPr>
              <a:buNone/>
            </a:pPr>
            <a:endParaRPr lang="tr-TR" sz="2800" dirty="0">
              <a:solidFill>
                <a:srgbClr val="7030A0"/>
              </a:solidFill>
            </a:endParaRPr>
          </a:p>
          <a:p>
            <a:pPr algn="just">
              <a:lnSpc>
                <a:spcPct val="150000"/>
              </a:lnSpc>
            </a:pPr>
            <a:r>
              <a:rPr lang="tr-TR" sz="2000" dirty="0">
                <a:latin typeface="Times New Roman" pitchFamily="18" charset="0"/>
                <a:cs typeface="Times New Roman" pitchFamily="18" charset="0"/>
              </a:rPr>
              <a:t>Bitkiler arasında gen alışverişi hayvanlara göre daha kolay olduğundan gen kaçışı, genetiği değiştirilmiş bitkilerin barındırdığı en önemli risklerden biridir.. </a:t>
            </a:r>
          </a:p>
          <a:p>
            <a:endParaRPr lang="tr-TR" sz="2500" dirty="0"/>
          </a:p>
          <a:p>
            <a:endParaRPr lang="tr-TR" sz="2500" dirty="0"/>
          </a:p>
          <a:p>
            <a:pPr>
              <a:buNone/>
            </a:pPr>
            <a:endParaRPr lang="tr-TR" sz="2500" dirty="0"/>
          </a:p>
        </p:txBody>
      </p:sp>
      <p:pic>
        <p:nvPicPr>
          <p:cNvPr id="1028" name="Picture 4" descr="C:\Users\rıdva\Desktop\biyolojik-cesitlilik-nedir.jpg"/>
          <p:cNvPicPr>
            <a:picLocks noChangeAspect="1" noChangeArrowheads="1"/>
          </p:cNvPicPr>
          <p:nvPr/>
        </p:nvPicPr>
        <p:blipFill>
          <a:blip r:embed="rId2"/>
          <a:srcRect/>
          <a:stretch>
            <a:fillRect/>
          </a:stretch>
        </p:blipFill>
        <p:spPr bwMode="auto">
          <a:xfrm>
            <a:off x="0" y="2571744"/>
            <a:ext cx="9144000" cy="4286255"/>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428596" y="1568880"/>
            <a:ext cx="8001056" cy="2814617"/>
          </a:xfrm>
          <a:prstGeom prst="rect">
            <a:avLst/>
          </a:prstGeom>
        </p:spPr>
        <p:txBody>
          <a:bodyPr wrap="square">
            <a:spAutoFit/>
          </a:bodyPr>
          <a:lstStyle/>
          <a:p>
            <a:pPr algn="just">
              <a:lnSpc>
                <a:spcPct val="150000"/>
              </a:lnSpc>
            </a:pPr>
            <a:r>
              <a:rPr lang="tr-TR" sz="2000" dirty="0">
                <a:latin typeface="Times New Roman" pitchFamily="18" charset="0"/>
                <a:cs typeface="Times New Roman" pitchFamily="18" charset="0"/>
              </a:rPr>
              <a:t>Dikey gen kaçışı ile </a:t>
            </a:r>
            <a:r>
              <a:rPr lang="tr-TR" sz="2000" dirty="0" err="1">
                <a:latin typeface="Times New Roman" pitchFamily="18" charset="0"/>
                <a:cs typeface="Times New Roman" pitchFamily="18" charset="0"/>
              </a:rPr>
              <a:t>GDO’lu</a:t>
            </a:r>
            <a:r>
              <a:rPr lang="tr-TR" sz="2000" dirty="0">
                <a:latin typeface="Times New Roman" pitchFamily="18" charset="0"/>
                <a:cs typeface="Times New Roman" pitchFamily="18" charset="0"/>
              </a:rPr>
              <a:t> hale gelen bir </a:t>
            </a:r>
            <a:r>
              <a:rPr lang="tr-TR" sz="2000" dirty="0">
                <a:solidFill>
                  <a:srgbClr val="FF0000"/>
                </a:solidFill>
                <a:latin typeface="Times New Roman" pitchFamily="18" charset="0"/>
                <a:cs typeface="Times New Roman" pitchFamily="18" charset="0"/>
              </a:rPr>
              <a:t>bitki besin zincirine girebilir </a:t>
            </a:r>
            <a:r>
              <a:rPr lang="tr-TR" sz="2000" dirty="0">
                <a:latin typeface="Times New Roman" pitchFamily="18" charset="0"/>
                <a:cs typeface="Times New Roman" pitchFamily="18" charset="0"/>
              </a:rPr>
              <a:t>ve zincirinin en son basamağı olan insana kadar taşınabilir. Yatay gen kaçışıyla ise</a:t>
            </a:r>
            <a:r>
              <a:rPr lang="tr-TR" sz="2000" dirty="0">
                <a:solidFill>
                  <a:srgbClr val="FF0000"/>
                </a:solidFill>
                <a:latin typeface="Times New Roman" pitchFamily="18" charset="0"/>
                <a:cs typeface="Times New Roman" pitchFamily="18" charset="0"/>
              </a:rPr>
              <a:t> gen havuzuna bulaşan </a:t>
            </a:r>
            <a:r>
              <a:rPr lang="tr-TR" sz="2000" dirty="0" err="1">
                <a:latin typeface="Times New Roman" pitchFamily="18" charset="0"/>
                <a:cs typeface="Times New Roman" pitchFamily="18" charset="0"/>
              </a:rPr>
              <a:t>terminatör</a:t>
            </a:r>
            <a:r>
              <a:rPr lang="tr-TR" sz="2000" dirty="0">
                <a:latin typeface="Times New Roman" pitchFamily="18" charset="0"/>
                <a:cs typeface="Times New Roman" pitchFamily="18" charset="0"/>
              </a:rPr>
              <a:t> genlerle döllenen bitkilerin yapısı bozulur ve yeniden üreyemez. Bu durumda doğada her bir bitkinin onlarca türü bulunmasına karşın tarım alanlarında yalnızca tek tip ürün yetiştirilecek ve doğal türler yok olacaktır..</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3000" b="1" dirty="0" err="1">
                <a:solidFill>
                  <a:srgbClr val="FF0000"/>
                </a:solidFill>
              </a:rPr>
              <a:t>Terminatör</a:t>
            </a:r>
            <a:r>
              <a:rPr lang="tr-TR" sz="3000" b="1" dirty="0">
                <a:solidFill>
                  <a:srgbClr val="FF0000"/>
                </a:solidFill>
              </a:rPr>
              <a:t> Gen Kullanımı;</a:t>
            </a:r>
            <a:endParaRPr lang="tr-TR" sz="3000" dirty="0">
              <a:solidFill>
                <a:srgbClr val="FF0000"/>
              </a:solidFill>
            </a:endParaRPr>
          </a:p>
        </p:txBody>
      </p:sp>
      <p:sp>
        <p:nvSpPr>
          <p:cNvPr id="3" name="2 İçerik Yer Tutucusu"/>
          <p:cNvSpPr>
            <a:spLocks noGrp="1"/>
          </p:cNvSpPr>
          <p:nvPr>
            <p:ph idx="1"/>
          </p:nvPr>
        </p:nvSpPr>
        <p:spPr/>
        <p:txBody>
          <a:bodyPr>
            <a:normAutofit/>
          </a:bodyPr>
          <a:lstStyle/>
          <a:p>
            <a:pPr algn="just">
              <a:lnSpc>
                <a:spcPct val="150000"/>
              </a:lnSpc>
              <a:buNone/>
            </a:pPr>
            <a:r>
              <a:rPr lang="tr-TR" dirty="0"/>
              <a:t>     </a:t>
            </a:r>
            <a:r>
              <a:rPr lang="tr-TR" sz="2200" dirty="0">
                <a:latin typeface="Times New Roman" pitchFamily="18" charset="0"/>
                <a:cs typeface="Times New Roman" pitchFamily="18" charset="0"/>
              </a:rPr>
              <a:t>Bitki tohumlarının hasadının yapılmasının ardından bu tohumların tekrar ekilmesi durumunda bitkinin normal gelişimini sürdürmesi, fakat tohum </a:t>
            </a:r>
            <a:r>
              <a:rPr lang="sv-SE" sz="2200" dirty="0">
                <a:latin typeface="Times New Roman" pitchFamily="18" charset="0"/>
                <a:cs typeface="Times New Roman" pitchFamily="18" charset="0"/>
              </a:rPr>
              <a:t>vermemesi şeklindeki yöntem, terminatör teknoloji ya da genetik</a:t>
            </a:r>
            <a:r>
              <a:rPr lang="tr-TR" sz="2200" dirty="0">
                <a:latin typeface="Times New Roman" pitchFamily="18" charset="0"/>
                <a:cs typeface="Times New Roman" pitchFamily="18" charset="0"/>
              </a:rPr>
              <a:t> kullanımı sınırlayıcı teknoloji (GURT) olarak adlandırılır...</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1071546"/>
            <a:ext cx="8229600" cy="5054617"/>
          </a:xfrm>
        </p:spPr>
        <p:txBody>
          <a:bodyPr>
            <a:normAutofit/>
          </a:bodyPr>
          <a:lstStyle/>
          <a:p>
            <a:pPr algn="just">
              <a:lnSpc>
                <a:spcPct val="150000"/>
              </a:lnSpc>
              <a:buNone/>
            </a:pPr>
            <a:r>
              <a:rPr lang="tr-TR" sz="2000" dirty="0" err="1">
                <a:latin typeface="Times New Roman" pitchFamily="18" charset="0"/>
                <a:cs typeface="Times New Roman" pitchFamily="18" charset="0"/>
              </a:rPr>
              <a:t>Terminatör</a:t>
            </a:r>
            <a:r>
              <a:rPr lang="tr-TR" sz="2000" dirty="0">
                <a:latin typeface="Times New Roman" pitchFamily="18" charset="0"/>
                <a:cs typeface="Times New Roman" pitchFamily="18" charset="0"/>
              </a:rPr>
              <a:t> Gen kullanımı iki şekilde uygulanabilir;</a:t>
            </a:r>
          </a:p>
          <a:p>
            <a:pPr algn="just">
              <a:lnSpc>
                <a:spcPct val="150000"/>
              </a:lnSpc>
              <a:buNone/>
            </a:pPr>
            <a:endParaRPr lang="tr-TR" sz="2000" dirty="0">
              <a:latin typeface="Times New Roman" pitchFamily="18" charset="0"/>
              <a:cs typeface="Times New Roman" pitchFamily="18" charset="0"/>
            </a:endParaRPr>
          </a:p>
          <a:p>
            <a:pPr algn="just">
              <a:lnSpc>
                <a:spcPct val="150000"/>
              </a:lnSpc>
            </a:pPr>
            <a:r>
              <a:rPr lang="tr-TR" sz="2000" dirty="0">
                <a:latin typeface="Times New Roman" pitchFamily="18" charset="0"/>
                <a:cs typeface="Times New Roman" pitchFamily="18" charset="0"/>
              </a:rPr>
              <a:t> </a:t>
            </a:r>
            <a:r>
              <a:rPr lang="tr-TR" sz="2000" dirty="0">
                <a:solidFill>
                  <a:srgbClr val="00B0F0"/>
                </a:solidFill>
                <a:latin typeface="Times New Roman" pitchFamily="18" charset="0"/>
                <a:cs typeface="Times New Roman" pitchFamily="18" charset="0"/>
              </a:rPr>
              <a:t>V-GURT</a:t>
            </a:r>
            <a:r>
              <a:rPr lang="tr-TR" sz="2000" dirty="0">
                <a:latin typeface="Times New Roman" pitchFamily="18" charset="0"/>
                <a:cs typeface="Times New Roman" pitchFamily="18" charset="0"/>
              </a:rPr>
              <a:t> teknolojisinde tohumlar kısırlaştırılmakta, tohumun ekildiği yıl ürün alınmasına karşın üreticinin bir sonraki üretimde kullanacağı tohumluk oluşmamaktadır.</a:t>
            </a:r>
          </a:p>
          <a:p>
            <a:pPr algn="just">
              <a:lnSpc>
                <a:spcPct val="150000"/>
              </a:lnSpc>
            </a:pPr>
            <a:r>
              <a:rPr lang="tr-TR" sz="2000" dirty="0">
                <a:solidFill>
                  <a:srgbClr val="00B0F0"/>
                </a:solidFill>
                <a:latin typeface="Times New Roman" pitchFamily="18" charset="0"/>
                <a:cs typeface="Times New Roman" pitchFamily="18" charset="0"/>
              </a:rPr>
              <a:t>T-GURT</a:t>
            </a:r>
            <a:r>
              <a:rPr lang="tr-TR" sz="2000" dirty="0">
                <a:latin typeface="Times New Roman" pitchFamily="18" charset="0"/>
                <a:cs typeface="Times New Roman" pitchFamily="18" charset="0"/>
              </a:rPr>
              <a:t> teknolojisinde ise bitkiye kazandırılan özelliklerin açılıp kapatılmasını tetikleyen </a:t>
            </a:r>
            <a:r>
              <a:rPr lang="tr-TR" sz="2000" dirty="0" err="1">
                <a:latin typeface="Times New Roman" pitchFamily="18" charset="0"/>
                <a:cs typeface="Times New Roman" pitchFamily="18" charset="0"/>
              </a:rPr>
              <a:t>aktivatörler</a:t>
            </a:r>
            <a:r>
              <a:rPr lang="tr-TR" sz="2000" dirty="0">
                <a:latin typeface="Times New Roman" pitchFamily="18" charset="0"/>
                <a:cs typeface="Times New Roman" pitchFamily="18" charset="0"/>
              </a:rPr>
              <a:t> kullanılır. Tohumlar kısırlaştırılmaz, bir sonraki üretim için tohum saklanabilir. Ancak bu tohumların aktif olabilmeleri için, </a:t>
            </a:r>
            <a:r>
              <a:rPr lang="tr-TR" sz="2000" dirty="0" err="1">
                <a:latin typeface="Times New Roman" pitchFamily="18" charset="0"/>
                <a:cs typeface="Times New Roman" pitchFamily="18" charset="0"/>
              </a:rPr>
              <a:t>biyoteknoloji</a:t>
            </a:r>
            <a:r>
              <a:rPr lang="tr-TR" sz="2000" dirty="0">
                <a:latin typeface="Times New Roman" pitchFamily="18" charset="0"/>
                <a:cs typeface="Times New Roman" pitchFamily="18" charset="0"/>
              </a:rPr>
              <a:t> firmalarından alınan özel kimyasalların ya da </a:t>
            </a:r>
            <a:r>
              <a:rPr lang="tr-TR" sz="2000" dirty="0" err="1">
                <a:latin typeface="Times New Roman" pitchFamily="18" charset="0"/>
                <a:cs typeface="Times New Roman" pitchFamily="18" charset="0"/>
              </a:rPr>
              <a:t>aktivatör</a:t>
            </a:r>
            <a:r>
              <a:rPr lang="tr-TR" sz="2000" dirty="0">
                <a:latin typeface="Times New Roman" pitchFamily="18" charset="0"/>
                <a:cs typeface="Times New Roman" pitchFamily="18" charset="0"/>
              </a:rPr>
              <a:t> birleştiricilerin uygulanması gerekir. (</a:t>
            </a:r>
            <a:r>
              <a:rPr lang="tr-TR" sz="2000" dirty="0" err="1">
                <a:latin typeface="Times New Roman" pitchFamily="18" charset="0"/>
                <a:cs typeface="Times New Roman" pitchFamily="18" charset="0"/>
              </a:rPr>
              <a:t>Tetrasiklin</a:t>
            </a:r>
            <a:r>
              <a:rPr lang="tr-TR" sz="2000" dirty="0">
                <a:latin typeface="Times New Roman" pitchFamily="18" charset="0"/>
                <a:cs typeface="Times New Roman" pitchFamily="18" charset="0"/>
              </a:rPr>
              <a:t>)</a:t>
            </a:r>
          </a:p>
          <a:p>
            <a:endParaRPr lang="tr-TR"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Başlık"/>
          <p:cNvSpPr>
            <a:spLocks noGrp="1"/>
          </p:cNvSpPr>
          <p:nvPr>
            <p:ph type="title"/>
          </p:nvPr>
        </p:nvSpPr>
        <p:spPr>
          <a:xfrm>
            <a:off x="142844" y="642918"/>
            <a:ext cx="8786874" cy="1143000"/>
          </a:xfrm>
        </p:spPr>
        <p:txBody>
          <a:bodyPr>
            <a:normAutofit/>
          </a:bodyPr>
          <a:lstStyle/>
          <a:p>
            <a:pPr>
              <a:buFont typeface="Wingdings" pitchFamily="2" charset="2"/>
              <a:buChar char="q"/>
            </a:pPr>
            <a:r>
              <a:rPr lang="tr-TR" dirty="0">
                <a:solidFill>
                  <a:srgbClr val="FF0000"/>
                </a:solidFill>
              </a:rPr>
              <a:t> </a:t>
            </a:r>
            <a:r>
              <a:rPr lang="tr-TR" sz="2700" dirty="0">
                <a:solidFill>
                  <a:srgbClr val="FF0000"/>
                </a:solidFill>
              </a:rPr>
              <a:t>GDO Çevreye ve </a:t>
            </a:r>
            <a:r>
              <a:rPr lang="tr-TR" sz="2700" dirty="0" err="1">
                <a:solidFill>
                  <a:srgbClr val="FF0000"/>
                </a:solidFill>
              </a:rPr>
              <a:t>Biyoçeşitliliğe</a:t>
            </a:r>
            <a:r>
              <a:rPr lang="tr-TR" sz="2700" dirty="0">
                <a:solidFill>
                  <a:srgbClr val="FF0000"/>
                </a:solidFill>
              </a:rPr>
              <a:t> Etkisi</a:t>
            </a:r>
            <a:endParaRPr lang="tr-TR" sz="2700" dirty="0"/>
          </a:p>
        </p:txBody>
      </p:sp>
      <p:sp>
        <p:nvSpPr>
          <p:cNvPr id="3" name="2 İçerik Yer Tutucusu"/>
          <p:cNvSpPr>
            <a:spLocks noGrp="1"/>
          </p:cNvSpPr>
          <p:nvPr>
            <p:ph idx="1"/>
          </p:nvPr>
        </p:nvSpPr>
        <p:spPr>
          <a:xfrm>
            <a:off x="785786" y="1714488"/>
            <a:ext cx="7467600" cy="4516562"/>
          </a:xfrm>
        </p:spPr>
        <p:txBody>
          <a:bodyPr>
            <a:normAutofit fontScale="85000" lnSpcReduction="10000"/>
          </a:bodyPr>
          <a:lstStyle/>
          <a:p>
            <a:pPr algn="just">
              <a:lnSpc>
                <a:spcPct val="170000"/>
              </a:lnSpc>
              <a:buNone/>
            </a:pPr>
            <a:endParaRPr lang="tr-TR" sz="2900" dirty="0">
              <a:latin typeface="Times New Roman" pitchFamily="18" charset="0"/>
              <a:cs typeface="Times New Roman" pitchFamily="18" charset="0"/>
            </a:endParaRPr>
          </a:p>
          <a:p>
            <a:pPr algn="just">
              <a:lnSpc>
                <a:spcPct val="170000"/>
              </a:lnSpc>
            </a:pPr>
            <a:r>
              <a:rPr lang="tr-TR" sz="2600" dirty="0">
                <a:latin typeface="Times New Roman" pitchFamily="18" charset="0"/>
                <a:cs typeface="Times New Roman" pitchFamily="18" charset="0"/>
              </a:rPr>
              <a:t>Biyolojik çeşitlilik; toplumların ekolojik, ekonomik, kültürel ve manevi zenginlikleri ve geçmişleriyle bağlantılı olup, büyük önem arz etmektedir. Ancak, artan nüfus ile birlikte doğal kaynak tüketim hızının artması dolayısıyla genetik çeşitliliğin azalması nedeniyle son yıllarda </a:t>
            </a:r>
            <a:r>
              <a:rPr lang="tr-TR" sz="2600" dirty="0" err="1">
                <a:latin typeface="Times New Roman" pitchFamily="18" charset="0"/>
                <a:cs typeface="Times New Roman" pitchFamily="18" charset="0"/>
              </a:rPr>
              <a:t>GDO’ların</a:t>
            </a:r>
            <a:r>
              <a:rPr lang="tr-TR" sz="2600" dirty="0">
                <a:latin typeface="Times New Roman" pitchFamily="18" charset="0"/>
                <a:cs typeface="Times New Roman" pitchFamily="18" charset="0"/>
              </a:rPr>
              <a:t> neden olabileceği olumsuz etkiler büyük endişe yaratmaktadır.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İçerik Yer Tutucusu"/>
          <p:cNvGraphicFramePr>
            <a:graphicFrameLocks noGrp="1"/>
          </p:cNvGraphicFramePr>
          <p:nvPr>
            <p:ph idx="1"/>
          </p:nvPr>
        </p:nvGraphicFramePr>
        <p:xfrm>
          <a:off x="0" y="0"/>
          <a:ext cx="8929718"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Başlık"/>
          <p:cNvSpPr>
            <a:spLocks noGrp="1"/>
          </p:cNvSpPr>
          <p:nvPr>
            <p:ph type="title"/>
          </p:nvPr>
        </p:nvSpPr>
        <p:spPr>
          <a:xfrm>
            <a:off x="457200" y="274638"/>
            <a:ext cx="7901014" cy="1143000"/>
          </a:xfrm>
        </p:spPr>
        <p:txBody>
          <a:bodyPr>
            <a:normAutofit/>
          </a:bodyPr>
          <a:lstStyle/>
          <a:p>
            <a:pPr>
              <a:buFont typeface="Wingdings" pitchFamily="2" charset="2"/>
              <a:buChar char="q"/>
            </a:pPr>
            <a:r>
              <a:rPr lang="tr-TR" sz="3600" dirty="0">
                <a:solidFill>
                  <a:srgbClr val="FF0000"/>
                </a:solidFill>
              </a:rPr>
              <a:t> </a:t>
            </a:r>
            <a:r>
              <a:rPr lang="tr-TR" sz="2700" dirty="0" err="1">
                <a:solidFill>
                  <a:srgbClr val="FF0000"/>
                </a:solidFill>
                <a:latin typeface="Times New Roman" pitchFamily="18" charset="0"/>
                <a:cs typeface="Times New Roman" pitchFamily="18" charset="0"/>
              </a:rPr>
              <a:t>Gdo</a:t>
            </a:r>
            <a:r>
              <a:rPr lang="tr-TR" sz="2700" dirty="0">
                <a:solidFill>
                  <a:srgbClr val="FF0000"/>
                </a:solidFill>
                <a:latin typeface="Times New Roman" pitchFamily="18" charset="0"/>
                <a:cs typeface="Times New Roman" pitchFamily="18" charset="0"/>
              </a:rPr>
              <a:t> nedir ve nasıl üretilmektedir..?</a:t>
            </a:r>
            <a:endParaRPr lang="tr-TR" sz="2700" dirty="0">
              <a:latin typeface="Times New Roman" pitchFamily="18" charset="0"/>
              <a:cs typeface="Times New Roman" pitchFamily="18" charset="0"/>
            </a:endParaRPr>
          </a:p>
        </p:txBody>
      </p:sp>
      <p:sp>
        <p:nvSpPr>
          <p:cNvPr id="3" name="2 Alt Başlık"/>
          <p:cNvSpPr>
            <a:spLocks noGrp="1"/>
          </p:cNvSpPr>
          <p:nvPr>
            <p:ph idx="1"/>
          </p:nvPr>
        </p:nvSpPr>
        <p:spPr/>
        <p:txBody>
          <a:bodyPr>
            <a:normAutofit/>
          </a:bodyPr>
          <a:lstStyle/>
          <a:p>
            <a:pPr algn="just"/>
            <a:r>
              <a:rPr lang="tr-TR" sz="2000" dirty="0" err="1">
                <a:solidFill>
                  <a:srgbClr val="00B0F0"/>
                </a:solidFill>
                <a:latin typeface="Times New Roman" pitchFamily="18" charset="0"/>
                <a:cs typeface="Times New Roman" pitchFamily="18" charset="0"/>
              </a:rPr>
              <a:t>GDO’lar</a:t>
            </a:r>
            <a:r>
              <a:rPr lang="tr-TR" sz="2000" dirty="0">
                <a:solidFill>
                  <a:srgbClr val="00B0F0"/>
                </a:solidFill>
                <a:latin typeface="Times New Roman" pitchFamily="18" charset="0"/>
                <a:cs typeface="Times New Roman" pitchFamily="18" charset="0"/>
              </a:rPr>
              <a:t> (Genetiği Değiştirilmiş Organizmalar), </a:t>
            </a:r>
            <a:r>
              <a:rPr lang="tr-TR" sz="2000" dirty="0" err="1">
                <a:latin typeface="Times New Roman" pitchFamily="18" charset="0"/>
                <a:cs typeface="Times New Roman" pitchFamily="18" charset="0"/>
              </a:rPr>
              <a:t>biyoteknolojik</a:t>
            </a:r>
            <a:r>
              <a:rPr lang="tr-TR" sz="2000" dirty="0">
                <a:latin typeface="Times New Roman" pitchFamily="18" charset="0"/>
                <a:cs typeface="Times New Roman" pitchFamily="18" charset="0"/>
              </a:rPr>
              <a:t> teknikler kullanılarak genetik yapıları değiştirilerek, geliştirilmiş ürünlerdir. </a:t>
            </a:r>
            <a:r>
              <a:rPr lang="tr-TR" sz="2000" dirty="0" err="1">
                <a:latin typeface="Times New Roman" pitchFamily="18" charset="0"/>
                <a:cs typeface="Times New Roman" pitchFamily="18" charset="0"/>
              </a:rPr>
              <a:t>Transgenik</a:t>
            </a:r>
            <a:r>
              <a:rPr lang="tr-TR" sz="2000" dirty="0">
                <a:latin typeface="Times New Roman" pitchFamily="18" charset="0"/>
                <a:cs typeface="Times New Roman" pitchFamily="18" charset="0"/>
              </a:rPr>
              <a:t> ya da </a:t>
            </a:r>
            <a:r>
              <a:rPr lang="tr-TR" sz="2000" dirty="0" err="1">
                <a:latin typeface="Times New Roman" pitchFamily="18" charset="0"/>
                <a:cs typeface="Times New Roman" pitchFamily="18" charset="0"/>
              </a:rPr>
              <a:t>biyotek</a:t>
            </a:r>
            <a:r>
              <a:rPr lang="tr-TR" sz="2000" dirty="0">
                <a:latin typeface="Times New Roman" pitchFamily="18" charset="0"/>
                <a:cs typeface="Times New Roman" pitchFamily="18" charset="0"/>
              </a:rPr>
              <a:t> ürünler de </a:t>
            </a:r>
            <a:r>
              <a:rPr lang="tr-TR" sz="2000" dirty="0" err="1">
                <a:latin typeface="Times New Roman" pitchFamily="18" charset="0"/>
                <a:cs typeface="Times New Roman" pitchFamily="18" charset="0"/>
              </a:rPr>
              <a:t>GDO’lu</a:t>
            </a:r>
            <a:r>
              <a:rPr lang="tr-TR" sz="2000" dirty="0">
                <a:latin typeface="Times New Roman" pitchFamily="18" charset="0"/>
                <a:cs typeface="Times New Roman" pitchFamily="18" charset="0"/>
              </a:rPr>
              <a:t> ürünler yerine kullanılabilmektedir. </a:t>
            </a:r>
            <a:endParaRPr lang="tr-TR" sz="2000" dirty="0">
              <a:solidFill>
                <a:srgbClr val="FF0000"/>
              </a:solidFill>
              <a:latin typeface="Times New Roman" pitchFamily="18" charset="0"/>
              <a:cs typeface="Times New Roman" pitchFamily="18"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idx="1"/>
          </p:nvPr>
        </p:nvSpPr>
        <p:spPr>
          <a:xfrm>
            <a:off x="357158" y="1428736"/>
            <a:ext cx="8229600" cy="4525963"/>
          </a:xfrm>
        </p:spPr>
        <p:txBody>
          <a:bodyPr>
            <a:normAutofit/>
          </a:bodyPr>
          <a:lstStyle/>
          <a:p>
            <a:pPr algn="just">
              <a:lnSpc>
                <a:spcPct val="150000"/>
              </a:lnSpc>
            </a:pPr>
            <a:r>
              <a:rPr lang="tr-TR" sz="2000" dirty="0" err="1">
                <a:solidFill>
                  <a:schemeClr val="tx1"/>
                </a:solidFill>
                <a:latin typeface="Times New Roman" pitchFamily="18" charset="0"/>
                <a:cs typeface="Times New Roman" pitchFamily="18" charset="0"/>
              </a:rPr>
              <a:t>GDO’ların</a:t>
            </a:r>
            <a:r>
              <a:rPr lang="tr-TR" sz="2000" dirty="0">
                <a:solidFill>
                  <a:schemeClr val="tx1"/>
                </a:solidFill>
                <a:latin typeface="Times New Roman" pitchFamily="18" charset="0"/>
                <a:cs typeface="Times New Roman" pitchFamily="18" charset="0"/>
              </a:rPr>
              <a:t> neden  olabileceği olumsuz etkiler genellikle kontrolsüz tozlaşma, gen,  kaçışı ve yabani </a:t>
            </a:r>
            <a:r>
              <a:rPr lang="tr-TR" sz="2000" dirty="0" err="1">
                <a:solidFill>
                  <a:schemeClr val="tx1"/>
                </a:solidFill>
                <a:latin typeface="Times New Roman" pitchFamily="18" charset="0"/>
                <a:cs typeface="Times New Roman" pitchFamily="18" charset="0"/>
              </a:rPr>
              <a:t>hibritleşmeden</a:t>
            </a:r>
            <a:r>
              <a:rPr lang="tr-TR" sz="2000" dirty="0">
                <a:solidFill>
                  <a:schemeClr val="tx1"/>
                </a:solidFill>
                <a:latin typeface="Times New Roman" pitchFamily="18" charset="0"/>
                <a:cs typeface="Times New Roman" pitchFamily="18" charset="0"/>
              </a:rPr>
              <a:t> doğabilecek riskler olarak ifade edilmektedir  herhangi bir özellikle ilgili olarak </a:t>
            </a:r>
            <a:r>
              <a:rPr lang="tr-TR" sz="2000" dirty="0" err="1">
                <a:solidFill>
                  <a:schemeClr val="tx1"/>
                </a:solidFill>
                <a:latin typeface="Times New Roman" pitchFamily="18" charset="0"/>
                <a:cs typeface="Times New Roman" pitchFamily="18" charset="0"/>
              </a:rPr>
              <a:t>modifiye</a:t>
            </a:r>
            <a:r>
              <a:rPr lang="tr-TR" sz="2000" dirty="0">
                <a:solidFill>
                  <a:schemeClr val="tx1"/>
                </a:solidFill>
                <a:latin typeface="Times New Roman" pitchFamily="18" charset="0"/>
                <a:cs typeface="Times New Roman" pitchFamily="18" charset="0"/>
              </a:rPr>
              <a:t>  edilen “yabani genin” diğer canlılara başka türlere geçme olasılığını ortaya çıkarır..</a:t>
            </a:r>
          </a:p>
          <a:p>
            <a:pPr algn="just">
              <a:lnSpc>
                <a:spcPct val="150000"/>
              </a:lnSpc>
            </a:pPr>
            <a:r>
              <a:rPr lang="tr-TR" sz="2000" dirty="0">
                <a:solidFill>
                  <a:schemeClr val="tx1"/>
                </a:solidFill>
                <a:latin typeface="Times New Roman" pitchFamily="18" charset="0"/>
                <a:cs typeface="Times New Roman" pitchFamily="18" charset="0"/>
              </a:rPr>
              <a:t>Böyle bir durumda  biyolojik çeşitlilik, tüm ekosistem, insan ve hayvan sağlığı tehdit altına altına girmektedir. </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Başlık"/>
          <p:cNvSpPr>
            <a:spLocks noGrp="1"/>
          </p:cNvSpPr>
          <p:nvPr>
            <p:ph type="title"/>
          </p:nvPr>
        </p:nvSpPr>
        <p:spPr>
          <a:xfrm>
            <a:off x="1071538" y="928670"/>
            <a:ext cx="6943716" cy="582594"/>
          </a:xfrm>
        </p:spPr>
        <p:txBody>
          <a:bodyPr>
            <a:normAutofit fontScale="90000"/>
          </a:bodyPr>
          <a:lstStyle/>
          <a:p>
            <a:r>
              <a:rPr lang="tr-TR" sz="3100" dirty="0">
                <a:solidFill>
                  <a:srgbClr val="00B0F0"/>
                </a:solidFill>
              </a:rPr>
              <a:t>Gen kaçışına birkaç örnek;</a:t>
            </a:r>
            <a:br>
              <a:rPr lang="tr-TR" dirty="0">
                <a:solidFill>
                  <a:srgbClr val="00B0F0"/>
                </a:solidFill>
              </a:rPr>
            </a:br>
            <a:endParaRPr lang="tr-TR" dirty="0"/>
          </a:p>
        </p:txBody>
      </p:sp>
      <p:sp>
        <p:nvSpPr>
          <p:cNvPr id="3" name="2 Alt Başlık"/>
          <p:cNvSpPr>
            <a:spLocks noGrp="1"/>
          </p:cNvSpPr>
          <p:nvPr>
            <p:ph idx="1"/>
          </p:nvPr>
        </p:nvSpPr>
        <p:spPr>
          <a:xfrm>
            <a:off x="357158" y="1857364"/>
            <a:ext cx="8215370" cy="4525963"/>
          </a:xfrm>
        </p:spPr>
        <p:txBody>
          <a:bodyPr>
            <a:normAutofit/>
          </a:bodyPr>
          <a:lstStyle/>
          <a:p>
            <a:pPr algn="just">
              <a:lnSpc>
                <a:spcPct val="150000"/>
              </a:lnSpc>
            </a:pPr>
            <a:r>
              <a:rPr lang="tr-TR" sz="2000" dirty="0">
                <a:solidFill>
                  <a:srgbClr val="C00000"/>
                </a:solidFill>
                <a:latin typeface="Times New Roman" pitchFamily="18" charset="0"/>
                <a:cs typeface="Times New Roman" pitchFamily="18" charset="0"/>
              </a:rPr>
              <a:t>1-</a:t>
            </a:r>
            <a:r>
              <a:rPr lang="tr-TR" sz="2000" dirty="0">
                <a:solidFill>
                  <a:schemeClr val="tx1"/>
                </a:solidFill>
                <a:latin typeface="Times New Roman" pitchFamily="18" charset="0"/>
                <a:cs typeface="Times New Roman" pitchFamily="18" charset="0"/>
              </a:rPr>
              <a:t> </a:t>
            </a:r>
            <a:r>
              <a:rPr lang="tr-TR" sz="2000" dirty="0">
                <a:latin typeface="Times New Roman" pitchFamily="18" charset="0"/>
                <a:cs typeface="Times New Roman" pitchFamily="18" charset="0"/>
              </a:rPr>
              <a:t>yapılan son çalışmalar </a:t>
            </a:r>
            <a:r>
              <a:rPr lang="tr-TR" sz="2000" dirty="0">
                <a:solidFill>
                  <a:schemeClr val="tx1"/>
                </a:solidFill>
                <a:latin typeface="Times New Roman" pitchFamily="18" charset="0"/>
                <a:cs typeface="Times New Roman" pitchFamily="18" charset="0"/>
              </a:rPr>
              <a:t>kimyasal ilaç kullanımının arttığını göstermektedir. Arjantin'de 1999 yılında soya </a:t>
            </a:r>
            <a:r>
              <a:rPr lang="tr-TR" sz="2000" dirty="0" err="1">
                <a:solidFill>
                  <a:schemeClr val="tx1"/>
                </a:solidFill>
                <a:latin typeface="Times New Roman" pitchFamily="18" charset="0"/>
                <a:cs typeface="Times New Roman" pitchFamily="18" charset="0"/>
              </a:rPr>
              <a:t>fasülyesi</a:t>
            </a:r>
            <a:r>
              <a:rPr lang="tr-TR" sz="2000" dirty="0">
                <a:solidFill>
                  <a:schemeClr val="tx1"/>
                </a:solidFill>
                <a:latin typeface="Times New Roman" pitchFamily="18" charset="0"/>
                <a:cs typeface="Times New Roman" pitchFamily="18" charset="0"/>
              </a:rPr>
              <a:t> ekim alanında yüzde 17’lik artışa karşılık </a:t>
            </a:r>
            <a:r>
              <a:rPr lang="tr-TR" sz="2000" dirty="0" err="1">
                <a:solidFill>
                  <a:schemeClr val="tx1"/>
                </a:solidFill>
                <a:latin typeface="Times New Roman" pitchFamily="18" charset="0"/>
                <a:cs typeface="Times New Roman" pitchFamily="18" charset="0"/>
              </a:rPr>
              <a:t>pestisit</a:t>
            </a:r>
            <a:r>
              <a:rPr lang="tr-TR" sz="2000" dirty="0">
                <a:solidFill>
                  <a:schemeClr val="tx1"/>
                </a:solidFill>
                <a:latin typeface="Times New Roman" pitchFamily="18" charset="0"/>
                <a:cs typeface="Times New Roman" pitchFamily="18" charset="0"/>
              </a:rPr>
              <a:t> (tarım ilacı) kullanımının iki kat arttığı bildirilmiştir. </a:t>
            </a:r>
            <a:r>
              <a:rPr lang="tr-TR" sz="2000" dirty="0" err="1">
                <a:solidFill>
                  <a:schemeClr val="tx1"/>
                </a:solidFill>
                <a:latin typeface="Times New Roman" pitchFamily="18" charset="0"/>
                <a:cs typeface="Times New Roman" pitchFamily="18" charset="0"/>
              </a:rPr>
              <a:t>Pestisit</a:t>
            </a:r>
            <a:r>
              <a:rPr lang="tr-TR" sz="2000" dirty="0">
                <a:solidFill>
                  <a:schemeClr val="tx1"/>
                </a:solidFill>
                <a:latin typeface="Times New Roman" pitchFamily="18" charset="0"/>
                <a:cs typeface="Times New Roman" pitchFamily="18" charset="0"/>
              </a:rPr>
              <a:t> kullanımındaki artış soya </a:t>
            </a:r>
            <a:r>
              <a:rPr lang="tr-TR" sz="2000" dirty="0" err="1">
                <a:solidFill>
                  <a:schemeClr val="tx1"/>
                </a:solidFill>
                <a:latin typeface="Times New Roman" pitchFamily="18" charset="0"/>
                <a:cs typeface="Times New Roman" pitchFamily="18" charset="0"/>
              </a:rPr>
              <a:t>fasülyesi</a:t>
            </a:r>
            <a:r>
              <a:rPr lang="tr-TR" sz="2000" dirty="0">
                <a:solidFill>
                  <a:schemeClr val="tx1"/>
                </a:solidFill>
                <a:latin typeface="Times New Roman" pitchFamily="18" charset="0"/>
                <a:cs typeface="Times New Roman" pitchFamily="18" charset="0"/>
              </a:rPr>
              <a:t> ekim alanındaki artışla açıklanamamakta ve aynı dönemde verimin de azaldığı  belirtilmektedir..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idx="1"/>
          </p:nvPr>
        </p:nvSpPr>
        <p:spPr>
          <a:xfrm>
            <a:off x="500034" y="1428736"/>
            <a:ext cx="8229600" cy="4525963"/>
          </a:xfrm>
        </p:spPr>
        <p:txBody>
          <a:bodyPr>
            <a:normAutofit/>
          </a:bodyPr>
          <a:lstStyle/>
          <a:p>
            <a:pPr algn="just">
              <a:lnSpc>
                <a:spcPct val="150000"/>
              </a:lnSpc>
            </a:pPr>
            <a:r>
              <a:rPr lang="tr-TR" sz="2000" dirty="0">
                <a:solidFill>
                  <a:srgbClr val="C00000"/>
                </a:solidFill>
                <a:latin typeface="Times New Roman" pitchFamily="18" charset="0"/>
                <a:cs typeface="Times New Roman" pitchFamily="18" charset="0"/>
              </a:rPr>
              <a:t>2-</a:t>
            </a:r>
            <a:r>
              <a:rPr lang="tr-TR" sz="2000" dirty="0">
                <a:latin typeface="Times New Roman" pitchFamily="18" charset="0"/>
                <a:cs typeface="Times New Roman" pitchFamily="18" charset="0"/>
              </a:rPr>
              <a:t> </a:t>
            </a:r>
            <a:r>
              <a:rPr lang="tr-TR" sz="2000" dirty="0">
                <a:solidFill>
                  <a:schemeClr val="tx1"/>
                </a:solidFill>
                <a:latin typeface="Times New Roman" pitchFamily="18" charset="0"/>
                <a:cs typeface="Times New Roman" pitchFamily="18" charset="0"/>
              </a:rPr>
              <a:t>Birçok bilimsel araştırma sonucunu içeren ve 2012 yılında yayımlanan </a:t>
            </a:r>
            <a:r>
              <a:rPr lang="tr-TR" sz="2000" dirty="0">
                <a:solidFill>
                  <a:srgbClr val="00B0F0"/>
                </a:solidFill>
                <a:latin typeface="Times New Roman" pitchFamily="18" charset="0"/>
                <a:cs typeface="Times New Roman" pitchFamily="18" charset="0"/>
              </a:rPr>
              <a:t>“GDO Mitleri ve Gerçekler” adlı raporda </a:t>
            </a:r>
            <a:r>
              <a:rPr lang="tr-TR" sz="2000" dirty="0">
                <a:solidFill>
                  <a:schemeClr val="tx1"/>
                </a:solidFill>
                <a:latin typeface="Times New Roman" pitchFamily="18" charset="0"/>
                <a:cs typeface="Times New Roman" pitchFamily="18" charset="0"/>
              </a:rPr>
              <a:t>GD ürünlerin </a:t>
            </a:r>
            <a:r>
              <a:rPr lang="tr-TR" sz="2000" dirty="0" err="1">
                <a:solidFill>
                  <a:schemeClr val="tx1"/>
                </a:solidFill>
                <a:latin typeface="Times New Roman" pitchFamily="18" charset="0"/>
                <a:cs typeface="Times New Roman" pitchFamily="18" charset="0"/>
              </a:rPr>
              <a:t>pestisit</a:t>
            </a:r>
            <a:r>
              <a:rPr lang="tr-TR" sz="2000" dirty="0">
                <a:solidFill>
                  <a:schemeClr val="tx1"/>
                </a:solidFill>
                <a:latin typeface="Times New Roman" pitchFamily="18" charset="0"/>
                <a:cs typeface="Times New Roman" pitchFamily="18" charset="0"/>
              </a:rPr>
              <a:t> kullanımını azaltmadığı aksine artırdığı belirtilmektedir. Raporda devamla, </a:t>
            </a:r>
            <a:r>
              <a:rPr lang="tr-TR" sz="2000" dirty="0" err="1">
                <a:solidFill>
                  <a:schemeClr val="tx1"/>
                </a:solidFill>
                <a:latin typeface="Times New Roman" pitchFamily="18" charset="0"/>
                <a:cs typeface="Times New Roman" pitchFamily="18" charset="0"/>
              </a:rPr>
              <a:t>glifosat</a:t>
            </a:r>
            <a:r>
              <a:rPr lang="tr-TR" sz="2000" dirty="0">
                <a:solidFill>
                  <a:schemeClr val="tx1"/>
                </a:solidFill>
                <a:latin typeface="Times New Roman" pitchFamily="18" charset="0"/>
                <a:cs typeface="Times New Roman" pitchFamily="18" charset="0"/>
              </a:rPr>
              <a:t> (</a:t>
            </a:r>
            <a:r>
              <a:rPr lang="tr-TR" sz="2000" dirty="0" err="1">
                <a:solidFill>
                  <a:schemeClr val="tx1"/>
                </a:solidFill>
                <a:latin typeface="Times New Roman" pitchFamily="18" charset="0"/>
                <a:cs typeface="Times New Roman" pitchFamily="18" charset="0"/>
              </a:rPr>
              <a:t>glyphosate</a:t>
            </a:r>
            <a:r>
              <a:rPr lang="tr-TR" sz="2000" dirty="0">
                <a:solidFill>
                  <a:schemeClr val="tx1"/>
                </a:solidFill>
                <a:latin typeface="Times New Roman" pitchFamily="18" charset="0"/>
                <a:cs typeface="Times New Roman" pitchFamily="18" charset="0"/>
              </a:rPr>
              <a:t>) temelli </a:t>
            </a:r>
            <a:r>
              <a:rPr lang="tr-TR" sz="2000" dirty="0" err="1">
                <a:solidFill>
                  <a:schemeClr val="tx1"/>
                </a:solidFill>
                <a:latin typeface="Times New Roman" pitchFamily="18" charset="0"/>
                <a:cs typeface="Times New Roman" pitchFamily="18" charset="0"/>
              </a:rPr>
              <a:t>herbisit</a:t>
            </a:r>
            <a:r>
              <a:rPr lang="tr-TR" sz="2000" dirty="0">
                <a:solidFill>
                  <a:schemeClr val="tx1"/>
                </a:solidFill>
                <a:latin typeface="Times New Roman" pitchFamily="18" charset="0"/>
                <a:cs typeface="Times New Roman" pitchFamily="18" charset="0"/>
              </a:rPr>
              <a:t> olan çevreye zarar vermediği ve güvenli olduğu iddia edilen </a:t>
            </a:r>
            <a:r>
              <a:rPr lang="tr-TR" sz="2000" dirty="0" err="1">
                <a:solidFill>
                  <a:schemeClr val="tx1"/>
                </a:solidFill>
                <a:latin typeface="Times New Roman" pitchFamily="18" charset="0"/>
                <a:cs typeface="Times New Roman" pitchFamily="18" charset="0"/>
              </a:rPr>
              <a:t>Roundup</a:t>
            </a:r>
            <a:r>
              <a:rPr lang="tr-TR" sz="2000" dirty="0">
                <a:solidFill>
                  <a:schemeClr val="tx1"/>
                </a:solidFill>
                <a:latin typeface="Times New Roman" pitchFamily="18" charset="0"/>
                <a:cs typeface="Times New Roman" pitchFamily="18" charset="0"/>
              </a:rPr>
              <a:t> </a:t>
            </a:r>
            <a:r>
              <a:rPr lang="tr-TR" sz="2000" dirty="0" err="1">
                <a:solidFill>
                  <a:schemeClr val="tx1"/>
                </a:solidFill>
                <a:latin typeface="Times New Roman" pitchFamily="18" charset="0"/>
                <a:cs typeface="Times New Roman" pitchFamily="18" charset="0"/>
              </a:rPr>
              <a:t>Ready</a:t>
            </a:r>
            <a:r>
              <a:rPr lang="tr-TR" sz="2000" dirty="0">
                <a:solidFill>
                  <a:schemeClr val="tx1"/>
                </a:solidFill>
                <a:latin typeface="Times New Roman" pitchFamily="18" charset="0"/>
                <a:cs typeface="Times New Roman" pitchFamily="18" charset="0"/>
              </a:rPr>
              <a:t>®’</a:t>
            </a:r>
            <a:r>
              <a:rPr lang="tr-TR" sz="2000" dirty="0" err="1">
                <a:solidFill>
                  <a:schemeClr val="tx1"/>
                </a:solidFill>
                <a:latin typeface="Times New Roman" pitchFamily="18" charset="0"/>
                <a:cs typeface="Times New Roman" pitchFamily="18" charset="0"/>
              </a:rPr>
              <a:t>nin</a:t>
            </a:r>
            <a:r>
              <a:rPr lang="tr-TR" sz="2000" dirty="0">
                <a:solidFill>
                  <a:schemeClr val="tx1"/>
                </a:solidFill>
                <a:latin typeface="Times New Roman" pitchFamily="18" charset="0"/>
                <a:cs typeface="Times New Roman" pitchFamily="18" charset="0"/>
              </a:rPr>
              <a:t> güvenli olmadığı tersine </a:t>
            </a:r>
            <a:r>
              <a:rPr lang="tr-TR" sz="2000" dirty="0" err="1">
                <a:solidFill>
                  <a:schemeClr val="tx1"/>
                </a:solidFill>
                <a:latin typeface="Times New Roman" pitchFamily="18" charset="0"/>
                <a:cs typeface="Times New Roman" pitchFamily="18" charset="0"/>
              </a:rPr>
              <a:t>toksik</a:t>
            </a:r>
            <a:r>
              <a:rPr lang="tr-TR" sz="2000" dirty="0">
                <a:solidFill>
                  <a:schemeClr val="tx1"/>
                </a:solidFill>
                <a:latin typeface="Times New Roman" pitchFamily="18" charset="0"/>
                <a:cs typeface="Times New Roman" pitchFamily="18" charset="0"/>
              </a:rPr>
              <a:t> etkilerinin olduğu hatta kansere yol açtığı ifade edilmektedir…</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idx="1"/>
          </p:nvPr>
        </p:nvSpPr>
        <p:spPr>
          <a:xfrm>
            <a:off x="571472" y="1357298"/>
            <a:ext cx="8229600" cy="5000660"/>
          </a:xfrm>
        </p:spPr>
        <p:txBody>
          <a:bodyPr>
            <a:normAutofit/>
          </a:bodyPr>
          <a:lstStyle/>
          <a:p>
            <a:pPr algn="just">
              <a:lnSpc>
                <a:spcPct val="150000"/>
              </a:lnSpc>
            </a:pPr>
            <a:r>
              <a:rPr lang="tr-TR" sz="2000" dirty="0">
                <a:solidFill>
                  <a:srgbClr val="C00000"/>
                </a:solidFill>
                <a:latin typeface="Times New Roman" pitchFamily="18" charset="0"/>
                <a:cs typeface="Times New Roman" pitchFamily="18" charset="0"/>
              </a:rPr>
              <a:t>3- </a:t>
            </a:r>
            <a:r>
              <a:rPr lang="tr-TR" sz="2000" dirty="0">
                <a:solidFill>
                  <a:schemeClr val="tx1"/>
                </a:solidFill>
                <a:latin typeface="Times New Roman" pitchFamily="18" charset="0"/>
                <a:cs typeface="Times New Roman" pitchFamily="18" charset="0"/>
              </a:rPr>
              <a:t>2010 yılında yayınlanan “</a:t>
            </a:r>
            <a:r>
              <a:rPr lang="tr-TR" sz="2000" dirty="0">
                <a:solidFill>
                  <a:srgbClr val="00B0F0"/>
                </a:solidFill>
                <a:latin typeface="Times New Roman" pitchFamily="18" charset="0"/>
                <a:cs typeface="Times New Roman" pitchFamily="18" charset="0"/>
              </a:rPr>
              <a:t>GDO: Çağdaş Esaret” adlı eserde</a:t>
            </a:r>
            <a:r>
              <a:rPr lang="tr-TR" sz="2000" dirty="0">
                <a:solidFill>
                  <a:schemeClr val="tx1"/>
                </a:solidFill>
                <a:latin typeface="Times New Roman" pitchFamily="18" charset="0"/>
                <a:cs typeface="Times New Roman" pitchFamily="18" charset="0"/>
              </a:rPr>
              <a:t>, GD tohumların yüzde 80’nin yabancı otları öldürmek için kullanılan </a:t>
            </a:r>
            <a:r>
              <a:rPr lang="tr-TR" sz="2000" dirty="0" err="1">
                <a:solidFill>
                  <a:schemeClr val="tx1"/>
                </a:solidFill>
                <a:latin typeface="Times New Roman" pitchFamily="18" charset="0"/>
                <a:cs typeface="Times New Roman" pitchFamily="18" charset="0"/>
              </a:rPr>
              <a:t>herbisitlere</a:t>
            </a:r>
            <a:r>
              <a:rPr lang="tr-TR" sz="2000" dirty="0">
                <a:solidFill>
                  <a:schemeClr val="tx1"/>
                </a:solidFill>
                <a:latin typeface="Times New Roman" pitchFamily="18" charset="0"/>
                <a:cs typeface="Times New Roman" pitchFamily="18" charset="0"/>
              </a:rPr>
              <a:t> direnç gösterdiğini, dünyada en yaygın kullanılan </a:t>
            </a:r>
            <a:r>
              <a:rPr lang="tr-TR" sz="2000" dirty="0" err="1">
                <a:solidFill>
                  <a:schemeClr val="tx1"/>
                </a:solidFill>
                <a:latin typeface="Times New Roman" pitchFamily="18" charset="0"/>
                <a:cs typeface="Times New Roman" pitchFamily="18" charset="0"/>
              </a:rPr>
              <a:t>herbisiti</a:t>
            </a:r>
            <a:r>
              <a:rPr lang="tr-TR" sz="2000" dirty="0">
                <a:solidFill>
                  <a:schemeClr val="tx1"/>
                </a:solidFill>
                <a:latin typeface="Times New Roman" pitchFamily="18" charset="0"/>
                <a:cs typeface="Times New Roman" pitchFamily="18" charset="0"/>
              </a:rPr>
              <a:t> üreten firmanın ise söz konusu tohumların tamamına yakınını ürettiğini ancak, ürettiği GD tohumlar daha az tarım ilacı gerektirecek olsa, yine firmanın kendisinin ürettiği </a:t>
            </a:r>
            <a:r>
              <a:rPr lang="tr-TR" sz="2000" dirty="0" err="1">
                <a:solidFill>
                  <a:schemeClr val="tx1"/>
                </a:solidFill>
                <a:latin typeface="Times New Roman" pitchFamily="18" charset="0"/>
                <a:cs typeface="Times New Roman" pitchFamily="18" charset="0"/>
              </a:rPr>
              <a:t>herbisit</a:t>
            </a:r>
            <a:r>
              <a:rPr lang="tr-TR" sz="2000" dirty="0">
                <a:solidFill>
                  <a:schemeClr val="tx1"/>
                </a:solidFill>
                <a:latin typeface="Times New Roman" pitchFamily="18" charset="0"/>
                <a:cs typeface="Times New Roman" pitchFamily="18" charset="0"/>
              </a:rPr>
              <a:t> satışlarının  azalacağını bu durumun ise ticari mantığa aykırı olduğunu ve son yıllarda ise bitkiler üzerinde çok fazla ilaç bulunduğunu belirtmektedir…</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85720" y="500042"/>
            <a:ext cx="8229600" cy="1143000"/>
          </a:xfrm>
        </p:spPr>
        <p:txBody>
          <a:bodyPr>
            <a:normAutofit/>
          </a:bodyPr>
          <a:lstStyle/>
          <a:p>
            <a:pPr>
              <a:buFont typeface="Wingdings" pitchFamily="2" charset="2"/>
              <a:buChar char="q"/>
            </a:pPr>
            <a:r>
              <a:rPr lang="tr-TR" sz="3200" dirty="0">
                <a:solidFill>
                  <a:srgbClr val="FF0000"/>
                </a:solidFill>
              </a:rPr>
              <a:t> </a:t>
            </a:r>
            <a:r>
              <a:rPr lang="tr-TR" sz="2400" dirty="0" err="1">
                <a:solidFill>
                  <a:srgbClr val="FF0000"/>
                </a:solidFill>
                <a:latin typeface="Times New Roman" pitchFamily="18" charset="0"/>
                <a:cs typeface="Times New Roman" pitchFamily="18" charset="0"/>
              </a:rPr>
              <a:t>GDO’nun</a:t>
            </a:r>
            <a:r>
              <a:rPr lang="tr-TR" sz="2400" dirty="0">
                <a:solidFill>
                  <a:srgbClr val="FF0000"/>
                </a:solidFill>
                <a:latin typeface="Times New Roman" pitchFamily="18" charset="0"/>
                <a:cs typeface="Times New Roman" pitchFamily="18" charset="0"/>
              </a:rPr>
              <a:t> Dünyadaki Yeri</a:t>
            </a:r>
            <a:br>
              <a:rPr lang="tr-TR" sz="3200" dirty="0">
                <a:solidFill>
                  <a:srgbClr val="FF0000"/>
                </a:solidFill>
              </a:rPr>
            </a:br>
            <a:endParaRPr lang="tr-TR" sz="3200" dirty="0">
              <a:solidFill>
                <a:srgbClr val="FF0000"/>
              </a:solidFill>
            </a:endParaRPr>
          </a:p>
        </p:txBody>
      </p:sp>
      <p:sp>
        <p:nvSpPr>
          <p:cNvPr id="3" name="2 İçerik Yer Tutucusu"/>
          <p:cNvSpPr>
            <a:spLocks noGrp="1"/>
          </p:cNvSpPr>
          <p:nvPr>
            <p:ph idx="1"/>
          </p:nvPr>
        </p:nvSpPr>
        <p:spPr/>
        <p:txBody>
          <a:bodyPr>
            <a:normAutofit/>
          </a:bodyPr>
          <a:lstStyle/>
          <a:p>
            <a:pPr algn="just">
              <a:lnSpc>
                <a:spcPct val="150000"/>
              </a:lnSpc>
              <a:buNone/>
            </a:pPr>
            <a:r>
              <a:rPr lang="tr-TR" sz="2000" b="1" dirty="0">
                <a:latin typeface="Times New Roman" pitchFamily="18" charset="0"/>
                <a:cs typeface="Times New Roman" pitchFamily="18" charset="0"/>
              </a:rPr>
              <a:t>    </a:t>
            </a:r>
            <a:r>
              <a:rPr lang="tr-TR" sz="2000" dirty="0">
                <a:latin typeface="Times New Roman" pitchFamily="18" charset="0"/>
                <a:cs typeface="Times New Roman" pitchFamily="18" charset="0"/>
              </a:rPr>
              <a:t>AB’de </a:t>
            </a:r>
            <a:r>
              <a:rPr lang="tr-TR" sz="2000" dirty="0" err="1">
                <a:latin typeface="Times New Roman" pitchFamily="18" charset="0"/>
                <a:cs typeface="Times New Roman" pitchFamily="18" charset="0"/>
              </a:rPr>
              <a:t>GDO’nun</a:t>
            </a:r>
            <a:r>
              <a:rPr lang="tr-TR" sz="2000" dirty="0">
                <a:latin typeface="Times New Roman" pitchFamily="18" charset="0"/>
                <a:cs typeface="Times New Roman" pitchFamily="18" charset="0"/>
              </a:rPr>
              <a:t> üretiminin adım adım </a:t>
            </a:r>
            <a:r>
              <a:rPr lang="tr-TR" sz="2000" dirty="0" err="1">
                <a:latin typeface="Times New Roman" pitchFamily="18" charset="0"/>
                <a:cs typeface="Times New Roman" pitchFamily="18" charset="0"/>
              </a:rPr>
              <a:t>yasaklanmıĢtır</a:t>
            </a:r>
            <a:r>
              <a:rPr lang="tr-TR" sz="2000" dirty="0">
                <a:latin typeface="Times New Roman" pitchFamily="18" charset="0"/>
                <a:cs typeface="Times New Roman" pitchFamily="18" charset="0"/>
              </a:rPr>
              <a:t>. Avusturya, Yunanistan, Macaristan ve Polonya GDO konusunda açık ve net olup ekimi yasakladı. Fransa 2007’de aldığı bir kararla 2008 yılında GD mısır ekimine izin vermedi. Almanya Tarım Bakanı, 2009’da yaptığı açıklamayla Almanya’da 2009’da GD mısır ekimi yaptırmayacaklarını açıkladı.. </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a:bodyPr>
          <a:lstStyle/>
          <a:p>
            <a:pPr algn="just">
              <a:lnSpc>
                <a:spcPct val="150000"/>
              </a:lnSpc>
            </a:pPr>
            <a:r>
              <a:rPr lang="tr-TR" sz="2000" dirty="0">
                <a:latin typeface="Times New Roman" pitchFamily="18" charset="0"/>
                <a:cs typeface="Times New Roman" pitchFamily="18" charset="0"/>
              </a:rPr>
              <a:t>Böylelikle AB’nin lokomotifi konumundaki 2 ülke </a:t>
            </a:r>
            <a:r>
              <a:rPr lang="tr-TR" sz="2000" dirty="0">
                <a:solidFill>
                  <a:srgbClr val="00B0F0"/>
                </a:solidFill>
                <a:latin typeface="Times New Roman" pitchFamily="18" charset="0"/>
                <a:cs typeface="Times New Roman" pitchFamily="18" charset="0"/>
              </a:rPr>
              <a:t>Fransa ve Almanya GDO tarımından vazgeçti</a:t>
            </a:r>
            <a:r>
              <a:rPr lang="tr-TR" sz="2000" dirty="0">
                <a:latin typeface="Times New Roman" pitchFamily="18" charset="0"/>
                <a:cs typeface="Times New Roman" pitchFamily="18" charset="0"/>
              </a:rPr>
              <a:t>. </a:t>
            </a:r>
            <a:r>
              <a:rPr lang="tr-TR" sz="2000" dirty="0" err="1">
                <a:latin typeface="Times New Roman" pitchFamily="18" charset="0"/>
                <a:cs typeface="Times New Roman" pitchFamily="18" charset="0"/>
              </a:rPr>
              <a:t>Ġspanya’da</a:t>
            </a:r>
            <a:r>
              <a:rPr lang="tr-TR" sz="2000" dirty="0">
                <a:latin typeface="Times New Roman" pitchFamily="18" charset="0"/>
                <a:cs typeface="Times New Roman" pitchFamily="18" charset="0"/>
              </a:rPr>
              <a:t> ise binlerce </a:t>
            </a:r>
            <a:r>
              <a:rPr lang="tr-TR" sz="2000" dirty="0" err="1">
                <a:latin typeface="Times New Roman" pitchFamily="18" charset="0"/>
                <a:cs typeface="Times New Roman" pitchFamily="18" charset="0"/>
              </a:rPr>
              <a:t>kiĢi</a:t>
            </a:r>
            <a:r>
              <a:rPr lang="tr-TR" sz="2000" dirty="0">
                <a:latin typeface="Times New Roman" pitchFamily="18" charset="0"/>
                <a:cs typeface="Times New Roman" pitchFamily="18" charset="0"/>
              </a:rPr>
              <a:t> bu üretimin durması için </a:t>
            </a:r>
            <a:r>
              <a:rPr lang="tr-TR" sz="2000" dirty="0" err="1">
                <a:latin typeface="Times New Roman" pitchFamily="18" charset="0"/>
                <a:cs typeface="Times New Roman" pitchFamily="18" charset="0"/>
              </a:rPr>
              <a:t>yürüyüĢ</a:t>
            </a:r>
            <a:r>
              <a:rPr lang="tr-TR" sz="2000" dirty="0">
                <a:latin typeface="Times New Roman" pitchFamily="18" charset="0"/>
                <a:cs typeface="Times New Roman" pitchFamily="18" charset="0"/>
              </a:rPr>
              <a:t> yapıyor. Son 4 yıl değerlendirildiğinde ise ekim alanının %35 azaldığı görülmektedir..</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dirty="0"/>
          </a:p>
        </p:txBody>
      </p:sp>
      <p:sp>
        <p:nvSpPr>
          <p:cNvPr id="3" name="2 İçerik Yer Tutucusu"/>
          <p:cNvSpPr>
            <a:spLocks noGrp="1"/>
          </p:cNvSpPr>
          <p:nvPr>
            <p:ph idx="1"/>
          </p:nvPr>
        </p:nvSpPr>
        <p:spPr/>
        <p:txBody>
          <a:bodyPr/>
          <a:lstStyle/>
          <a:p>
            <a:endParaRPr lang="tr-TR"/>
          </a:p>
        </p:txBody>
      </p:sp>
      <p:pic>
        <p:nvPicPr>
          <p:cNvPr id="2050" name="Picture 2" descr="F:\gideo\ekim_trendi-2013_zoom.pn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1026" name="Picture 2"/>
          <p:cNvPicPr>
            <a:picLocks noGrp="1" noChangeAspect="1" noChangeArrowheads="1"/>
          </p:cNvPicPr>
          <p:nvPr>
            <p:ph idx="1"/>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sz="3600" b="1" dirty="0">
                <a:solidFill>
                  <a:srgbClr val="FF0000"/>
                </a:solidFill>
              </a:rPr>
              <a:t>Dünya’da GDO Ekimi </a:t>
            </a:r>
            <a:br>
              <a:rPr lang="tr-TR" b="1" dirty="0"/>
            </a:br>
            <a:endParaRPr lang="tr-TR" dirty="0"/>
          </a:p>
        </p:txBody>
      </p:sp>
      <p:sp>
        <p:nvSpPr>
          <p:cNvPr id="3" name="2 İçerik Yer Tutucusu"/>
          <p:cNvSpPr>
            <a:spLocks noGrp="1"/>
          </p:cNvSpPr>
          <p:nvPr>
            <p:ph idx="1"/>
          </p:nvPr>
        </p:nvSpPr>
        <p:spPr/>
        <p:txBody>
          <a:bodyPr>
            <a:normAutofit fontScale="62500" lnSpcReduction="20000"/>
          </a:bodyPr>
          <a:lstStyle/>
          <a:p>
            <a:pPr algn="just">
              <a:lnSpc>
                <a:spcPct val="170000"/>
              </a:lnSpc>
            </a:pPr>
            <a:r>
              <a:rPr lang="tr-TR" dirty="0" err="1">
                <a:latin typeface="Times New Roman" pitchFamily="18" charset="0"/>
                <a:cs typeface="Times New Roman" pitchFamily="18" charset="0"/>
              </a:rPr>
              <a:t>GDO’ların</a:t>
            </a:r>
            <a:r>
              <a:rPr lang="tr-TR" dirty="0">
                <a:latin typeface="Times New Roman" pitchFamily="18" charset="0"/>
                <a:cs typeface="Times New Roman" pitchFamily="18" charset="0"/>
              </a:rPr>
              <a:t> ticari amaçla ekimi 1996 yılından itibaren yaygınlaşmıştır. </a:t>
            </a:r>
            <a:r>
              <a:rPr lang="tr-TR" dirty="0" err="1">
                <a:latin typeface="Times New Roman" pitchFamily="18" charset="0"/>
                <a:cs typeface="Times New Roman" pitchFamily="18" charset="0"/>
              </a:rPr>
              <a:t>Biyoteknoloji</a:t>
            </a:r>
            <a:r>
              <a:rPr lang="tr-TR" dirty="0">
                <a:latin typeface="Times New Roman" pitchFamily="18" charset="0"/>
                <a:cs typeface="Times New Roman" pitchFamily="18" charset="0"/>
              </a:rPr>
              <a:t> şirketleri tarım ilacı kullanımı azalacak, üretim maliyeti düşecek, yüksek verim küçük çiftçiyi zengin edecek söylemleri ile genleriyle oynadıkları tohumlarını ülkelere soktular.. GDO ekimi 1996 yılında 6 ülkede 1,7 milyon hektarlık (</a:t>
            </a:r>
            <a:r>
              <a:rPr lang="tr-TR" dirty="0" err="1">
                <a:latin typeface="Times New Roman" pitchFamily="18" charset="0"/>
                <a:cs typeface="Times New Roman" pitchFamily="18" charset="0"/>
              </a:rPr>
              <a:t>mha</a:t>
            </a:r>
            <a:r>
              <a:rPr lang="tr-TR" dirty="0">
                <a:latin typeface="Times New Roman" pitchFamily="18" charset="0"/>
                <a:cs typeface="Times New Roman" pitchFamily="18" charset="0"/>
              </a:rPr>
              <a:t>) bir alanda başlarken, günümüzde 25 ülkede 125 </a:t>
            </a:r>
            <a:r>
              <a:rPr lang="tr-TR" dirty="0" err="1">
                <a:latin typeface="Times New Roman" pitchFamily="18" charset="0"/>
                <a:cs typeface="Times New Roman" pitchFamily="18" charset="0"/>
              </a:rPr>
              <a:t>mha</a:t>
            </a:r>
            <a:r>
              <a:rPr lang="tr-TR" dirty="0">
                <a:latin typeface="Times New Roman" pitchFamily="18" charset="0"/>
                <a:cs typeface="Times New Roman" pitchFamily="18" charset="0"/>
              </a:rPr>
              <a:t> alanda yapılıyor. GD ekin alanlarının %50 sine ABD tek başına sahiptir. Buna Kanada, Arjantin, Brezilya ve Paraguay’ı eklersek ekim alanlarının %88’i Kuzey ve Güney Amerika’da yer almaktadır..</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4098" name="Picture 2" descr="F:\gideo\gdourtimi.jpeg"/>
          <p:cNvPicPr>
            <a:picLocks noGrp="1" noChangeAspect="1" noChangeArrowheads="1"/>
          </p:cNvPicPr>
          <p:nvPr>
            <p:ph idx="1"/>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500034" y="785794"/>
            <a:ext cx="8229600" cy="5383219"/>
          </a:xfrm>
        </p:spPr>
        <p:txBody>
          <a:bodyPr>
            <a:normAutofit/>
          </a:bodyPr>
          <a:lstStyle/>
          <a:p>
            <a:pPr algn="just"/>
            <a:r>
              <a:rPr lang="tr-TR" sz="2000" dirty="0">
                <a:solidFill>
                  <a:srgbClr val="FF0000"/>
                </a:solidFill>
                <a:latin typeface="Times New Roman" pitchFamily="18" charset="0"/>
                <a:cs typeface="Times New Roman" pitchFamily="18" charset="0"/>
              </a:rPr>
              <a:t>İki önemli buluş, </a:t>
            </a:r>
            <a:r>
              <a:rPr lang="tr-TR" sz="2000" dirty="0">
                <a:latin typeface="Times New Roman" pitchFamily="18" charset="0"/>
                <a:cs typeface="Times New Roman" pitchFamily="18" charset="0"/>
              </a:rPr>
              <a:t>Modern Bitki </a:t>
            </a:r>
            <a:r>
              <a:rPr lang="tr-TR" sz="2000" dirty="0" err="1">
                <a:latin typeface="Times New Roman" pitchFamily="18" charset="0"/>
                <a:cs typeface="Times New Roman" pitchFamily="18" charset="0"/>
              </a:rPr>
              <a:t>Biyoteknolojisi’nin</a:t>
            </a:r>
            <a:r>
              <a:rPr lang="tr-TR" sz="2000" dirty="0">
                <a:latin typeface="Times New Roman" pitchFamily="18" charset="0"/>
                <a:cs typeface="Times New Roman" pitchFamily="18" charset="0"/>
              </a:rPr>
              <a:t> temelini oluşturmaktadır. Bunlardan </a:t>
            </a:r>
            <a:r>
              <a:rPr lang="tr-TR" sz="2000" dirty="0">
                <a:solidFill>
                  <a:srgbClr val="FF0000"/>
                </a:solidFill>
                <a:latin typeface="Times New Roman" pitchFamily="18" charset="0"/>
                <a:cs typeface="Times New Roman" pitchFamily="18" charset="0"/>
              </a:rPr>
              <a:t>birincisi; </a:t>
            </a:r>
            <a:r>
              <a:rPr lang="tr-TR" sz="2000" dirty="0">
                <a:latin typeface="Times New Roman" pitchFamily="18" charset="0"/>
                <a:cs typeface="Times New Roman" pitchFamily="18" charset="0"/>
              </a:rPr>
              <a:t>tek bitkinin hücrelerini kullanarak genetik yapısını değiştirmeden yeni bitkilerin ıslah edilmesidir.</a:t>
            </a:r>
          </a:p>
          <a:p>
            <a:pPr algn="just">
              <a:buNone/>
            </a:pPr>
            <a:r>
              <a:rPr lang="tr-TR" sz="2000" dirty="0">
                <a:solidFill>
                  <a:srgbClr val="FF0000"/>
                </a:solidFill>
                <a:latin typeface="Times New Roman" pitchFamily="18" charset="0"/>
                <a:cs typeface="Times New Roman" pitchFamily="18" charset="0"/>
              </a:rPr>
              <a:t>  </a:t>
            </a:r>
          </a:p>
          <a:p>
            <a:pPr algn="just">
              <a:buNone/>
            </a:pPr>
            <a:r>
              <a:rPr lang="tr-TR" sz="2000" dirty="0">
                <a:solidFill>
                  <a:srgbClr val="FF0000"/>
                </a:solidFill>
                <a:latin typeface="Times New Roman" pitchFamily="18" charset="0"/>
                <a:cs typeface="Times New Roman" pitchFamily="18" charset="0"/>
              </a:rPr>
              <a:t>    İkinci yöntem ise; </a:t>
            </a:r>
            <a:r>
              <a:rPr lang="tr-TR" sz="2000" dirty="0">
                <a:latin typeface="Times New Roman" pitchFamily="18" charset="0"/>
                <a:cs typeface="Times New Roman" pitchFamily="18" charset="0"/>
              </a:rPr>
              <a:t>bitkilerde </a:t>
            </a:r>
            <a:r>
              <a:rPr lang="tr-TR" sz="2000" i="1" dirty="0" err="1">
                <a:latin typeface="Times New Roman" pitchFamily="18" charset="0"/>
                <a:cs typeface="Times New Roman" pitchFamily="18" charset="0"/>
              </a:rPr>
              <a:t>Agrobacterium</a:t>
            </a:r>
            <a:r>
              <a:rPr lang="tr-TR" sz="2000" i="1" dirty="0">
                <a:latin typeface="Times New Roman" pitchFamily="18" charset="0"/>
                <a:cs typeface="Times New Roman" pitchFamily="18" charset="0"/>
              </a:rPr>
              <a:t> </a:t>
            </a:r>
            <a:r>
              <a:rPr lang="tr-TR" sz="2000" i="1" dirty="0" err="1">
                <a:latin typeface="Times New Roman" pitchFamily="18" charset="0"/>
                <a:cs typeface="Times New Roman" pitchFamily="18" charset="0"/>
              </a:rPr>
              <a:t>tumefaciens</a:t>
            </a:r>
            <a:r>
              <a:rPr lang="tr-TR" sz="2000" i="1" dirty="0">
                <a:latin typeface="Times New Roman" pitchFamily="18" charset="0"/>
                <a:cs typeface="Times New Roman" pitchFamily="18" charset="0"/>
              </a:rPr>
              <a:t> </a:t>
            </a:r>
            <a:r>
              <a:rPr lang="tr-TR" sz="2000" dirty="0">
                <a:latin typeface="Times New Roman" pitchFamily="18" charset="0"/>
                <a:cs typeface="Times New Roman" pitchFamily="18" charset="0"/>
              </a:rPr>
              <a:t>bakterisi kullanarak gerçekleştirilmiş olan doğal koşullarda bitki kromozomlarına gen aktarımının keşfedilmesi olmuştur..</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F:\gideo\biyoteknoloji2.jpg"/>
          <p:cNvPicPr>
            <a:picLocks noGrp="1" noChangeAspect="1" noChangeArrowheads="1"/>
          </p:cNvPicPr>
          <p:nvPr>
            <p:ph idx="1"/>
          </p:nvPr>
        </p:nvPicPr>
        <p:blipFill>
          <a:blip r:embed="rId2"/>
          <a:srcRect/>
          <a:stretch>
            <a:fillRect/>
          </a:stretch>
        </p:blipFill>
        <p:spPr bwMode="auto">
          <a:xfrm>
            <a:off x="0" y="0"/>
            <a:ext cx="9143999" cy="6858000"/>
          </a:xfrm>
          <a:prstGeom prst="rect">
            <a:avLst/>
          </a:prstGeom>
          <a:noFill/>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6146" name="Picture 2" descr="F:\gideo\tablo1.jpg"/>
          <p:cNvPicPr>
            <a:picLocks noGrp="1" noChangeAspect="1" noChangeArrowheads="1"/>
          </p:cNvPicPr>
          <p:nvPr>
            <p:ph idx="1"/>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5122" name="Picture 2" descr="F:\gideo\Untitled-1-copy2.jpg"/>
          <p:cNvPicPr>
            <a:picLocks noGrp="1" noChangeAspect="1" noChangeArrowheads="1"/>
          </p:cNvPicPr>
          <p:nvPr>
            <p:ph idx="1"/>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normAutofit/>
          </a:bodyPr>
          <a:lstStyle/>
          <a:p>
            <a:pPr algn="just">
              <a:lnSpc>
                <a:spcPct val="150000"/>
              </a:lnSpc>
            </a:pPr>
            <a:r>
              <a:rPr lang="tr-TR" sz="2000" dirty="0">
                <a:latin typeface="Times New Roman" pitchFamily="18" charset="0"/>
                <a:cs typeface="Times New Roman" pitchFamily="18" charset="0"/>
              </a:rPr>
              <a:t>Günümüzde ticari amaçla tarımı yapılan balıca GD tarım ürünleri; soya, mısır, pamuk ve </a:t>
            </a:r>
            <a:r>
              <a:rPr lang="tr-TR" sz="2000" dirty="0" err="1">
                <a:latin typeface="Times New Roman" pitchFamily="18" charset="0"/>
                <a:cs typeface="Times New Roman" pitchFamily="18" charset="0"/>
              </a:rPr>
              <a:t>kanoladır</a:t>
            </a:r>
            <a:r>
              <a:rPr lang="tr-TR" sz="2000" dirty="0">
                <a:latin typeface="Times New Roman" pitchFamily="18" charset="0"/>
                <a:cs typeface="Times New Roman" pitchFamily="18" charset="0"/>
              </a:rPr>
              <a:t>. Dev </a:t>
            </a:r>
            <a:r>
              <a:rPr lang="tr-TR" sz="2000" dirty="0" err="1">
                <a:latin typeface="Times New Roman" pitchFamily="18" charset="0"/>
                <a:cs typeface="Times New Roman" pitchFamily="18" charset="0"/>
              </a:rPr>
              <a:t>biyoteknoloji</a:t>
            </a:r>
            <a:r>
              <a:rPr lang="tr-TR" sz="2000" dirty="0">
                <a:latin typeface="Times New Roman" pitchFamily="18" charset="0"/>
                <a:cs typeface="Times New Roman" pitchFamily="18" charset="0"/>
              </a:rPr>
              <a:t> </a:t>
            </a:r>
            <a:r>
              <a:rPr lang="tr-TR" sz="2000" dirty="0" err="1">
                <a:latin typeface="Times New Roman" pitchFamily="18" charset="0"/>
                <a:cs typeface="Times New Roman" pitchFamily="18" charset="0"/>
              </a:rPr>
              <a:t>Ģirketlerinin</a:t>
            </a:r>
            <a:r>
              <a:rPr lang="tr-TR" sz="2000" dirty="0">
                <a:latin typeface="Times New Roman" pitchFamily="18" charset="0"/>
                <a:cs typeface="Times New Roman" pitchFamily="18" charset="0"/>
              </a:rPr>
              <a:t> verilerine göre bugün soya tarım alanlarının %70, pamuk alanlarının %46, mısır alanlarının %24 ve </a:t>
            </a:r>
            <a:r>
              <a:rPr lang="tr-TR" sz="2000" dirty="0" err="1">
                <a:latin typeface="Times New Roman" pitchFamily="18" charset="0"/>
                <a:cs typeface="Times New Roman" pitchFamily="18" charset="0"/>
              </a:rPr>
              <a:t>kanola</a:t>
            </a:r>
            <a:r>
              <a:rPr lang="tr-TR" sz="2000" dirty="0">
                <a:latin typeface="Times New Roman" pitchFamily="18" charset="0"/>
                <a:cs typeface="Times New Roman" pitchFamily="18" charset="0"/>
              </a:rPr>
              <a:t> alanlarının %20’sinde GD tohumla üretim yapılmaktadır..</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normAutofit/>
          </a:bodyPr>
          <a:lstStyle/>
          <a:p>
            <a:pPr algn="just">
              <a:lnSpc>
                <a:spcPct val="150000"/>
              </a:lnSpc>
            </a:pPr>
            <a:r>
              <a:rPr lang="tr-TR" sz="2000" dirty="0">
                <a:latin typeface="Times New Roman" pitchFamily="18" charset="0"/>
                <a:cs typeface="Times New Roman" pitchFamily="18" charset="0"/>
              </a:rPr>
              <a:t>Toplam </a:t>
            </a:r>
            <a:r>
              <a:rPr lang="tr-TR" sz="2000" dirty="0" err="1">
                <a:latin typeface="Times New Roman" pitchFamily="18" charset="0"/>
                <a:cs typeface="Times New Roman" pitchFamily="18" charset="0"/>
              </a:rPr>
              <a:t>transgenik</a:t>
            </a:r>
            <a:r>
              <a:rPr lang="tr-TR" sz="2000" dirty="0">
                <a:latin typeface="Times New Roman" pitchFamily="18" charset="0"/>
                <a:cs typeface="Times New Roman" pitchFamily="18" charset="0"/>
              </a:rPr>
              <a:t> ürün satışı 1998 yılında altı kat büyüdü. Başlangıçta pazarı 3 milyar dolardır. 2000 yılı için artış 6 milyar dolar, 2005’te ise 20 milyar dolar olmuştur. 1996 yılından bu yana 25'den fazla büyük satın almalar ve işbirlikleri 15 milyar dolar değerinde tohum, </a:t>
            </a:r>
            <a:r>
              <a:rPr lang="tr-TR" sz="2000" dirty="0" err="1">
                <a:latin typeface="Times New Roman" pitchFamily="18" charset="0"/>
                <a:cs typeface="Times New Roman" pitchFamily="18" charset="0"/>
              </a:rPr>
              <a:t>agrobiotech</a:t>
            </a:r>
            <a:r>
              <a:rPr lang="tr-TR" sz="2000" dirty="0">
                <a:latin typeface="Times New Roman" pitchFamily="18" charset="0"/>
                <a:cs typeface="Times New Roman" pitchFamily="18" charset="0"/>
              </a:rPr>
              <a:t> arasında ve tarım kimyasal firmada yer almıştır..</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796908"/>
          </a:xfrm>
        </p:spPr>
        <p:txBody>
          <a:bodyPr>
            <a:normAutofit fontScale="90000"/>
          </a:bodyPr>
          <a:lstStyle/>
          <a:p>
            <a:pPr>
              <a:buFont typeface="Wingdings" pitchFamily="2" charset="2"/>
              <a:buChar char="q"/>
            </a:pPr>
            <a:r>
              <a:rPr lang="tr-TR" sz="3600" b="1" dirty="0">
                <a:solidFill>
                  <a:srgbClr val="FF0000"/>
                </a:solidFill>
              </a:rPr>
              <a:t> Türkiye’deki Durum </a:t>
            </a:r>
            <a:br>
              <a:rPr lang="tr-TR" b="1" dirty="0"/>
            </a:br>
            <a:endParaRPr lang="tr-TR" dirty="0"/>
          </a:p>
        </p:txBody>
      </p:sp>
      <p:sp>
        <p:nvSpPr>
          <p:cNvPr id="3" name="2 İçerik Yer Tutucusu"/>
          <p:cNvSpPr>
            <a:spLocks noGrp="1"/>
          </p:cNvSpPr>
          <p:nvPr>
            <p:ph idx="1"/>
          </p:nvPr>
        </p:nvSpPr>
        <p:spPr>
          <a:xfrm>
            <a:off x="500034" y="1214422"/>
            <a:ext cx="8229600" cy="4525963"/>
          </a:xfrm>
        </p:spPr>
        <p:txBody>
          <a:bodyPr>
            <a:normAutofit/>
          </a:bodyPr>
          <a:lstStyle/>
          <a:p>
            <a:pPr algn="just">
              <a:lnSpc>
                <a:spcPct val="150000"/>
              </a:lnSpc>
            </a:pPr>
            <a:r>
              <a:rPr lang="tr-TR" sz="2000" dirty="0">
                <a:latin typeface="Times New Roman" pitchFamily="18" charset="0"/>
                <a:cs typeface="Times New Roman" pitchFamily="18" charset="0"/>
              </a:rPr>
              <a:t>Türkiye’de </a:t>
            </a:r>
            <a:r>
              <a:rPr lang="tr-TR" sz="2000" dirty="0" err="1">
                <a:latin typeface="Times New Roman" pitchFamily="18" charset="0"/>
                <a:cs typeface="Times New Roman" pitchFamily="18" charset="0"/>
              </a:rPr>
              <a:t>biyoteknoloji</a:t>
            </a:r>
            <a:r>
              <a:rPr lang="tr-TR" sz="2000" dirty="0">
                <a:latin typeface="Times New Roman" pitchFamily="18" charset="0"/>
                <a:cs typeface="Times New Roman" pitchFamily="18" charset="0"/>
              </a:rPr>
              <a:t> çalışmaları Tarım ve Köy İşleri Bakanlığı ve Orta Doğu Teknik Üniversitesi bünyesinde devam etmektedir. Çalışmalar henüz </a:t>
            </a:r>
            <a:r>
              <a:rPr lang="tr-TR" sz="2000" dirty="0" err="1">
                <a:latin typeface="Times New Roman" pitchFamily="18" charset="0"/>
                <a:cs typeface="Times New Roman" pitchFamily="18" charset="0"/>
              </a:rPr>
              <a:t>GDO’ların</a:t>
            </a:r>
            <a:r>
              <a:rPr lang="tr-TR" sz="2000" dirty="0">
                <a:latin typeface="Times New Roman" pitchFamily="18" charset="0"/>
                <a:cs typeface="Times New Roman" pitchFamily="18" charset="0"/>
              </a:rPr>
              <a:t> seri üretimine geçilecek kadar ileri düzeyde değildir. Ayrıca Türkiye </a:t>
            </a:r>
            <a:r>
              <a:rPr lang="tr-TR" sz="2000" dirty="0" err="1">
                <a:latin typeface="Times New Roman" pitchFamily="18" charset="0"/>
                <a:cs typeface="Times New Roman" pitchFamily="18" charset="0"/>
              </a:rPr>
              <a:t>GDO’larla</a:t>
            </a:r>
            <a:r>
              <a:rPr lang="tr-TR" sz="2000" dirty="0">
                <a:latin typeface="Times New Roman" pitchFamily="18" charset="0"/>
                <a:cs typeface="Times New Roman" pitchFamily="18" charset="0"/>
              </a:rPr>
              <a:t> ilgili bir yasaya sahip olmadığından sadece </a:t>
            </a:r>
            <a:r>
              <a:rPr lang="tr-TR" sz="2000" dirty="0" err="1">
                <a:latin typeface="Times New Roman" pitchFamily="18" charset="0"/>
                <a:cs typeface="Times New Roman" pitchFamily="18" charset="0"/>
              </a:rPr>
              <a:t>Cartagena</a:t>
            </a:r>
            <a:r>
              <a:rPr lang="tr-TR" sz="2000" dirty="0">
                <a:latin typeface="Times New Roman" pitchFamily="18" charset="0"/>
                <a:cs typeface="Times New Roman" pitchFamily="18" charset="0"/>
              </a:rPr>
              <a:t> Protokolü’ nü imzaladığından onun gerekliliklerini uygulamaktadır..</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a:xfrm>
            <a:off x="0" y="0"/>
            <a:ext cx="9144000" cy="6858000"/>
          </a:xfrm>
        </p:spPr>
        <p:txBody>
          <a:bodyPr/>
          <a:lstStyle/>
          <a:p>
            <a:r>
              <a:rPr lang="tr-TR" dirty="0"/>
              <a:t>BİYO  GÜVENLİK</a:t>
            </a:r>
          </a:p>
        </p:txBody>
      </p:sp>
      <p:pic>
        <p:nvPicPr>
          <p:cNvPr id="1026" name="Picture 2" descr="C:\Users\rıdva\Desktop\1.jpg"/>
          <p:cNvPicPr>
            <a:picLocks noChangeAspect="1" noChangeArrowheads="1"/>
          </p:cNvPicPr>
          <p:nvPr/>
        </p:nvPicPr>
        <p:blipFill>
          <a:blip r:embed="rId2"/>
          <a:srcRect/>
          <a:stretch>
            <a:fillRect/>
          </a:stretch>
        </p:blipFill>
        <p:spPr bwMode="auto">
          <a:xfrm>
            <a:off x="-357222" y="-333463"/>
            <a:ext cx="9501222" cy="7191463"/>
          </a:xfrm>
          <a:prstGeom prst="rect">
            <a:avLst/>
          </a:prstGeom>
          <a:noFill/>
        </p:spPr>
      </p:pic>
      <p:pic>
        <p:nvPicPr>
          <p:cNvPr id="3074" name="Picture 2" descr="F:\YUNUS EMRE GDO 30,10,2015\1.jpg"/>
          <p:cNvPicPr>
            <a:picLocks noChangeAspect="1" noChangeArrowheads="1"/>
          </p:cNvPicPr>
          <p:nvPr/>
        </p:nvPicPr>
        <p:blipFill>
          <a:blip r:embed="rId3"/>
          <a:srcRect/>
          <a:stretch>
            <a:fillRect/>
          </a:stretch>
        </p:blipFill>
        <p:spPr bwMode="auto">
          <a:xfrm>
            <a:off x="-357222" y="-428652"/>
            <a:ext cx="9501222" cy="7286652"/>
          </a:xfrm>
          <a:prstGeom prst="rect">
            <a:avLst/>
          </a:prstGeom>
          <a:noFill/>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p:txBody>
          <a:bodyPr/>
          <a:lstStyle/>
          <a:p>
            <a:endParaRPr lang="tr-TR"/>
          </a:p>
        </p:txBody>
      </p:sp>
      <p:sp>
        <p:nvSpPr>
          <p:cNvPr id="3" name="2 Alt Başlık"/>
          <p:cNvSpPr>
            <a:spLocks noGrp="1"/>
          </p:cNvSpPr>
          <p:nvPr>
            <p:ph type="subTitle" idx="1"/>
          </p:nvPr>
        </p:nvSpPr>
        <p:spPr/>
        <p:txBody>
          <a:bodyPr/>
          <a:lstStyle/>
          <a:p>
            <a:endParaRPr lang="tr-TR" dirty="0"/>
          </a:p>
        </p:txBody>
      </p:sp>
      <p:pic>
        <p:nvPicPr>
          <p:cNvPr id="4098" name="Picture 2" descr="F:\YUNUS EMRE GDO 30,10,2015\2.jpg"/>
          <p:cNvPicPr>
            <a:picLocks noChangeAspect="1" noChangeArrowheads="1"/>
          </p:cNvPicPr>
          <p:nvPr/>
        </p:nvPicPr>
        <p:blipFill>
          <a:blip r:embed="rId2"/>
          <a:srcRect/>
          <a:stretch>
            <a:fillRect/>
          </a:stretch>
        </p:blipFill>
        <p:spPr bwMode="auto">
          <a:xfrm>
            <a:off x="1" y="0"/>
            <a:ext cx="9144000" cy="6858000"/>
          </a:xfrm>
          <a:prstGeom prst="rect">
            <a:avLst/>
          </a:prstGeom>
          <a:noFill/>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p:txBody>
          <a:bodyPr/>
          <a:lstStyle/>
          <a:p>
            <a:endParaRPr lang="tr-TR"/>
          </a:p>
        </p:txBody>
      </p:sp>
      <p:sp>
        <p:nvSpPr>
          <p:cNvPr id="3" name="2 Alt Başlık"/>
          <p:cNvSpPr>
            <a:spLocks noGrp="1"/>
          </p:cNvSpPr>
          <p:nvPr>
            <p:ph type="subTitle" idx="1"/>
          </p:nvPr>
        </p:nvSpPr>
        <p:spPr/>
        <p:txBody>
          <a:bodyPr/>
          <a:lstStyle/>
          <a:p>
            <a:endParaRPr lang="tr-TR" dirty="0"/>
          </a:p>
        </p:txBody>
      </p:sp>
      <p:pic>
        <p:nvPicPr>
          <p:cNvPr id="5122" name="Picture 2" descr="F:\YUNUS EMRE GDO 30,10,2015\3.jpg"/>
          <p:cNvPicPr>
            <a:picLocks noChangeAspect="1" noChangeArrowheads="1"/>
          </p:cNvPicPr>
          <p:nvPr/>
        </p:nvPicPr>
        <p:blipFill>
          <a:blip r:embed="rId2"/>
          <a:srcRect/>
          <a:stretch>
            <a:fillRect/>
          </a:stretch>
        </p:blipFill>
        <p:spPr bwMode="auto">
          <a:xfrm>
            <a:off x="1" y="0"/>
            <a:ext cx="9143999" cy="6858000"/>
          </a:xfrm>
          <a:prstGeom prst="rect">
            <a:avLst/>
          </a:prstGeom>
          <a:noFill/>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p:txBody>
          <a:bodyPr/>
          <a:lstStyle/>
          <a:p>
            <a:endParaRPr lang="tr-TR"/>
          </a:p>
        </p:txBody>
      </p:sp>
      <p:sp>
        <p:nvSpPr>
          <p:cNvPr id="3" name="2 Alt Başlık"/>
          <p:cNvSpPr>
            <a:spLocks noGrp="1"/>
          </p:cNvSpPr>
          <p:nvPr>
            <p:ph type="subTitle" idx="1"/>
          </p:nvPr>
        </p:nvSpPr>
        <p:spPr/>
        <p:txBody>
          <a:bodyPr/>
          <a:lstStyle/>
          <a:p>
            <a:endParaRPr lang="tr-TR"/>
          </a:p>
        </p:txBody>
      </p:sp>
      <p:pic>
        <p:nvPicPr>
          <p:cNvPr id="6147" name="Picture 3" descr="F:\YUNUS EMRE GDO 30,10,2015\4.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a:xfrm>
            <a:off x="3214678" y="0"/>
            <a:ext cx="5929322" cy="3500438"/>
          </a:xfrm>
        </p:spPr>
        <p:txBody>
          <a:bodyPr>
            <a:normAutofit/>
          </a:bodyPr>
          <a:lstStyle/>
          <a:p>
            <a:endParaRPr lang="tr-TR" dirty="0">
              <a:solidFill>
                <a:schemeClr val="tx1"/>
              </a:solidFill>
            </a:endParaRPr>
          </a:p>
          <a:p>
            <a:endParaRPr lang="tr-TR" dirty="0">
              <a:solidFill>
                <a:schemeClr val="tx1"/>
              </a:solidFill>
            </a:endParaRPr>
          </a:p>
          <a:p>
            <a:pPr algn="just"/>
            <a:r>
              <a:rPr lang="tr-TR" sz="2200" dirty="0" err="1">
                <a:solidFill>
                  <a:schemeClr val="tx1"/>
                </a:solidFill>
                <a:latin typeface="Times New Roman" pitchFamily="18" charset="0"/>
                <a:cs typeface="Times New Roman" pitchFamily="18" charset="0"/>
              </a:rPr>
              <a:t>GDO’lu</a:t>
            </a:r>
            <a:r>
              <a:rPr lang="tr-TR" sz="2200" dirty="0">
                <a:solidFill>
                  <a:schemeClr val="tx1"/>
                </a:solidFill>
                <a:latin typeface="Times New Roman" pitchFamily="18" charset="0"/>
                <a:cs typeface="Times New Roman" pitchFamily="18" charset="0"/>
              </a:rPr>
              <a:t> ürünlerin en fazla üretimi Çin, Brezilya, Arjantin, Kanada, ABD, Pakistan ve Hindistan gibi ülkelerde yapılmaktadır. Bu ülkelerde GDO üretimlerle hem üretilen alanlarda verim artışları hem de kimyasal ilaçların kullanılması ve işçilikten büyük ölçüde tasarruf sağlanmıştır</a:t>
            </a:r>
            <a:r>
              <a:rPr lang="tr-TR" sz="2500" dirty="0">
                <a:solidFill>
                  <a:schemeClr val="tx1"/>
                </a:solidFill>
              </a:rPr>
              <a:t>. </a:t>
            </a:r>
          </a:p>
        </p:txBody>
      </p:sp>
      <p:pic>
        <p:nvPicPr>
          <p:cNvPr id="2050" name="Picture 2" descr="F:\gideo\gdo-uretimi.jpg"/>
          <p:cNvPicPr>
            <a:picLocks noChangeAspect="1" noChangeArrowheads="1"/>
          </p:cNvPicPr>
          <p:nvPr/>
        </p:nvPicPr>
        <p:blipFill>
          <a:blip r:embed="rId2"/>
          <a:srcRect/>
          <a:stretch>
            <a:fillRect/>
          </a:stretch>
        </p:blipFill>
        <p:spPr bwMode="auto">
          <a:xfrm>
            <a:off x="0" y="3261835"/>
            <a:ext cx="4143372" cy="3596165"/>
          </a:xfrm>
          <a:prstGeom prst="rect">
            <a:avLst/>
          </a:prstGeom>
          <a:noFill/>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p:txBody>
          <a:bodyPr/>
          <a:lstStyle/>
          <a:p>
            <a:endParaRPr lang="tr-TR"/>
          </a:p>
        </p:txBody>
      </p:sp>
      <p:sp>
        <p:nvSpPr>
          <p:cNvPr id="3" name="2 Alt Başlık"/>
          <p:cNvSpPr>
            <a:spLocks noGrp="1"/>
          </p:cNvSpPr>
          <p:nvPr>
            <p:ph type="subTitle" idx="1"/>
          </p:nvPr>
        </p:nvSpPr>
        <p:spPr/>
        <p:txBody>
          <a:bodyPr/>
          <a:lstStyle/>
          <a:p>
            <a:endParaRPr lang="tr-TR"/>
          </a:p>
        </p:txBody>
      </p:sp>
      <p:pic>
        <p:nvPicPr>
          <p:cNvPr id="7170" name="Picture 2" descr="F:\YUNUS EMRE GDO 30,10,2015\5.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p:txBody>
          <a:bodyPr/>
          <a:lstStyle/>
          <a:p>
            <a:endParaRPr lang="tr-TR"/>
          </a:p>
        </p:txBody>
      </p:sp>
      <p:sp>
        <p:nvSpPr>
          <p:cNvPr id="3" name="2 Alt Başlık"/>
          <p:cNvSpPr>
            <a:spLocks noGrp="1"/>
          </p:cNvSpPr>
          <p:nvPr>
            <p:ph type="subTitle" idx="1"/>
          </p:nvPr>
        </p:nvSpPr>
        <p:spPr/>
        <p:txBody>
          <a:bodyPr/>
          <a:lstStyle/>
          <a:p>
            <a:endParaRPr lang="tr-TR"/>
          </a:p>
        </p:txBody>
      </p:sp>
      <p:pic>
        <p:nvPicPr>
          <p:cNvPr id="8194" name="Picture 2" descr="F:\YUNUS EMRE GDO 30,10,2015\6.jpg"/>
          <p:cNvPicPr>
            <a:picLocks noChangeAspect="1" noChangeArrowheads="1"/>
          </p:cNvPicPr>
          <p:nvPr/>
        </p:nvPicPr>
        <p:blipFill>
          <a:blip r:embed="rId2"/>
          <a:srcRect/>
          <a:stretch>
            <a:fillRect/>
          </a:stretch>
        </p:blipFill>
        <p:spPr bwMode="auto">
          <a:xfrm>
            <a:off x="0" y="0"/>
            <a:ext cx="9143999" cy="6857999"/>
          </a:xfrm>
          <a:prstGeom prst="rect">
            <a:avLst/>
          </a:prstGeom>
          <a:noFill/>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p:txBody>
          <a:bodyPr/>
          <a:lstStyle/>
          <a:p>
            <a:endParaRPr lang="tr-TR"/>
          </a:p>
        </p:txBody>
      </p:sp>
      <p:sp>
        <p:nvSpPr>
          <p:cNvPr id="3" name="2 Alt Başlık"/>
          <p:cNvSpPr>
            <a:spLocks noGrp="1"/>
          </p:cNvSpPr>
          <p:nvPr>
            <p:ph type="subTitle" idx="1"/>
          </p:nvPr>
        </p:nvSpPr>
        <p:spPr/>
        <p:txBody>
          <a:bodyPr/>
          <a:lstStyle/>
          <a:p>
            <a:endParaRPr lang="tr-TR"/>
          </a:p>
        </p:txBody>
      </p:sp>
      <p:pic>
        <p:nvPicPr>
          <p:cNvPr id="9218" name="Picture 2" descr="F:\YUNUS EMRE GDO 30,10,2015\7.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p:txBody>
          <a:bodyPr/>
          <a:lstStyle/>
          <a:p>
            <a:endParaRPr lang="tr-TR"/>
          </a:p>
        </p:txBody>
      </p:sp>
      <p:sp>
        <p:nvSpPr>
          <p:cNvPr id="3" name="2 Alt Başlık"/>
          <p:cNvSpPr>
            <a:spLocks noGrp="1"/>
          </p:cNvSpPr>
          <p:nvPr>
            <p:ph type="subTitle" idx="1"/>
          </p:nvPr>
        </p:nvSpPr>
        <p:spPr/>
        <p:txBody>
          <a:bodyPr/>
          <a:lstStyle/>
          <a:p>
            <a:endParaRPr lang="tr-TR"/>
          </a:p>
        </p:txBody>
      </p:sp>
      <p:pic>
        <p:nvPicPr>
          <p:cNvPr id="10242" name="Picture 2" descr="F:\YUNUS EMRE GDO 30,10,2015\8.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p:txBody>
          <a:bodyPr/>
          <a:lstStyle/>
          <a:p>
            <a:endParaRPr lang="tr-TR" dirty="0"/>
          </a:p>
        </p:txBody>
      </p:sp>
      <p:sp>
        <p:nvSpPr>
          <p:cNvPr id="3" name="2 Alt Başlık"/>
          <p:cNvSpPr>
            <a:spLocks noGrp="1"/>
          </p:cNvSpPr>
          <p:nvPr>
            <p:ph type="subTitle" idx="1"/>
          </p:nvPr>
        </p:nvSpPr>
        <p:spPr/>
        <p:txBody>
          <a:bodyPr/>
          <a:lstStyle/>
          <a:p>
            <a:endParaRPr lang="tr-TR"/>
          </a:p>
        </p:txBody>
      </p:sp>
      <p:pic>
        <p:nvPicPr>
          <p:cNvPr id="11267" name="Picture 3" descr="F:\YUNUS EMRE GDO 30,10,2015\9.jpg"/>
          <p:cNvPicPr>
            <a:picLocks noChangeAspect="1" noChangeArrowheads="1"/>
          </p:cNvPicPr>
          <p:nvPr/>
        </p:nvPicPr>
        <p:blipFill>
          <a:blip r:embed="rId2"/>
          <a:srcRect/>
          <a:stretch>
            <a:fillRect/>
          </a:stretch>
        </p:blipFill>
        <p:spPr bwMode="auto">
          <a:xfrm>
            <a:off x="25400" y="0"/>
            <a:ext cx="9118600" cy="6858000"/>
          </a:xfrm>
          <a:prstGeom prst="rect">
            <a:avLst/>
          </a:prstGeom>
          <a:noFill/>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p:txBody>
          <a:bodyPr/>
          <a:lstStyle/>
          <a:p>
            <a:endParaRPr lang="tr-TR"/>
          </a:p>
        </p:txBody>
      </p:sp>
      <p:sp>
        <p:nvSpPr>
          <p:cNvPr id="3" name="2 Alt Başlık"/>
          <p:cNvSpPr>
            <a:spLocks noGrp="1"/>
          </p:cNvSpPr>
          <p:nvPr>
            <p:ph type="subTitle" idx="1"/>
          </p:nvPr>
        </p:nvSpPr>
        <p:spPr/>
        <p:txBody>
          <a:bodyPr/>
          <a:lstStyle/>
          <a:p>
            <a:endParaRPr lang="tr-TR"/>
          </a:p>
        </p:txBody>
      </p:sp>
      <p:pic>
        <p:nvPicPr>
          <p:cNvPr id="12290" name="Picture 2" descr="F:\YUNUS EMRE GDO 30,10,2015\10.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p:txBody>
          <a:bodyPr/>
          <a:lstStyle/>
          <a:p>
            <a:endParaRPr lang="tr-TR"/>
          </a:p>
        </p:txBody>
      </p:sp>
      <p:sp>
        <p:nvSpPr>
          <p:cNvPr id="3" name="2 Alt Başlık"/>
          <p:cNvSpPr>
            <a:spLocks noGrp="1"/>
          </p:cNvSpPr>
          <p:nvPr>
            <p:ph type="subTitle" idx="1"/>
          </p:nvPr>
        </p:nvSpPr>
        <p:spPr/>
        <p:txBody>
          <a:bodyPr/>
          <a:lstStyle/>
          <a:p>
            <a:endParaRPr lang="tr-TR"/>
          </a:p>
        </p:txBody>
      </p:sp>
      <p:pic>
        <p:nvPicPr>
          <p:cNvPr id="13314" name="Picture 2" descr="F:\YUNUS EMRE GDO 30,10,2015\11.jpg"/>
          <p:cNvPicPr>
            <a:picLocks noChangeAspect="1" noChangeArrowheads="1"/>
          </p:cNvPicPr>
          <p:nvPr/>
        </p:nvPicPr>
        <p:blipFill>
          <a:blip r:embed="rId2"/>
          <a:srcRect/>
          <a:stretch>
            <a:fillRect/>
          </a:stretch>
        </p:blipFill>
        <p:spPr bwMode="auto">
          <a:xfrm>
            <a:off x="-500097" y="0"/>
            <a:ext cx="9644098" cy="6858000"/>
          </a:xfrm>
          <a:prstGeom prst="rect">
            <a:avLst/>
          </a:prstGeom>
          <a:noFill/>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p:txBody>
          <a:bodyPr/>
          <a:lstStyle/>
          <a:p>
            <a:endParaRPr lang="tr-TR"/>
          </a:p>
        </p:txBody>
      </p:sp>
      <p:sp>
        <p:nvSpPr>
          <p:cNvPr id="3" name="2 Alt Başlık"/>
          <p:cNvSpPr>
            <a:spLocks noGrp="1"/>
          </p:cNvSpPr>
          <p:nvPr>
            <p:ph type="subTitle" idx="1"/>
          </p:nvPr>
        </p:nvSpPr>
        <p:spPr/>
        <p:txBody>
          <a:bodyPr/>
          <a:lstStyle/>
          <a:p>
            <a:endParaRPr lang="tr-TR"/>
          </a:p>
        </p:txBody>
      </p:sp>
      <p:pic>
        <p:nvPicPr>
          <p:cNvPr id="13314" name="Picture 2" descr="C:\Users\rıdva\Desktop\13.jpg"/>
          <p:cNvPicPr>
            <a:picLocks noChangeAspect="1" noChangeArrowheads="1"/>
          </p:cNvPicPr>
          <p:nvPr/>
        </p:nvPicPr>
        <p:blipFill>
          <a:blip r:embed="rId2"/>
          <a:srcRect/>
          <a:stretch>
            <a:fillRect/>
          </a:stretch>
        </p:blipFill>
        <p:spPr bwMode="auto">
          <a:xfrm>
            <a:off x="-1472558" y="-684088"/>
            <a:ext cx="10616558" cy="7970739"/>
          </a:xfrm>
          <a:prstGeom prst="rect">
            <a:avLst/>
          </a:prstGeom>
          <a:noFill/>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p:txBody>
          <a:bodyPr/>
          <a:lstStyle/>
          <a:p>
            <a:endParaRPr lang="tr-TR"/>
          </a:p>
        </p:txBody>
      </p:sp>
      <p:sp>
        <p:nvSpPr>
          <p:cNvPr id="3" name="2 Alt Başlık"/>
          <p:cNvSpPr>
            <a:spLocks noGrp="1"/>
          </p:cNvSpPr>
          <p:nvPr>
            <p:ph type="subTitle" idx="1"/>
          </p:nvPr>
        </p:nvSpPr>
        <p:spPr/>
        <p:txBody>
          <a:bodyPr/>
          <a:lstStyle/>
          <a:p>
            <a:endParaRPr lang="tr-TR"/>
          </a:p>
        </p:txBody>
      </p:sp>
      <p:pic>
        <p:nvPicPr>
          <p:cNvPr id="4" name="Picture 2" descr="F:\YUNUS EMRE GDO 30,10,2015\14.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p:txBody>
          <a:bodyPr/>
          <a:lstStyle/>
          <a:p>
            <a:endParaRPr lang="tr-TR"/>
          </a:p>
        </p:txBody>
      </p:sp>
      <p:sp>
        <p:nvSpPr>
          <p:cNvPr id="3" name="2 Alt Başlık"/>
          <p:cNvSpPr>
            <a:spLocks noGrp="1"/>
          </p:cNvSpPr>
          <p:nvPr>
            <p:ph type="subTitle" idx="1"/>
          </p:nvPr>
        </p:nvSpPr>
        <p:spPr/>
        <p:txBody>
          <a:bodyPr/>
          <a:lstStyle/>
          <a:p>
            <a:endParaRPr lang="tr-TR"/>
          </a:p>
        </p:txBody>
      </p:sp>
      <p:pic>
        <p:nvPicPr>
          <p:cNvPr id="15362" name="Picture 2" descr="C:\Users\rıdva\Desktop\15.jpg"/>
          <p:cNvPicPr>
            <a:picLocks noChangeAspect="1" noChangeArrowheads="1"/>
          </p:cNvPicPr>
          <p:nvPr/>
        </p:nvPicPr>
        <p:blipFill>
          <a:blip r:embed="rId2"/>
          <a:srcRect/>
          <a:stretch>
            <a:fillRect/>
          </a:stretch>
        </p:blipFill>
        <p:spPr bwMode="auto">
          <a:xfrm>
            <a:off x="-285784" y="-1214470"/>
            <a:ext cx="9794991" cy="831934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142844" y="1000108"/>
            <a:ext cx="8643998" cy="2246769"/>
          </a:xfrm>
          <a:prstGeom prst="rect">
            <a:avLst/>
          </a:prstGeom>
        </p:spPr>
        <p:txBody>
          <a:bodyPr wrap="square">
            <a:spAutoFit/>
          </a:bodyPr>
          <a:lstStyle/>
          <a:p>
            <a:pPr algn="just"/>
            <a:r>
              <a:rPr lang="tr-TR" sz="2000" dirty="0">
                <a:latin typeface="Times New Roman" pitchFamily="18" charset="0"/>
                <a:cs typeface="Times New Roman" pitchFamily="18" charset="0"/>
              </a:rPr>
              <a:t>Bitki </a:t>
            </a:r>
            <a:r>
              <a:rPr lang="tr-TR" sz="2000" dirty="0" err="1">
                <a:latin typeface="Times New Roman" pitchFamily="18" charset="0"/>
                <a:cs typeface="Times New Roman" pitchFamily="18" charset="0"/>
              </a:rPr>
              <a:t>biyoteknolojisinde</a:t>
            </a:r>
            <a:r>
              <a:rPr lang="tr-TR" sz="2000" dirty="0">
                <a:latin typeface="Times New Roman" pitchFamily="18" charset="0"/>
                <a:cs typeface="Times New Roman" pitchFamily="18" charset="0"/>
              </a:rPr>
              <a:t> </a:t>
            </a:r>
            <a:r>
              <a:rPr lang="tr-TR" sz="2000" dirty="0">
                <a:solidFill>
                  <a:srgbClr val="00B0F0"/>
                </a:solidFill>
                <a:latin typeface="Times New Roman" pitchFamily="18" charset="0"/>
                <a:cs typeface="Times New Roman" pitchFamily="18" charset="0"/>
              </a:rPr>
              <a:t>çok önemli olan gen aktarma teknolojisi </a:t>
            </a:r>
            <a:r>
              <a:rPr lang="tr-TR" sz="2000" dirty="0">
                <a:latin typeface="Times New Roman" pitchFamily="18" charset="0"/>
                <a:cs typeface="Times New Roman" pitchFamily="18" charset="0"/>
              </a:rPr>
              <a:t>ile ilgili gelişmeler 1980’li yıllarda başlamış olup, hızlı bir şekilde hemen hemen her ülkede yayılmıştır. </a:t>
            </a:r>
            <a:r>
              <a:rPr lang="tr-TR" sz="2000" dirty="0">
                <a:solidFill>
                  <a:srgbClr val="00B0F0"/>
                </a:solidFill>
                <a:latin typeface="Times New Roman" pitchFamily="18" charset="0"/>
                <a:cs typeface="Times New Roman" pitchFamily="18" charset="0"/>
              </a:rPr>
              <a:t>İlk </a:t>
            </a:r>
            <a:r>
              <a:rPr lang="tr-TR" sz="2000" dirty="0" err="1">
                <a:solidFill>
                  <a:srgbClr val="00B0F0"/>
                </a:solidFill>
                <a:latin typeface="Times New Roman" pitchFamily="18" charset="0"/>
                <a:cs typeface="Times New Roman" pitchFamily="18" charset="0"/>
              </a:rPr>
              <a:t>transgenik</a:t>
            </a:r>
            <a:r>
              <a:rPr lang="tr-TR" sz="2000" dirty="0">
                <a:solidFill>
                  <a:srgbClr val="00B0F0"/>
                </a:solidFill>
                <a:latin typeface="Times New Roman" pitchFamily="18" charset="0"/>
                <a:cs typeface="Times New Roman" pitchFamily="18" charset="0"/>
              </a:rPr>
              <a:t> uzun raf ömürlü domates çeşidi olan </a:t>
            </a:r>
            <a:r>
              <a:rPr lang="tr-TR" sz="2000" dirty="0" err="1">
                <a:solidFill>
                  <a:srgbClr val="00B0F0"/>
                </a:solidFill>
                <a:latin typeface="Times New Roman" pitchFamily="18" charset="0"/>
                <a:cs typeface="Times New Roman" pitchFamily="18" charset="0"/>
              </a:rPr>
              <a:t>Flavr</a:t>
            </a:r>
            <a:r>
              <a:rPr lang="tr-TR" sz="2000" dirty="0">
                <a:solidFill>
                  <a:srgbClr val="00B0F0"/>
                </a:solidFill>
                <a:latin typeface="Times New Roman" pitchFamily="18" charset="0"/>
                <a:cs typeface="Times New Roman" pitchFamily="18" charset="0"/>
              </a:rPr>
              <a:t> </a:t>
            </a:r>
            <a:r>
              <a:rPr lang="tr-TR" sz="2000" dirty="0" err="1">
                <a:solidFill>
                  <a:srgbClr val="00B0F0"/>
                </a:solidFill>
                <a:latin typeface="Times New Roman" pitchFamily="18" charset="0"/>
                <a:cs typeface="Times New Roman" pitchFamily="18" charset="0"/>
              </a:rPr>
              <a:t>Savr</a:t>
            </a:r>
            <a:r>
              <a:rPr lang="tr-TR" sz="2000" dirty="0">
                <a:solidFill>
                  <a:srgbClr val="00B0F0"/>
                </a:solidFill>
                <a:latin typeface="Times New Roman" pitchFamily="18" charset="0"/>
                <a:cs typeface="Times New Roman" pitchFamily="18" charset="0"/>
              </a:rPr>
              <a:t> 1996 yılında piyasaya sürülmüştür</a:t>
            </a:r>
            <a:r>
              <a:rPr lang="tr-TR" sz="2000" dirty="0">
                <a:latin typeface="Times New Roman" pitchFamily="18" charset="0"/>
                <a:cs typeface="Times New Roman" pitchFamily="18" charset="0"/>
              </a:rPr>
              <a:t>. Daha sonra </a:t>
            </a:r>
            <a:r>
              <a:rPr lang="tr-TR" sz="2000" dirty="0" err="1">
                <a:solidFill>
                  <a:schemeClr val="accent1">
                    <a:lumMod val="75000"/>
                  </a:schemeClr>
                </a:solidFill>
                <a:latin typeface="Times New Roman" pitchFamily="18" charset="0"/>
                <a:cs typeface="Times New Roman" pitchFamily="18" charset="0"/>
              </a:rPr>
              <a:t>GDO’lu</a:t>
            </a:r>
            <a:r>
              <a:rPr lang="tr-TR" sz="2000" dirty="0">
                <a:solidFill>
                  <a:schemeClr val="accent1">
                    <a:lumMod val="75000"/>
                  </a:schemeClr>
                </a:solidFill>
                <a:latin typeface="Times New Roman" pitchFamily="18" charset="0"/>
                <a:cs typeface="Times New Roman" pitchFamily="18" charset="0"/>
              </a:rPr>
              <a:t> mısır, soya, kolza, pamuk ve patates gibi bitkiler geliştirilmiştir</a:t>
            </a:r>
            <a:r>
              <a:rPr lang="tr-TR" sz="2000" dirty="0">
                <a:solidFill>
                  <a:srgbClr val="00B050"/>
                </a:solidFill>
                <a:latin typeface="Times New Roman" pitchFamily="18" charset="0"/>
                <a:cs typeface="Times New Roman" pitchFamily="18" charset="0"/>
              </a:rPr>
              <a:t>. </a:t>
            </a:r>
            <a:r>
              <a:rPr lang="tr-TR" sz="2000" dirty="0">
                <a:latin typeface="Times New Roman" pitchFamily="18" charset="0"/>
                <a:cs typeface="Times New Roman" pitchFamily="18" charset="0"/>
              </a:rPr>
              <a:t>2011 yılı verilerine göre, </a:t>
            </a:r>
            <a:r>
              <a:rPr lang="tr-TR" sz="2000" dirty="0" err="1">
                <a:latin typeface="Times New Roman" pitchFamily="18" charset="0"/>
                <a:cs typeface="Times New Roman" pitchFamily="18" charset="0"/>
              </a:rPr>
              <a:t>biyoteknolojik</a:t>
            </a:r>
            <a:r>
              <a:rPr lang="tr-TR" sz="2000" dirty="0">
                <a:latin typeface="Times New Roman" pitchFamily="18" charset="0"/>
                <a:cs typeface="Times New Roman" pitchFamily="18" charset="0"/>
              </a:rPr>
              <a:t> tekniklerle üretilen, </a:t>
            </a:r>
            <a:r>
              <a:rPr lang="tr-TR" sz="2000" dirty="0" err="1">
                <a:latin typeface="Times New Roman" pitchFamily="18" charset="0"/>
                <a:cs typeface="Times New Roman" pitchFamily="18" charset="0"/>
              </a:rPr>
              <a:t>herbisit</a:t>
            </a:r>
            <a:r>
              <a:rPr lang="tr-TR" sz="2000" dirty="0">
                <a:latin typeface="Times New Roman" pitchFamily="18" charset="0"/>
                <a:cs typeface="Times New Roman" pitchFamily="18" charset="0"/>
              </a:rPr>
              <a:t> ve </a:t>
            </a:r>
            <a:r>
              <a:rPr lang="tr-TR" sz="2000" dirty="0" err="1">
                <a:latin typeface="Times New Roman" pitchFamily="18" charset="0"/>
                <a:cs typeface="Times New Roman" pitchFamily="18" charset="0"/>
              </a:rPr>
              <a:t>pestisit</a:t>
            </a:r>
            <a:r>
              <a:rPr lang="tr-TR" sz="2000" dirty="0">
                <a:latin typeface="Times New Roman" pitchFamily="18" charset="0"/>
                <a:cs typeface="Times New Roman" pitchFamily="18" charset="0"/>
              </a:rPr>
              <a:t> olarak bilinen kimyasallara dayanıklı, </a:t>
            </a:r>
            <a:r>
              <a:rPr lang="tr-TR" sz="2000" dirty="0" err="1">
                <a:latin typeface="Times New Roman" pitchFamily="18" charset="0"/>
                <a:cs typeface="Times New Roman" pitchFamily="18" charset="0"/>
              </a:rPr>
              <a:t>GDO’lu</a:t>
            </a:r>
            <a:r>
              <a:rPr lang="tr-TR" sz="2000" dirty="0">
                <a:latin typeface="Times New Roman" pitchFamily="18" charset="0"/>
                <a:cs typeface="Times New Roman" pitchFamily="18" charset="0"/>
              </a:rPr>
              <a:t> bitkilerin dünyadaki üretimi 160 milyon hektara ulaşmıştır..</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p:txBody>
          <a:bodyPr/>
          <a:lstStyle/>
          <a:p>
            <a:endParaRPr lang="tr-TR"/>
          </a:p>
        </p:txBody>
      </p:sp>
      <p:sp>
        <p:nvSpPr>
          <p:cNvPr id="3" name="2 Alt Başlık"/>
          <p:cNvSpPr>
            <a:spLocks noGrp="1"/>
          </p:cNvSpPr>
          <p:nvPr>
            <p:ph type="subTitle" idx="1"/>
          </p:nvPr>
        </p:nvSpPr>
        <p:spPr/>
        <p:txBody>
          <a:bodyPr/>
          <a:lstStyle/>
          <a:p>
            <a:endParaRPr lang="tr-TR"/>
          </a:p>
        </p:txBody>
      </p:sp>
      <p:pic>
        <p:nvPicPr>
          <p:cNvPr id="16386" name="Picture 2" descr="C:\Users\rıdva\Desktop\gdo-ve-biyogvenlik-29-638.jpg"/>
          <p:cNvPicPr>
            <a:picLocks noChangeAspect="1" noChangeArrowheads="1"/>
          </p:cNvPicPr>
          <p:nvPr/>
        </p:nvPicPr>
        <p:blipFill>
          <a:blip r:embed="rId2"/>
          <a:srcRect/>
          <a:stretch>
            <a:fillRect/>
          </a:stretch>
        </p:blipFill>
        <p:spPr bwMode="auto">
          <a:xfrm>
            <a:off x="-1315814" y="-995058"/>
            <a:ext cx="10459814" cy="7853057"/>
          </a:xfrm>
          <a:prstGeom prst="rect">
            <a:avLst/>
          </a:prstGeom>
          <a:noFill/>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Autofit/>
          </a:bodyPr>
          <a:lstStyle/>
          <a:p>
            <a:r>
              <a:rPr lang="tr-TR" sz="3200" dirty="0">
                <a:solidFill>
                  <a:srgbClr val="FF0000"/>
                </a:solidFill>
              </a:rPr>
              <a:t>KAYNAKÇA</a:t>
            </a:r>
          </a:p>
        </p:txBody>
      </p:sp>
      <p:sp>
        <p:nvSpPr>
          <p:cNvPr id="3" name="2 İçerik Yer Tutucusu"/>
          <p:cNvSpPr>
            <a:spLocks noGrp="1"/>
          </p:cNvSpPr>
          <p:nvPr>
            <p:ph idx="1"/>
          </p:nvPr>
        </p:nvSpPr>
        <p:spPr/>
        <p:txBody>
          <a:bodyPr>
            <a:normAutofit fontScale="70000" lnSpcReduction="20000"/>
          </a:bodyPr>
          <a:lstStyle/>
          <a:p>
            <a:r>
              <a:rPr lang="tr-TR" dirty="0"/>
              <a:t>Aslan D, </a:t>
            </a:r>
            <a:r>
              <a:rPr lang="tr-TR" dirty="0" err="1"/>
              <a:t>Şengelen</a:t>
            </a:r>
            <a:r>
              <a:rPr lang="tr-TR" dirty="0"/>
              <a:t> M. Farklı Boyutlarıyla Genetiği Değiştirilmiş Organizmalar. Ankara Tabip Odası Yayınları Mart 2010; 1-118</a:t>
            </a:r>
          </a:p>
          <a:p>
            <a:r>
              <a:rPr lang="tr-TR" dirty="0"/>
              <a:t>Çelik V, Balık DT. Genetiği Değiştirilmiş Organizmalar (GDO). Erciyes Üniversitesi Fen Bilimleri Enstitüsü Dergisi 2007; 23(1-2):13-23</a:t>
            </a:r>
          </a:p>
          <a:p>
            <a:r>
              <a:rPr lang="tr-TR" dirty="0"/>
              <a:t>HASUDER; dergi Genetiği Değiştirilmiş Organizmalar. 2013</a:t>
            </a:r>
          </a:p>
          <a:p>
            <a:r>
              <a:rPr lang="tr-TR" dirty="0">
                <a:hlinkClick r:id="rId2"/>
              </a:rPr>
              <a:t>www.</a:t>
            </a:r>
            <a:r>
              <a:rPr lang="tr-TR" dirty="0" err="1">
                <a:hlinkClick r:id="rId2"/>
              </a:rPr>
              <a:t>halksağlığıokulu</a:t>
            </a:r>
            <a:r>
              <a:rPr lang="tr-TR" dirty="0">
                <a:hlinkClick r:id="rId2"/>
              </a:rPr>
              <a:t>.org</a:t>
            </a:r>
            <a:endParaRPr lang="tr-TR" dirty="0"/>
          </a:p>
          <a:p>
            <a:r>
              <a:rPr lang="tr-TR" dirty="0">
                <a:hlinkClick r:id="rId3"/>
              </a:rPr>
              <a:t>www.</a:t>
            </a:r>
            <a:r>
              <a:rPr lang="tr-TR" dirty="0" err="1">
                <a:hlinkClick r:id="rId3"/>
              </a:rPr>
              <a:t>günceltv</a:t>
            </a:r>
            <a:r>
              <a:rPr lang="tr-TR" dirty="0">
                <a:hlinkClick r:id="rId3"/>
              </a:rPr>
              <a:t>.org</a:t>
            </a:r>
            <a:endParaRPr lang="tr-TR" dirty="0"/>
          </a:p>
          <a:p>
            <a:r>
              <a:rPr lang="tr-TR" dirty="0"/>
              <a:t>Ünal A, </a:t>
            </a:r>
            <a:r>
              <a:rPr lang="tr-TR" dirty="0" err="1"/>
              <a:t>Türküyede</a:t>
            </a:r>
            <a:r>
              <a:rPr lang="tr-TR" dirty="0"/>
              <a:t> GDO </a:t>
            </a:r>
            <a:r>
              <a:rPr lang="tr-TR" dirty="0" err="1"/>
              <a:t>mevzuutı</a:t>
            </a:r>
            <a:endParaRPr lang="tr-TR" dirty="0"/>
          </a:p>
          <a:p>
            <a:r>
              <a:rPr lang="tr-TR" dirty="0" err="1"/>
              <a:t>Tepav</a:t>
            </a:r>
            <a:r>
              <a:rPr lang="tr-TR" dirty="0"/>
              <a:t>  Türkiye, GDO ile Ekonomik ve Sosyal Açıdan Nasıl Getiri Sağlar? Şubat 2010</a:t>
            </a:r>
          </a:p>
          <a:p>
            <a:r>
              <a:rPr lang="tr-TR" dirty="0"/>
              <a:t>Yılmaz F, bitkisel </a:t>
            </a:r>
            <a:r>
              <a:rPr lang="tr-TR" dirty="0" err="1"/>
              <a:t>üretümde</a:t>
            </a:r>
            <a:r>
              <a:rPr lang="tr-TR" dirty="0"/>
              <a:t> Genetiği Değiştirilmiş Organizmalar ve ürünleri ile </a:t>
            </a:r>
            <a:r>
              <a:rPr lang="tr-TR" dirty="0" err="1"/>
              <a:t>Biyogüvenlik</a:t>
            </a:r>
            <a:endParaRPr lang="tr-TR" dirty="0"/>
          </a:p>
          <a:p>
            <a:r>
              <a:rPr lang="tr-TR" dirty="0"/>
              <a:t> AKGÖNÜL B, EREM C, ÇINAR D, HALİMOĞLU G, Genetiği Değiştirilmiş </a:t>
            </a:r>
            <a:r>
              <a:rPr lang="tr-TR" dirty="0" err="1"/>
              <a:t>Irganizmalar</a:t>
            </a:r>
            <a:endParaRPr lang="tr-T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Başlık"/>
          <p:cNvSpPr>
            <a:spLocks noGrp="1"/>
          </p:cNvSpPr>
          <p:nvPr>
            <p:ph type="title"/>
          </p:nvPr>
        </p:nvSpPr>
        <p:spPr>
          <a:xfrm>
            <a:off x="1428728" y="642918"/>
            <a:ext cx="7000924" cy="1000124"/>
          </a:xfrm>
        </p:spPr>
        <p:txBody>
          <a:bodyPr>
            <a:normAutofit fontScale="90000"/>
          </a:bodyPr>
          <a:lstStyle/>
          <a:p>
            <a:r>
              <a:rPr lang="tr-TR" sz="3100" dirty="0">
                <a:solidFill>
                  <a:srgbClr val="00B0F0"/>
                </a:solidFill>
              </a:rPr>
              <a:t>GDO üretimi iki yöntem ile gerçekleşmektedir</a:t>
            </a:r>
            <a:r>
              <a:rPr lang="tr-TR" sz="2800" dirty="0"/>
              <a:t>; </a:t>
            </a:r>
            <a:br>
              <a:rPr lang="tr-TR" sz="2800" dirty="0"/>
            </a:br>
            <a:endParaRPr lang="tr-TR" dirty="0"/>
          </a:p>
        </p:txBody>
      </p:sp>
      <p:sp>
        <p:nvSpPr>
          <p:cNvPr id="3" name="2 Alt Başlık"/>
          <p:cNvSpPr>
            <a:spLocks noGrp="1"/>
          </p:cNvSpPr>
          <p:nvPr>
            <p:ph idx="1"/>
          </p:nvPr>
        </p:nvSpPr>
        <p:spPr/>
        <p:txBody>
          <a:bodyPr>
            <a:normAutofit/>
          </a:bodyPr>
          <a:lstStyle/>
          <a:p>
            <a:pPr marL="514350" indent="-514350" algn="just">
              <a:buNone/>
            </a:pPr>
            <a:r>
              <a:rPr lang="tr-TR" sz="2000" dirty="0">
                <a:solidFill>
                  <a:srgbClr val="FF0000"/>
                </a:solidFill>
                <a:latin typeface="Times New Roman" pitchFamily="18" charset="0"/>
                <a:cs typeface="Times New Roman" pitchFamily="18" charset="0"/>
              </a:rPr>
              <a:t>1- Gen Ekleme: </a:t>
            </a:r>
            <a:r>
              <a:rPr lang="tr-TR" sz="2000" dirty="0">
                <a:solidFill>
                  <a:schemeClr val="tx1"/>
                </a:solidFill>
                <a:latin typeface="Times New Roman" pitchFamily="18" charset="0"/>
                <a:cs typeface="Times New Roman" pitchFamily="18" charset="0"/>
              </a:rPr>
              <a:t>Bu klonlama yönteminde, bitki karakterleri bir veya birden fazla gen eklenmesiyle ıslah olmaktadır. </a:t>
            </a:r>
          </a:p>
          <a:p>
            <a:pPr marL="514350" indent="-514350" algn="just">
              <a:buNone/>
            </a:pPr>
            <a:r>
              <a:rPr lang="tr-TR" sz="2000" dirty="0">
                <a:solidFill>
                  <a:srgbClr val="FF0000"/>
                </a:solidFill>
                <a:latin typeface="Times New Roman" pitchFamily="18" charset="0"/>
                <a:cs typeface="Times New Roman" pitchFamily="18" charset="0"/>
              </a:rPr>
              <a:t>2- Gen Çıkartma: </a:t>
            </a:r>
            <a:r>
              <a:rPr lang="tr-TR" sz="2000" dirty="0">
                <a:solidFill>
                  <a:schemeClr val="tx1"/>
                </a:solidFill>
                <a:latin typeface="Times New Roman" pitchFamily="18" charset="0"/>
                <a:cs typeface="Times New Roman" pitchFamily="18" charset="0"/>
              </a:rPr>
              <a:t>Genetik mühendisliği yöntemleri ile bir veya birden fazla gen aktif edilerek yapılmaktadır. Dünyanın dört köşesinde </a:t>
            </a:r>
            <a:r>
              <a:rPr lang="tr-TR" sz="2000" dirty="0" err="1">
                <a:solidFill>
                  <a:schemeClr val="tx1"/>
                </a:solidFill>
                <a:latin typeface="Times New Roman" pitchFamily="18" charset="0"/>
                <a:cs typeface="Times New Roman" pitchFamily="18" charset="0"/>
              </a:rPr>
              <a:t>biyoteknolojistlerin</a:t>
            </a:r>
            <a:r>
              <a:rPr lang="tr-TR" sz="2000" dirty="0">
                <a:solidFill>
                  <a:schemeClr val="tx1"/>
                </a:solidFill>
                <a:latin typeface="Times New Roman" pitchFamily="18" charset="0"/>
                <a:cs typeface="Times New Roman" pitchFamily="18" charset="0"/>
              </a:rPr>
              <a:t> yürüttüğü çeşitli projelerde gen ekleme ve gen çıkartmada var olan potansiyelleri değerlendirilerek ürün ıslahında kullanmaktadırlar.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Başlık"/>
          <p:cNvSpPr>
            <a:spLocks noGrp="1"/>
          </p:cNvSpPr>
          <p:nvPr>
            <p:ph type="title"/>
          </p:nvPr>
        </p:nvSpPr>
        <p:spPr>
          <a:xfrm>
            <a:off x="571472" y="928670"/>
            <a:ext cx="7829576" cy="857232"/>
          </a:xfrm>
        </p:spPr>
        <p:txBody>
          <a:bodyPr>
            <a:normAutofit fontScale="90000"/>
          </a:bodyPr>
          <a:lstStyle/>
          <a:p>
            <a:pPr>
              <a:buFont typeface="Wingdings" pitchFamily="2" charset="2"/>
              <a:buChar char="q"/>
            </a:pPr>
            <a:r>
              <a:rPr lang="tr-TR" sz="3600" dirty="0">
                <a:solidFill>
                  <a:srgbClr val="FF0000"/>
                </a:solidFill>
              </a:rPr>
              <a:t> </a:t>
            </a:r>
            <a:r>
              <a:rPr lang="tr-TR" sz="2700" dirty="0" err="1">
                <a:solidFill>
                  <a:srgbClr val="FF0000"/>
                </a:solidFill>
              </a:rPr>
              <a:t>GDO’ların</a:t>
            </a:r>
            <a:r>
              <a:rPr lang="tr-TR" sz="2700" dirty="0">
                <a:solidFill>
                  <a:srgbClr val="FF0000"/>
                </a:solidFill>
              </a:rPr>
              <a:t> Kullanım Alanları ve Üretim Amaçları:</a:t>
            </a:r>
            <a:br>
              <a:rPr lang="tr-TR" dirty="0">
                <a:solidFill>
                  <a:srgbClr val="FF0000"/>
                </a:solidFill>
              </a:rPr>
            </a:br>
            <a:endParaRPr lang="tr-TR" dirty="0"/>
          </a:p>
        </p:txBody>
      </p:sp>
      <p:sp>
        <p:nvSpPr>
          <p:cNvPr id="3" name="2 Alt Başlık"/>
          <p:cNvSpPr>
            <a:spLocks noGrp="1"/>
          </p:cNvSpPr>
          <p:nvPr>
            <p:ph idx="1"/>
          </p:nvPr>
        </p:nvSpPr>
        <p:spPr>
          <a:xfrm>
            <a:off x="500034" y="1500174"/>
            <a:ext cx="8229600" cy="4525963"/>
          </a:xfrm>
        </p:spPr>
        <p:txBody>
          <a:bodyPr>
            <a:normAutofit/>
          </a:bodyPr>
          <a:lstStyle/>
          <a:p>
            <a:pPr algn="just">
              <a:buNone/>
            </a:pPr>
            <a:endParaRPr lang="tr-TR" sz="2000" dirty="0">
              <a:solidFill>
                <a:schemeClr val="tx1"/>
              </a:solidFill>
              <a:latin typeface="Times New Roman" pitchFamily="18" charset="0"/>
              <a:cs typeface="Times New Roman" pitchFamily="18" charset="0"/>
            </a:endParaRPr>
          </a:p>
          <a:p>
            <a:pPr algn="just"/>
            <a:r>
              <a:rPr lang="tr-TR" sz="2000" dirty="0" err="1">
                <a:solidFill>
                  <a:schemeClr val="tx1"/>
                </a:solidFill>
                <a:latin typeface="Times New Roman" pitchFamily="18" charset="0"/>
                <a:cs typeface="Times New Roman" pitchFamily="18" charset="0"/>
              </a:rPr>
              <a:t>GDO’lar</a:t>
            </a:r>
            <a:r>
              <a:rPr lang="tr-TR" sz="2000" dirty="0">
                <a:solidFill>
                  <a:schemeClr val="tx1"/>
                </a:solidFill>
                <a:latin typeface="Times New Roman" pitchFamily="18" charset="0"/>
                <a:cs typeface="Times New Roman" pitchFamily="18" charset="0"/>
              </a:rPr>
              <a:t> </a:t>
            </a:r>
            <a:r>
              <a:rPr lang="tr-TR" sz="2000" dirty="0">
                <a:solidFill>
                  <a:srgbClr val="00B0F0"/>
                </a:solidFill>
                <a:latin typeface="Times New Roman" pitchFamily="18" charset="0"/>
                <a:cs typeface="Times New Roman" pitchFamily="18" charset="0"/>
              </a:rPr>
              <a:t>tarımda, tıpta, kağıt, tekstil ve gıda sanayi</a:t>
            </a:r>
            <a:r>
              <a:rPr lang="tr-TR" sz="2000" dirty="0">
                <a:solidFill>
                  <a:schemeClr val="tx1"/>
                </a:solidFill>
                <a:latin typeface="Times New Roman" pitchFamily="18" charset="0"/>
                <a:cs typeface="Times New Roman" pitchFamily="18" charset="0"/>
              </a:rPr>
              <a:t>nde kullanılmaktadır. İlaç endüstrisinde vitamin, </a:t>
            </a:r>
            <a:r>
              <a:rPr lang="tr-TR" sz="2000" dirty="0" err="1">
                <a:solidFill>
                  <a:schemeClr val="tx1"/>
                </a:solidFill>
                <a:latin typeface="Times New Roman" pitchFamily="18" charset="0"/>
                <a:cs typeface="Times New Roman" pitchFamily="18" charset="0"/>
              </a:rPr>
              <a:t>monoklonal</a:t>
            </a:r>
            <a:r>
              <a:rPr lang="tr-TR" sz="2000" dirty="0">
                <a:solidFill>
                  <a:schemeClr val="tx1"/>
                </a:solidFill>
                <a:latin typeface="Times New Roman" pitchFamily="18" charset="0"/>
                <a:cs typeface="Times New Roman" pitchFamily="18" charset="0"/>
              </a:rPr>
              <a:t> antikor, aşı, </a:t>
            </a:r>
            <a:r>
              <a:rPr lang="tr-TR" sz="2000" dirty="0" err="1">
                <a:solidFill>
                  <a:schemeClr val="tx1"/>
                </a:solidFill>
                <a:latin typeface="Times New Roman" pitchFamily="18" charset="0"/>
                <a:cs typeface="Times New Roman" pitchFamily="18" charset="0"/>
              </a:rPr>
              <a:t>antikanser</a:t>
            </a:r>
            <a:r>
              <a:rPr lang="tr-TR" sz="2000" dirty="0">
                <a:solidFill>
                  <a:schemeClr val="tx1"/>
                </a:solidFill>
                <a:latin typeface="Times New Roman" pitchFamily="18" charset="0"/>
                <a:cs typeface="Times New Roman" pitchFamily="18" charset="0"/>
              </a:rPr>
              <a:t> bileşikleri, antioksidan, uyku ilacı, interferon, kan proteinleri ve </a:t>
            </a:r>
            <a:r>
              <a:rPr lang="tr-TR" sz="2000" dirty="0" err="1">
                <a:solidFill>
                  <a:schemeClr val="tx1"/>
                </a:solidFill>
                <a:latin typeface="Times New Roman" pitchFamily="18" charset="0"/>
                <a:cs typeface="Times New Roman" pitchFamily="18" charset="0"/>
              </a:rPr>
              <a:t>karotenoid</a:t>
            </a:r>
            <a:r>
              <a:rPr lang="tr-TR" sz="2000" dirty="0">
                <a:solidFill>
                  <a:schemeClr val="tx1"/>
                </a:solidFill>
                <a:latin typeface="Times New Roman" pitchFamily="18" charset="0"/>
                <a:cs typeface="Times New Roman" pitchFamily="18" charset="0"/>
              </a:rPr>
              <a:t> üretiminde kullanılmaktadır. </a:t>
            </a:r>
          </a:p>
          <a:p>
            <a:pPr algn="just"/>
            <a:endParaRPr lang="tr-TR" sz="2000" dirty="0">
              <a:solidFill>
                <a:srgbClr val="00B0F0"/>
              </a:solidFill>
              <a:latin typeface="Times New Roman" pitchFamily="18" charset="0"/>
              <a:cs typeface="Times New Roman" pitchFamily="18" charset="0"/>
            </a:endParaRPr>
          </a:p>
          <a:p>
            <a:pPr algn="just"/>
            <a:r>
              <a:rPr lang="tr-TR" sz="2000" dirty="0">
                <a:solidFill>
                  <a:srgbClr val="00B0F0"/>
                </a:solidFill>
                <a:latin typeface="Times New Roman" pitchFamily="18" charset="0"/>
                <a:cs typeface="Times New Roman" pitchFamily="18" charset="0"/>
              </a:rPr>
              <a:t>Endüstriyel uygulamalarda </a:t>
            </a:r>
            <a:r>
              <a:rPr lang="tr-TR" sz="2000" dirty="0">
                <a:solidFill>
                  <a:schemeClr val="tx1"/>
                </a:solidFill>
                <a:latin typeface="Times New Roman" pitchFamily="18" charset="0"/>
                <a:cs typeface="Times New Roman" pitchFamily="18" charset="0"/>
              </a:rPr>
              <a:t>en geniş kullanımı, maya üretimidir.</a:t>
            </a:r>
            <a:r>
              <a:rPr lang="tr-TR" sz="2000" dirty="0">
                <a:solidFill>
                  <a:schemeClr val="tx2">
                    <a:lumMod val="60000"/>
                    <a:lumOff val="40000"/>
                  </a:schemeClr>
                </a:solidFill>
                <a:latin typeface="Times New Roman" pitchFamily="18" charset="0"/>
                <a:cs typeface="Times New Roman" pitchFamily="18" charset="0"/>
              </a:rPr>
              <a:t> </a:t>
            </a:r>
            <a:endParaRPr lang="tr-TR" sz="2000" dirty="0">
              <a:latin typeface="Times New Roman" pitchFamily="18" charset="0"/>
              <a:cs typeface="Times New Roman"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214282" y="357166"/>
            <a:ext cx="8715436" cy="1938992"/>
          </a:xfrm>
          <a:prstGeom prst="rect">
            <a:avLst/>
          </a:prstGeom>
        </p:spPr>
        <p:txBody>
          <a:bodyPr wrap="square">
            <a:spAutoFit/>
          </a:bodyPr>
          <a:lstStyle/>
          <a:p>
            <a:pPr algn="just"/>
            <a:r>
              <a:rPr lang="tr-TR" sz="2000" dirty="0">
                <a:solidFill>
                  <a:srgbClr val="00B0F0"/>
                </a:solidFill>
                <a:latin typeface="Times New Roman" pitchFamily="18" charset="0"/>
                <a:cs typeface="Times New Roman" pitchFamily="18" charset="0"/>
              </a:rPr>
              <a:t>Gıda endüstrisinde </a:t>
            </a:r>
            <a:r>
              <a:rPr lang="tr-TR" sz="2000" dirty="0">
                <a:latin typeface="Times New Roman" pitchFamily="18" charset="0"/>
                <a:cs typeface="Times New Roman" pitchFamily="18" charset="0"/>
              </a:rPr>
              <a:t>genetiği değiştirilmiş </a:t>
            </a:r>
            <a:r>
              <a:rPr lang="tr-TR" sz="2000" dirty="0" err="1">
                <a:latin typeface="Times New Roman" pitchFamily="18" charset="0"/>
                <a:cs typeface="Times New Roman" pitchFamily="18" charset="0"/>
              </a:rPr>
              <a:t>mikrocanlılar</a:t>
            </a:r>
            <a:r>
              <a:rPr lang="tr-TR" sz="2000" dirty="0">
                <a:latin typeface="Times New Roman" pitchFamily="18" charset="0"/>
                <a:cs typeface="Times New Roman" pitchFamily="18" charset="0"/>
              </a:rPr>
              <a:t> (bakteriler, mayalar ve küfler) ekmek, bira, peynir, bağcılık ürünleri gibi çeşitli üretimlerde, enzim ve gıda katkı maddesi olarak (stabilizatör, kıvam artırıcı, </a:t>
            </a:r>
            <a:r>
              <a:rPr lang="tr-TR" sz="2000" dirty="0" err="1">
                <a:latin typeface="Times New Roman" pitchFamily="18" charset="0"/>
                <a:cs typeface="Times New Roman" pitchFamily="18" charset="0"/>
              </a:rPr>
              <a:t>emülgatör</a:t>
            </a:r>
            <a:r>
              <a:rPr lang="tr-TR" sz="2000" dirty="0">
                <a:latin typeface="Times New Roman" pitchFamily="18" charset="0"/>
                <a:cs typeface="Times New Roman" pitchFamily="18" charset="0"/>
              </a:rPr>
              <a:t>, tatlandırıcı, koruyucu, renklendirici ve tat verici gibi) kullanılmaktadır. Örneğin peynir üretiminde kullanılan </a:t>
            </a:r>
            <a:r>
              <a:rPr lang="tr-TR" sz="2000" dirty="0" err="1">
                <a:solidFill>
                  <a:srgbClr val="00B0F0"/>
                </a:solidFill>
                <a:latin typeface="Times New Roman" pitchFamily="18" charset="0"/>
                <a:cs typeface="Times New Roman" pitchFamily="18" charset="0"/>
              </a:rPr>
              <a:t>rennin</a:t>
            </a:r>
            <a:r>
              <a:rPr lang="tr-TR" sz="2000" dirty="0">
                <a:latin typeface="Times New Roman" pitchFamily="18" charset="0"/>
                <a:cs typeface="Times New Roman" pitchFamily="18" charset="0"/>
              </a:rPr>
              <a:t> gibi gıda enzimleri </a:t>
            </a:r>
            <a:r>
              <a:rPr lang="tr-TR" sz="2000" dirty="0" err="1">
                <a:latin typeface="Times New Roman" pitchFamily="18" charset="0"/>
                <a:cs typeface="Times New Roman" pitchFamily="18" charset="0"/>
              </a:rPr>
              <a:t>mikrocanlılara</a:t>
            </a:r>
            <a:r>
              <a:rPr lang="tr-TR" sz="2000" dirty="0">
                <a:latin typeface="Times New Roman" pitchFamily="18" charset="0"/>
                <a:cs typeface="Times New Roman" pitchFamily="18" charset="0"/>
              </a:rPr>
              <a:t> aktarılarak daha kolay ve daha ucuz olarak üretilebilmektedir..</a:t>
            </a:r>
          </a:p>
        </p:txBody>
      </p:sp>
    </p:spTree>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500</TotalTime>
  <Words>2149</Words>
  <Application>Microsoft Office PowerPoint</Application>
  <PresentationFormat>Ekran Gösterisi (4:3)</PresentationFormat>
  <Paragraphs>127</Paragraphs>
  <Slides>61</Slides>
  <Notes>1</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61</vt:i4>
      </vt:variant>
    </vt:vector>
  </HeadingPairs>
  <TitlesOfParts>
    <vt:vector size="66" baseType="lpstr">
      <vt:lpstr>Arial</vt:lpstr>
      <vt:lpstr>Calibri</vt:lpstr>
      <vt:lpstr>Times New Roman</vt:lpstr>
      <vt:lpstr>Wingdings</vt:lpstr>
      <vt:lpstr>Ofis Teması</vt:lpstr>
      <vt:lpstr>GENETİĞİ DEĞİŞTİRİLMİŞ ORGANİZMALAR  (GDO)</vt:lpstr>
      <vt:lpstr>PowerPoint Sunusu</vt:lpstr>
      <vt:lpstr> Gdo nedir ve nasıl üretilmektedir..?</vt:lpstr>
      <vt:lpstr>PowerPoint Sunusu</vt:lpstr>
      <vt:lpstr>PowerPoint Sunusu</vt:lpstr>
      <vt:lpstr>PowerPoint Sunusu</vt:lpstr>
      <vt:lpstr>GDO üretimi iki yöntem ile gerçekleşmektedir;  </vt:lpstr>
      <vt:lpstr> GDO’ların Kullanım Alanları ve Üretim Amaçları: </vt:lpstr>
      <vt:lpstr>PowerPoint Sunusu</vt:lpstr>
      <vt:lpstr>Modern biyoteknoloji en geniş kullanım alanını tarım sektöründe bulmuştur.. </vt:lpstr>
      <vt:lpstr>PowerPoint Sunusu</vt:lpstr>
      <vt:lpstr> GDO’LARIN OLASI YARARLARINA İLİŞKİN GÖRÜŞLER:</vt:lpstr>
      <vt:lpstr>PowerPoint Sunusu</vt:lpstr>
      <vt:lpstr>PowerPoint Sunusu</vt:lpstr>
      <vt:lpstr>PowerPoint Sunusu</vt:lpstr>
      <vt:lpstr>PowerPoint Sunusu</vt:lpstr>
      <vt:lpstr>PowerPoint Sunusu</vt:lpstr>
      <vt:lpstr>PowerPoint Sunusu</vt:lpstr>
      <vt:lpstr> Çevre Açısından Olası Yararları  </vt:lpstr>
      <vt:lpstr> GDO’ların Olası Risklerine İlişkin Görüşler:</vt:lpstr>
      <vt:lpstr>GDO Genlerinin Toprak, Su, Ekosisteme Geçişi  </vt:lpstr>
      <vt:lpstr>PowerPoint Sunusu</vt:lpstr>
      <vt:lpstr>PowerPoint Sunusu</vt:lpstr>
      <vt:lpstr>PowerPoint Sunusu</vt:lpstr>
      <vt:lpstr>PowerPoint Sunusu</vt:lpstr>
      <vt:lpstr>Terminatör Gen Kullanımı;</vt:lpstr>
      <vt:lpstr>PowerPoint Sunusu</vt:lpstr>
      <vt:lpstr> GDO Çevreye ve Biyoçeşitliliğe Etkisi</vt:lpstr>
      <vt:lpstr>PowerPoint Sunusu</vt:lpstr>
      <vt:lpstr>PowerPoint Sunusu</vt:lpstr>
      <vt:lpstr>Gen kaçışına birkaç örnek; </vt:lpstr>
      <vt:lpstr>PowerPoint Sunusu</vt:lpstr>
      <vt:lpstr>PowerPoint Sunusu</vt:lpstr>
      <vt:lpstr> GDO’nun Dünyadaki Yeri </vt:lpstr>
      <vt:lpstr>PowerPoint Sunusu</vt:lpstr>
      <vt:lpstr>PowerPoint Sunusu</vt:lpstr>
      <vt:lpstr>PowerPoint Sunusu</vt:lpstr>
      <vt:lpstr>Dünya’da GDO Ekimi  </vt:lpstr>
      <vt:lpstr>PowerPoint Sunusu</vt:lpstr>
      <vt:lpstr>PowerPoint Sunusu</vt:lpstr>
      <vt:lpstr>PowerPoint Sunusu</vt:lpstr>
      <vt:lpstr>PowerPoint Sunusu</vt:lpstr>
      <vt:lpstr>PowerPoint Sunusu</vt:lpstr>
      <vt:lpstr>PowerPoint Sunusu</vt:lpstr>
      <vt:lpstr> Türkiye’deki Durum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KAYNAKÇA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Rıdvan Çelik</dc:creator>
  <cp:lastModifiedBy>Akademik Eğitim</cp:lastModifiedBy>
  <cp:revision>56</cp:revision>
  <dcterms:created xsi:type="dcterms:W3CDTF">2015-11-29T16:42:03Z</dcterms:created>
  <dcterms:modified xsi:type="dcterms:W3CDTF">2023-11-13T14:04:21Z</dcterms:modified>
</cp:coreProperties>
</file>