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18" r:id="rId3"/>
    <p:sldId id="317" r:id="rId4"/>
    <p:sldId id="316" r:id="rId5"/>
    <p:sldId id="256" r:id="rId6"/>
    <p:sldId id="258" r:id="rId7"/>
    <p:sldId id="262" r:id="rId8"/>
    <p:sldId id="338" r:id="rId9"/>
    <p:sldId id="260" r:id="rId10"/>
    <p:sldId id="263" r:id="rId11"/>
    <p:sldId id="264" r:id="rId12"/>
    <p:sldId id="266" r:id="rId13"/>
    <p:sldId id="269" r:id="rId14"/>
    <p:sldId id="270" r:id="rId15"/>
    <p:sldId id="271" r:id="rId16"/>
    <p:sldId id="272" r:id="rId17"/>
    <p:sldId id="259" r:id="rId18"/>
    <p:sldId id="274" r:id="rId19"/>
    <p:sldId id="275" r:id="rId20"/>
    <p:sldId id="273" r:id="rId21"/>
    <p:sldId id="278" r:id="rId22"/>
    <p:sldId id="279" r:id="rId23"/>
    <p:sldId id="320" r:id="rId24"/>
    <p:sldId id="283" r:id="rId25"/>
    <p:sldId id="290" r:id="rId26"/>
    <p:sldId id="291" r:id="rId27"/>
    <p:sldId id="287" r:id="rId28"/>
    <p:sldId id="300" r:id="rId29"/>
    <p:sldId id="302" r:id="rId30"/>
    <p:sldId id="335" r:id="rId31"/>
    <p:sldId id="294" r:id="rId32"/>
    <p:sldId id="303" r:id="rId33"/>
    <p:sldId id="305" r:id="rId34"/>
    <p:sldId id="306" r:id="rId35"/>
    <p:sldId id="304" r:id="rId36"/>
    <p:sldId id="336" r:id="rId37"/>
    <p:sldId id="298" r:id="rId38"/>
    <p:sldId id="337" r:id="rId39"/>
    <p:sldId id="297" r:id="rId40"/>
    <p:sldId id="295" r:id="rId41"/>
    <p:sldId id="286" r:id="rId42"/>
    <p:sldId id="285" r:id="rId43"/>
    <p:sldId id="267" r:id="rId44"/>
    <p:sldId id="268" r:id="rId45"/>
    <p:sldId id="309" r:id="rId46"/>
    <p:sldId id="313" r:id="rId47"/>
    <p:sldId id="312" r:id="rId48"/>
    <p:sldId id="311" r:id="rId49"/>
    <p:sldId id="339" r:id="rId50"/>
    <p:sldId id="314" r:id="rId51"/>
    <p:sldId id="334" r:id="rId52"/>
    <p:sldId id="322" r:id="rId53"/>
    <p:sldId id="323" r:id="rId54"/>
    <p:sldId id="324" r:id="rId55"/>
    <p:sldId id="325" r:id="rId56"/>
    <p:sldId id="326" r:id="rId57"/>
    <p:sldId id="340" r:id="rId58"/>
    <p:sldId id="327" r:id="rId59"/>
    <p:sldId id="328" r:id="rId60"/>
    <p:sldId id="330" r:id="rId61"/>
    <p:sldId id="331" r:id="rId62"/>
    <p:sldId id="332" r:id="rId6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13.11.2023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13.11.2023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13.11.2023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13.11.2023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13.11.2023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13.11.2023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13.11.2023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13.11.2023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13.11.2023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13.11.2023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13.11.2023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13.11.2023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85786" y="2500306"/>
            <a:ext cx="8229600" cy="1500198"/>
          </a:xfrm>
        </p:spPr>
        <p:txBody>
          <a:bodyPr>
            <a:normAutofit fontScale="90000"/>
          </a:bodyPr>
          <a:lstStyle/>
          <a:p>
            <a:r>
              <a:rPr lang="tr-TR" sz="3600" b="1" dirty="0" err="1"/>
              <a:t>Polimeraz</a:t>
            </a:r>
            <a:r>
              <a:rPr lang="tr-TR" sz="3600" b="1" dirty="0"/>
              <a:t> Zincir Reaksiyonu (PCR) ve </a:t>
            </a:r>
            <a:br>
              <a:rPr lang="tr-TR" sz="3600" b="1" dirty="0"/>
            </a:br>
            <a:r>
              <a:rPr lang="en-US" sz="3600" b="1" dirty="0"/>
              <a:t>Bitki </a:t>
            </a:r>
            <a:r>
              <a:rPr lang="en-US" sz="3600" b="1" dirty="0" err="1"/>
              <a:t>Biyoteknolojisinde</a:t>
            </a:r>
            <a:r>
              <a:rPr lang="en-US" sz="3600" b="1" dirty="0"/>
              <a:t> Moleküler Mark</a:t>
            </a:r>
            <a:r>
              <a:rPr lang="tr-TR" sz="3600" b="1" dirty="0"/>
              <a:t>ı</a:t>
            </a:r>
            <a:r>
              <a:rPr lang="en-US" sz="3600" b="1" dirty="0" err="1"/>
              <a:t>rl</a:t>
            </a:r>
            <a:r>
              <a:rPr lang="tr-TR" sz="3600" b="1" dirty="0"/>
              <a:t>a</a:t>
            </a:r>
            <a:r>
              <a:rPr lang="en-US" sz="3600" b="1" dirty="0"/>
              <a:t>r</a:t>
            </a:r>
            <a:br>
              <a:rPr lang="tr-TR" b="1" dirty="0"/>
            </a:br>
            <a:endParaRPr lang="tr-TR" dirty="0"/>
          </a:p>
        </p:txBody>
      </p:sp>
      <p:sp>
        <p:nvSpPr>
          <p:cNvPr id="3" name="2 İçerik Yer Tutucusu"/>
          <p:cNvSpPr>
            <a:spLocks noGrp="1"/>
          </p:cNvSpPr>
          <p:nvPr>
            <p:ph idx="1"/>
          </p:nvPr>
        </p:nvSpPr>
        <p:spPr>
          <a:xfrm>
            <a:off x="500034" y="4214818"/>
            <a:ext cx="8229600" cy="1643050"/>
          </a:xfrm>
        </p:spPr>
        <p:txBody>
          <a:bodyPr>
            <a:normAutofit fontScale="77500" lnSpcReduction="20000"/>
          </a:bodyPr>
          <a:lstStyle/>
          <a:p>
            <a:pPr marL="0" indent="0">
              <a:buNone/>
            </a:pPr>
            <a:r>
              <a:rPr lang="tr-TR" dirty="0"/>
              <a:t>			Yunus Emre ARVAS</a:t>
            </a:r>
          </a:p>
          <a:p>
            <a:pPr marL="0" indent="0">
              <a:buNone/>
            </a:pPr>
            <a:endParaRPr lang="tr-TR" dirty="0"/>
          </a:p>
          <a:p>
            <a:pPr marL="0" indent="0">
              <a:buNone/>
            </a:pPr>
            <a:r>
              <a:rPr lang="tr-TR" dirty="0"/>
              <a:t>			Dersi veren öğretim görevlisi:</a:t>
            </a:r>
          </a:p>
          <a:p>
            <a:pPr marL="0" indent="0">
              <a:buNone/>
            </a:pPr>
            <a:r>
              <a:rPr lang="tr-TR" dirty="0"/>
              <a:t>			Yrd. Doç. Dr. Yılmaz KAYA</a:t>
            </a:r>
          </a:p>
          <a:p>
            <a:pPr>
              <a:buNone/>
            </a:pPr>
            <a:endParaRPr lang="tr-TR" b="1" dirty="0"/>
          </a:p>
        </p:txBody>
      </p:sp>
      <p:pic>
        <p:nvPicPr>
          <p:cNvPr id="4" name="Picture 2" descr="C:\Users\user\Desktop\indi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571736" cy="250030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user\Desktop\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9388" y="0"/>
            <a:ext cx="2702066" cy="250030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sz="2400" dirty="0"/>
              <a:t>DNA </a:t>
            </a:r>
            <a:r>
              <a:rPr lang="tr-TR" sz="2400" dirty="0" err="1"/>
              <a:t>replikasyonu</a:t>
            </a:r>
            <a:r>
              <a:rPr lang="tr-TR" sz="2400" dirty="0"/>
              <a:t> PCR </a:t>
            </a:r>
            <a:r>
              <a:rPr lang="tr-TR" sz="2400" dirty="0" err="1"/>
              <a:t>amplifikasyonunun</a:t>
            </a:r>
            <a:r>
              <a:rPr lang="tr-TR" sz="2400" dirty="0"/>
              <a:t> dayandığı işlemdir. </a:t>
            </a:r>
            <a:r>
              <a:rPr lang="tr-TR" sz="2400" dirty="0" err="1"/>
              <a:t>Replikasyon</a:t>
            </a:r>
            <a:r>
              <a:rPr lang="tr-TR" sz="2400" dirty="0"/>
              <a:t> sırasında,DNA molekülünün çift sarmal yapısı çözülerek açılır ve her iplik, yeni bir tamamlayıcı ipliğin sentezi için ata olur. Her yavru molekül bir eski bir de yeni DNA ipliğinden oluşur ve ana molekülün birebir kopyasıdır.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96842"/>
          </a:xfrm>
        </p:spPr>
        <p:txBody>
          <a:bodyPr>
            <a:noAutofit/>
          </a:bodyPr>
          <a:lstStyle/>
          <a:p>
            <a:r>
              <a:rPr lang="tr-TR" sz="1800" dirty="0" err="1"/>
              <a:t>Replikasyon</a:t>
            </a:r>
            <a:r>
              <a:rPr lang="tr-TR" sz="1800" dirty="0"/>
              <a:t> çatalı</a:t>
            </a:r>
          </a:p>
        </p:txBody>
      </p:sp>
      <p:pic>
        <p:nvPicPr>
          <p:cNvPr id="2050" name="Picture 2" descr="C:\Users\Misafir\Desktop\replikasyon çatalı.png"/>
          <p:cNvPicPr>
            <a:picLocks noGrp="1" noChangeAspect="1" noChangeArrowheads="1"/>
          </p:cNvPicPr>
          <p:nvPr>
            <p:ph idx="1"/>
          </p:nvPr>
        </p:nvPicPr>
        <p:blipFill>
          <a:blip r:embed="rId2"/>
          <a:srcRect/>
          <a:stretch>
            <a:fillRect/>
          </a:stretch>
        </p:blipFill>
        <p:spPr bwMode="auto">
          <a:xfrm>
            <a:off x="2357422" y="1000108"/>
            <a:ext cx="4500594" cy="441586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t>1.2- PCR Prensipleri</a:t>
            </a:r>
          </a:p>
        </p:txBody>
      </p:sp>
      <p:sp>
        <p:nvSpPr>
          <p:cNvPr id="3" name="2 İçerik Yer Tutucusu"/>
          <p:cNvSpPr>
            <a:spLocks noGrp="1"/>
          </p:cNvSpPr>
          <p:nvPr>
            <p:ph idx="1"/>
          </p:nvPr>
        </p:nvSpPr>
        <p:spPr/>
        <p:txBody>
          <a:bodyPr>
            <a:normAutofit/>
          </a:bodyPr>
          <a:lstStyle/>
          <a:p>
            <a:pPr algn="just"/>
            <a:r>
              <a:rPr lang="tr-TR" sz="2400" dirty="0"/>
              <a:t>PCR hücre içinde (in </a:t>
            </a:r>
            <a:r>
              <a:rPr lang="tr-TR" sz="2400" dirty="0" err="1"/>
              <a:t>vivo</a:t>
            </a:r>
            <a:r>
              <a:rPr lang="tr-TR" sz="2400" dirty="0"/>
              <a:t>) DNA’nın kendini eşlemesi mekanizmasına dayanır. Çift zincirli DNA (</a:t>
            </a:r>
            <a:r>
              <a:rPr lang="tr-TR" sz="2400" dirty="0" err="1"/>
              <a:t>dsDNA</a:t>
            </a:r>
            <a:r>
              <a:rPr lang="tr-TR" sz="2400" dirty="0"/>
              <a:t>), tek zincirli DNA (</a:t>
            </a:r>
            <a:r>
              <a:rPr lang="tr-TR" sz="2400" dirty="0" err="1"/>
              <a:t>ssDNA</a:t>
            </a:r>
            <a:r>
              <a:rPr lang="tr-TR" sz="2400" dirty="0"/>
              <a:t>) biçimine çözülür, kopyalanarak çoğaltılır ve tekrar bağlanır. Bu teknik; çift sarmal DNA’nın yüksek sıcaklıkta çözülerek tek sarmal haline gelmesi: </a:t>
            </a:r>
            <a:r>
              <a:rPr lang="tr-TR" sz="2400" dirty="0" err="1"/>
              <a:t>denatürasyon</a:t>
            </a:r>
            <a:r>
              <a:rPr lang="tr-TR" sz="2400" dirty="0"/>
              <a:t> </a:t>
            </a:r>
            <a:r>
              <a:rPr lang="tr-TR" sz="2400" dirty="0" err="1"/>
              <a:t>primer</a:t>
            </a:r>
            <a:r>
              <a:rPr lang="tr-TR" sz="2400" dirty="0"/>
              <a:t> olarak kullanılan iki </a:t>
            </a:r>
            <a:r>
              <a:rPr lang="tr-TR" sz="2400" dirty="0" err="1"/>
              <a:t>oligonükleotidin</a:t>
            </a:r>
            <a:r>
              <a:rPr lang="tr-TR" sz="2400" dirty="0"/>
              <a:t> hedef DNA’ya bağlanması </a:t>
            </a:r>
            <a:r>
              <a:rPr lang="tr-TR" sz="2400" dirty="0" err="1"/>
              <a:t>primer</a:t>
            </a:r>
            <a:r>
              <a:rPr lang="tr-TR" sz="2400" dirty="0"/>
              <a:t> eşleşmesi Mg+2 iyonlarının varlığında, katalizör olan DNA </a:t>
            </a:r>
            <a:r>
              <a:rPr lang="tr-TR" sz="2400" dirty="0" err="1"/>
              <a:t>polimeraz</a:t>
            </a:r>
            <a:r>
              <a:rPr lang="tr-TR" sz="2400" dirty="0"/>
              <a:t> ile </a:t>
            </a:r>
            <a:r>
              <a:rPr lang="tr-TR" sz="2400" dirty="0" err="1"/>
              <a:t>primerlere</a:t>
            </a:r>
            <a:r>
              <a:rPr lang="tr-TR" sz="2400" dirty="0"/>
              <a:t> nükleotid eklenmesi ve DNA zincirinin uzaması </a:t>
            </a:r>
            <a:r>
              <a:rPr lang="tr-TR" sz="2400" dirty="0" err="1"/>
              <a:t>primer</a:t>
            </a:r>
            <a:r>
              <a:rPr lang="tr-TR" sz="2400" dirty="0"/>
              <a:t> uzaması işlem döngülerinin bir çok tekrarından oluşur.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sz="2400" dirty="0"/>
              <a:t>Genellikle kısa zincirlerden oluşan </a:t>
            </a:r>
            <a:r>
              <a:rPr lang="tr-TR" sz="2400" dirty="0" err="1"/>
              <a:t>oligonükleotidler</a:t>
            </a:r>
            <a:r>
              <a:rPr lang="tr-TR" sz="2400" dirty="0"/>
              <a:t>, birbirlerinden dizin olarak farklıdır. </a:t>
            </a:r>
            <a:r>
              <a:rPr lang="tr-TR" sz="2400" dirty="0" err="1"/>
              <a:t>Primerlerin</a:t>
            </a:r>
            <a:r>
              <a:rPr lang="tr-TR" sz="2400" dirty="0"/>
              <a:t> sekansı, çoğaltacak hedef DNA’ya komşu tanımlama bölgeleri eştir. </a:t>
            </a:r>
            <a:r>
              <a:rPr lang="tr-TR" sz="2400" dirty="0" err="1"/>
              <a:t>Denatürasyon</a:t>
            </a:r>
            <a:r>
              <a:rPr lang="tr-TR" sz="2400" dirty="0"/>
              <a:t>, </a:t>
            </a:r>
            <a:r>
              <a:rPr lang="tr-TR" sz="2400" dirty="0" err="1"/>
              <a:t>primer</a:t>
            </a:r>
            <a:r>
              <a:rPr lang="tr-TR" sz="2400" dirty="0"/>
              <a:t> birleşmesi ve </a:t>
            </a:r>
            <a:r>
              <a:rPr lang="tr-TR" sz="2400" dirty="0" err="1"/>
              <a:t>primer</a:t>
            </a:r>
            <a:r>
              <a:rPr lang="tr-TR" sz="2400" dirty="0"/>
              <a:t> uzaması PCR metodunda bir döngüyü oluşturur.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1800" dirty="0"/>
              <a:t>Şekil 5’de PCR işlemindeki üç ana basamak gösterilmektedir</a:t>
            </a:r>
          </a:p>
        </p:txBody>
      </p:sp>
      <p:pic>
        <p:nvPicPr>
          <p:cNvPr id="3074" name="Picture 2" descr="C:\Users\Misafir\Desktop\pcr calışması.png"/>
          <p:cNvPicPr>
            <a:picLocks noGrp="1" noChangeAspect="1" noChangeArrowheads="1"/>
          </p:cNvPicPr>
          <p:nvPr>
            <p:ph idx="1"/>
          </p:nvPr>
        </p:nvPicPr>
        <p:blipFill>
          <a:blip r:embed="rId2"/>
          <a:srcRect/>
          <a:stretch>
            <a:fillRect/>
          </a:stretch>
        </p:blipFill>
        <p:spPr bwMode="auto">
          <a:xfrm>
            <a:off x="928662" y="1285860"/>
            <a:ext cx="7643866" cy="4983179"/>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928670"/>
            <a:ext cx="8229600" cy="4525963"/>
          </a:xfrm>
        </p:spPr>
        <p:txBody>
          <a:bodyPr>
            <a:noAutofit/>
          </a:bodyPr>
          <a:lstStyle/>
          <a:p>
            <a:pPr algn="just"/>
            <a:r>
              <a:rPr lang="tr-TR" sz="2400" dirty="0"/>
              <a:t>Her döngünün sonunda yeni sentezlenen DNA zincirleri, bir sonraki döngü için hedef (ata) zincir olabilir. Başarılı bir </a:t>
            </a:r>
            <a:r>
              <a:rPr lang="tr-TR" sz="2400" dirty="0" err="1"/>
              <a:t>amplifikasyonun</a:t>
            </a:r>
            <a:r>
              <a:rPr lang="tr-TR" sz="2400" dirty="0"/>
              <a:t> ilk döngüsünün ürünleri, iki </a:t>
            </a:r>
            <a:r>
              <a:rPr lang="tr-TR" sz="2400" dirty="0" err="1"/>
              <a:t>primerin</a:t>
            </a:r>
            <a:r>
              <a:rPr lang="tr-TR" sz="2400" dirty="0"/>
              <a:t> bağlanma bölgeleri arasındaki uzaklıktan daha fazla uzunluğa sahip, farklı boyutlarda DNA moleküllerdir. İkinci döngüde, istenen uzunluktaki DNA zincirleri oluşur. Bu ürünün miktarı diğer </a:t>
            </a:r>
            <a:r>
              <a:rPr lang="tr-TR" sz="2400" dirty="0" err="1"/>
              <a:t>amplifikasyon</a:t>
            </a:r>
            <a:r>
              <a:rPr lang="tr-TR" sz="2400" dirty="0"/>
              <a:t> döngülerinde lineer olarak çoğalır ve reaksiyonun temel çıktısını oluşturur.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2143116"/>
            <a:ext cx="8229600" cy="1900238"/>
          </a:xfrm>
        </p:spPr>
        <p:txBody>
          <a:bodyPr>
            <a:normAutofit/>
          </a:bodyPr>
          <a:lstStyle/>
          <a:p>
            <a:pPr algn="just">
              <a:buNone/>
            </a:pPr>
            <a:r>
              <a:rPr lang="tr-TR" sz="2400" dirty="0"/>
              <a:t>     Potansiyel olarak 20 döngüden sonra her döngüde %100 başarı ile, 220 kez </a:t>
            </a:r>
            <a:r>
              <a:rPr lang="tr-TR" sz="2400" dirty="0" err="1"/>
              <a:t>amplifikasyon</a:t>
            </a:r>
            <a:r>
              <a:rPr lang="tr-TR" sz="2400" dirty="0"/>
              <a:t> olacaktır. </a:t>
            </a:r>
            <a:r>
              <a:rPr lang="tr-TR" sz="2400" dirty="0" err="1"/>
              <a:t>PCR’ın</a:t>
            </a:r>
            <a:r>
              <a:rPr lang="tr-TR" sz="2400" dirty="0"/>
              <a:t> başarısı uygulanan optimizasyon düzeyine göre ve atadan ataya değişir.</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714356"/>
            <a:ext cx="8229600" cy="511156"/>
          </a:xfrm>
        </p:spPr>
        <p:txBody>
          <a:bodyPr>
            <a:normAutofit fontScale="90000"/>
          </a:bodyPr>
          <a:lstStyle/>
          <a:p>
            <a:r>
              <a:rPr lang="tr-TR" sz="1800" dirty="0"/>
              <a:t>DNA’nın PCR ile üstel çoğaltılması</a:t>
            </a:r>
            <a:br>
              <a:rPr lang="tr-TR" dirty="0"/>
            </a:br>
            <a:endParaRPr lang="tr-TR" dirty="0"/>
          </a:p>
        </p:txBody>
      </p:sp>
      <p:pic>
        <p:nvPicPr>
          <p:cNvPr id="4098" name="Picture 2" descr="C:\Users\Misafir\Desktop\pcr çoğaltma.png"/>
          <p:cNvPicPr>
            <a:picLocks noGrp="1" noChangeAspect="1" noChangeArrowheads="1"/>
          </p:cNvPicPr>
          <p:nvPr>
            <p:ph idx="1"/>
          </p:nvPr>
        </p:nvPicPr>
        <p:blipFill>
          <a:blip r:embed="rId2"/>
          <a:srcRect/>
          <a:stretch>
            <a:fillRect/>
          </a:stretch>
        </p:blipFill>
        <p:spPr bwMode="auto">
          <a:xfrm>
            <a:off x="928662" y="1000108"/>
            <a:ext cx="8215338" cy="5857892"/>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a:t> </a:t>
            </a:r>
            <a:r>
              <a:rPr lang="tr-TR" sz="3200" b="1" dirty="0"/>
              <a:t>1.2.1- </a:t>
            </a:r>
            <a:r>
              <a:rPr lang="tr-TR" sz="3200" b="1" dirty="0" err="1"/>
              <a:t>Template</a:t>
            </a:r>
            <a:r>
              <a:rPr lang="tr-TR" sz="3200" b="1" dirty="0"/>
              <a:t> </a:t>
            </a:r>
            <a:r>
              <a:rPr lang="tr-TR" sz="3200" b="1" dirty="0" err="1"/>
              <a:t>Denatürasyonu</a:t>
            </a:r>
            <a:endParaRPr lang="tr-TR" sz="2800" b="1" dirty="0"/>
          </a:p>
        </p:txBody>
      </p:sp>
      <p:sp>
        <p:nvSpPr>
          <p:cNvPr id="3" name="2 İçerik Yer Tutucusu"/>
          <p:cNvSpPr>
            <a:spLocks noGrp="1"/>
          </p:cNvSpPr>
          <p:nvPr>
            <p:ph idx="1"/>
          </p:nvPr>
        </p:nvSpPr>
        <p:spPr/>
        <p:txBody>
          <a:bodyPr>
            <a:normAutofit/>
          </a:bodyPr>
          <a:lstStyle/>
          <a:p>
            <a:pPr algn="just"/>
            <a:r>
              <a:rPr lang="tr-TR" sz="2400" u="sng" dirty="0" err="1"/>
              <a:t>Denatürasyon</a:t>
            </a:r>
            <a:r>
              <a:rPr lang="tr-TR" sz="2400" u="sng" dirty="0"/>
              <a:t> esnasında</a:t>
            </a:r>
            <a:r>
              <a:rPr lang="tr-TR" sz="2400" dirty="0"/>
              <a:t>, çift sarmal çözüler, bütün </a:t>
            </a:r>
            <a:r>
              <a:rPr lang="tr-TR" sz="2400" dirty="0" err="1"/>
              <a:t>enzimatik</a:t>
            </a:r>
            <a:r>
              <a:rPr lang="tr-TR" sz="2400" dirty="0"/>
              <a:t> reaksiyonlar durur (örn. bir önceki döngüdeki uzama). İki eş zincir artan sıcaklık ile birbirinden ayrılır. Bu işlem </a:t>
            </a:r>
            <a:r>
              <a:rPr lang="tr-TR" sz="2400" dirty="0" err="1"/>
              <a:t>denatürasyon</a:t>
            </a:r>
            <a:r>
              <a:rPr lang="tr-TR" sz="2400" dirty="0"/>
              <a:t> (bozulma) olarak adlandırılır. DNA </a:t>
            </a:r>
            <a:r>
              <a:rPr lang="tr-TR" sz="2400" dirty="0" err="1"/>
              <a:t>denatürasyonunu</a:t>
            </a:r>
            <a:r>
              <a:rPr lang="tr-TR" sz="2400" dirty="0"/>
              <a:t> sağlamak için sıcaklık yaklaşık 93-96°C ‘ye çıkarılır. Bu sayede kuvvetli hidrojen bağları kırılır ve eşleşmemiş bazların sayısı artar. Ortamdaki tüm çift sarmal (</a:t>
            </a:r>
            <a:r>
              <a:rPr lang="tr-TR" sz="2400" dirty="0" err="1"/>
              <a:t>ds</a:t>
            </a:r>
            <a:r>
              <a:rPr lang="tr-TR" sz="2400" dirty="0"/>
              <a:t>) DNA, tek sarmal (</a:t>
            </a:r>
            <a:r>
              <a:rPr lang="tr-TR" sz="2400" dirty="0" err="1"/>
              <a:t>ss</a:t>
            </a:r>
            <a:r>
              <a:rPr lang="tr-TR" sz="2400" dirty="0"/>
              <a:t>) DNA formuna dönüştüğünde reaksiyon tamamlanır.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buNone/>
            </a:pPr>
            <a:r>
              <a:rPr lang="tr-TR" sz="2400" dirty="0"/>
              <a:t>Mevcut </a:t>
            </a:r>
            <a:r>
              <a:rPr lang="tr-TR" sz="2400" dirty="0" err="1"/>
              <a:t>dsDNA’nın</a:t>
            </a:r>
            <a:r>
              <a:rPr lang="tr-TR" sz="2400" dirty="0"/>
              <a:t> yarısının tek sarmal haline dönüştüğü sıcaklık </a:t>
            </a:r>
            <a:r>
              <a:rPr lang="tr-TR" sz="2400" dirty="0" err="1"/>
              <a:t>Tm</a:t>
            </a:r>
            <a:r>
              <a:rPr lang="tr-TR" sz="2400" dirty="0"/>
              <a:t>, erime sıcaklığı olarak bilinir. Kullanılan çözücü, tuz </a:t>
            </a:r>
            <a:r>
              <a:rPr lang="tr-TR" sz="2400" dirty="0" err="1"/>
              <a:t>derişimleri</a:t>
            </a:r>
            <a:r>
              <a:rPr lang="tr-TR" sz="2400" dirty="0"/>
              <a:t> ve ortam </a:t>
            </a:r>
            <a:r>
              <a:rPr lang="tr-TR" sz="2400" dirty="0" err="1"/>
              <a:t>pHsı</a:t>
            </a:r>
            <a:r>
              <a:rPr lang="tr-TR" sz="2400" dirty="0"/>
              <a:t> </a:t>
            </a:r>
            <a:r>
              <a:rPr lang="tr-TR" sz="2400" dirty="0" err="1"/>
              <a:t>denatürasyon</a:t>
            </a:r>
            <a:r>
              <a:rPr lang="tr-TR" sz="2400" dirty="0"/>
              <a:t> işlemini etkiler. Örneğin, düşük tuz </a:t>
            </a:r>
            <a:r>
              <a:rPr lang="tr-TR" sz="2400" dirty="0" err="1"/>
              <a:t>derişimlerinde</a:t>
            </a:r>
            <a:r>
              <a:rPr lang="tr-TR" sz="2400" dirty="0"/>
              <a:t>, yüksek </a:t>
            </a:r>
            <a:r>
              <a:rPr lang="tr-TR" sz="2400" dirty="0" err="1"/>
              <a:t>pH</a:t>
            </a:r>
            <a:r>
              <a:rPr lang="tr-TR" sz="2400" dirty="0"/>
              <a:t> ve formaldehit gibi organik çözücülerin varlığında </a:t>
            </a:r>
            <a:r>
              <a:rPr lang="tr-TR" sz="2400" dirty="0" err="1"/>
              <a:t>Tm</a:t>
            </a:r>
            <a:r>
              <a:rPr lang="tr-TR" sz="2400" dirty="0"/>
              <a:t> düşer. DNA’nın içerdiği nükleotid çiftlerinin oranı yani G/C ve T/A miktarları da </a:t>
            </a:r>
            <a:r>
              <a:rPr lang="tr-TR" sz="2400" dirty="0" err="1"/>
              <a:t>Tm</a:t>
            </a:r>
            <a:r>
              <a:rPr lang="tr-TR" sz="2400" dirty="0"/>
              <a:t> değerini etkiler. G/C miktarı yüksek olan DNA’nın </a:t>
            </a:r>
            <a:r>
              <a:rPr lang="tr-TR" sz="2400" dirty="0" err="1"/>
              <a:t>Tm’i</a:t>
            </a:r>
            <a:r>
              <a:rPr lang="tr-TR" sz="2400" dirty="0"/>
              <a:t>, T/A miktarı yüksek olan DNA’ya göre daha yüksektir. Örneğin </a:t>
            </a:r>
            <a:r>
              <a:rPr lang="tr-TR" sz="2400" dirty="0" err="1"/>
              <a:t>Serratia</a:t>
            </a:r>
            <a:r>
              <a:rPr lang="tr-TR" sz="2400" dirty="0"/>
              <a:t> </a:t>
            </a:r>
            <a:r>
              <a:rPr lang="tr-TR" sz="2400" dirty="0" err="1"/>
              <a:t>marecescens</a:t>
            </a:r>
            <a:r>
              <a:rPr lang="tr-TR" sz="2400" dirty="0"/>
              <a:t> %60 G/C ile yaklaşık 94°C </a:t>
            </a:r>
            <a:r>
              <a:rPr lang="tr-TR" sz="2400" dirty="0" err="1"/>
              <a:t>Tm’e</a:t>
            </a:r>
            <a:r>
              <a:rPr lang="tr-TR" sz="2400" dirty="0"/>
              <a:t> sahipken, </a:t>
            </a:r>
            <a:r>
              <a:rPr lang="tr-TR" sz="2400" dirty="0" err="1"/>
              <a:t>Pneumococcus</a:t>
            </a:r>
            <a:r>
              <a:rPr lang="tr-TR" sz="2400" dirty="0"/>
              <a:t>%40 G/C ile 85°C </a:t>
            </a:r>
            <a:r>
              <a:rPr lang="tr-TR" sz="2400" dirty="0" err="1"/>
              <a:t>Tm’e</a:t>
            </a:r>
            <a:r>
              <a:rPr lang="tr-TR" sz="2400" dirty="0"/>
              <a:t> sahiptir.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85786" y="1142984"/>
            <a:ext cx="8229600" cy="4525963"/>
          </a:xfrm>
        </p:spPr>
        <p:txBody>
          <a:bodyPr>
            <a:normAutofit/>
          </a:bodyPr>
          <a:lstStyle/>
          <a:p>
            <a:r>
              <a:rPr lang="tr-TR" b="1" dirty="0"/>
              <a:t>1- </a:t>
            </a:r>
            <a:r>
              <a:rPr lang="tr-TR" b="1" dirty="0" err="1"/>
              <a:t>Polimeraz</a:t>
            </a:r>
            <a:r>
              <a:rPr lang="tr-TR" b="1" dirty="0"/>
              <a:t> Zincir Reaksiyonu (PCR)</a:t>
            </a:r>
          </a:p>
          <a:p>
            <a:r>
              <a:rPr lang="tr-TR" b="1" dirty="0"/>
              <a:t>1.1- DNA </a:t>
            </a:r>
            <a:r>
              <a:rPr lang="tr-TR" b="1" dirty="0" err="1"/>
              <a:t>Replikasyonu</a:t>
            </a:r>
            <a:endParaRPr lang="tr-TR" b="1" dirty="0"/>
          </a:p>
          <a:p>
            <a:r>
              <a:rPr lang="tr-TR" b="1" dirty="0"/>
              <a:t>1.2- PCR Prensipleri</a:t>
            </a:r>
          </a:p>
          <a:p>
            <a:r>
              <a:rPr lang="tr-TR" b="1" dirty="0"/>
              <a:t>1.2.1- </a:t>
            </a:r>
            <a:r>
              <a:rPr lang="tr-TR" b="1" dirty="0" err="1"/>
              <a:t>Template</a:t>
            </a:r>
            <a:r>
              <a:rPr lang="tr-TR" b="1" dirty="0"/>
              <a:t> </a:t>
            </a:r>
            <a:r>
              <a:rPr lang="tr-TR" b="1" dirty="0" err="1"/>
              <a:t>Denatürasyonu</a:t>
            </a:r>
            <a:endParaRPr lang="tr-TR" b="1" dirty="0"/>
          </a:p>
          <a:p>
            <a:r>
              <a:rPr lang="tr-TR" b="1" dirty="0"/>
              <a:t>1.3- PCR Aletleri Ve İçeriği</a:t>
            </a:r>
          </a:p>
          <a:p>
            <a:r>
              <a:rPr lang="tr-TR" b="1" dirty="0"/>
              <a:t>1.3.1- Hedef DNA</a:t>
            </a:r>
            <a:endParaRPr lang="tr-TR" dirty="0"/>
          </a:p>
          <a:p>
            <a:r>
              <a:rPr lang="tr-TR" b="1" dirty="0"/>
              <a:t>1.3.3- DNA </a:t>
            </a:r>
            <a:r>
              <a:rPr lang="tr-TR" b="1" dirty="0" err="1"/>
              <a:t>Polimeraz</a:t>
            </a:r>
            <a:endParaRPr lang="tr-TR" dirty="0"/>
          </a:p>
          <a:p>
            <a:pPr>
              <a:buNone/>
            </a:pPr>
            <a:endParaRPr lang="tr-TR" b="1" dirty="0"/>
          </a:p>
          <a:p>
            <a:endParaRPr lang="tr-TR" b="1" dirty="0"/>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t>1.3- PCR Aletleri Ve İçeriği</a:t>
            </a:r>
            <a:endParaRPr lang="tr-TR" dirty="0"/>
          </a:p>
        </p:txBody>
      </p:sp>
      <p:sp>
        <p:nvSpPr>
          <p:cNvPr id="3" name="2 İçerik Yer Tutucusu"/>
          <p:cNvSpPr>
            <a:spLocks noGrp="1"/>
          </p:cNvSpPr>
          <p:nvPr>
            <p:ph idx="1"/>
          </p:nvPr>
        </p:nvSpPr>
        <p:spPr/>
        <p:txBody>
          <a:bodyPr>
            <a:normAutofit fontScale="70000" lnSpcReduction="20000"/>
          </a:bodyPr>
          <a:lstStyle/>
          <a:p>
            <a:pPr algn="just"/>
            <a:r>
              <a:rPr lang="tr-TR" b="1" dirty="0"/>
              <a:t>Aletler</a:t>
            </a:r>
            <a:r>
              <a:rPr lang="tr-TR" dirty="0"/>
              <a:t>:</a:t>
            </a:r>
          </a:p>
          <a:p>
            <a:pPr algn="just">
              <a:buNone/>
            </a:pPr>
            <a:r>
              <a:rPr lang="tr-TR" dirty="0"/>
              <a:t> </a:t>
            </a:r>
            <a:r>
              <a:rPr lang="tr-TR" sz="3400" dirty="0"/>
              <a:t>PCR işleminin otomatik hale gelmesini iki temel gelişme izin sağlamıştır </a:t>
            </a:r>
          </a:p>
          <a:p>
            <a:pPr algn="just">
              <a:buNone/>
            </a:pPr>
            <a:r>
              <a:rPr lang="tr-TR" sz="3400" dirty="0"/>
              <a:t>a. Sıcağa dayanıklı yüksek sıcaklıkta aktivitesini koruyan DNA </a:t>
            </a:r>
            <a:r>
              <a:rPr lang="tr-TR" sz="3400" dirty="0" err="1"/>
              <a:t>polimerazların</a:t>
            </a:r>
            <a:r>
              <a:rPr lang="tr-TR" sz="3400" dirty="0"/>
              <a:t> kullanımı Böylece reaksiyonun başlangıcında eklenen </a:t>
            </a:r>
            <a:r>
              <a:rPr lang="tr-TR" sz="3400" dirty="0" err="1"/>
              <a:t>polimeraz</a:t>
            </a:r>
            <a:r>
              <a:rPr lang="tr-TR" sz="3400" dirty="0"/>
              <a:t> sayısız işlem döngüsü boyunca aynı aktiviteyi gösterir. </a:t>
            </a:r>
          </a:p>
          <a:p>
            <a:pPr algn="just">
              <a:buNone/>
            </a:pPr>
            <a:r>
              <a:rPr lang="tr-TR" sz="3400" dirty="0"/>
              <a:t>b. Sıcaklığın programlı olarak hızlı bir şekilde düşürüp yükseltilebildiği ısı banyolarının gelişmesi. Bunlar PCR cihazlarıyla da termal </a:t>
            </a:r>
            <a:r>
              <a:rPr lang="tr-TR" sz="3400" dirty="0" err="1"/>
              <a:t>cycler</a:t>
            </a:r>
            <a:r>
              <a:rPr lang="tr-TR" sz="3400" dirty="0"/>
              <a:t> olarak bilinir. Kullanılan PCR cihazlarının farklı tasarımları mevcuttur.</a:t>
            </a:r>
          </a:p>
          <a:p>
            <a:pPr algn="just">
              <a:buNone/>
            </a:pPr>
            <a:r>
              <a:rPr lang="tr-TR" sz="3400" dirty="0"/>
              <a:t>  Örneğin: sıvılarla ısıtma ve soğutma, elektriksel rezistansla ısıtma ve sıvılarla soğutma ve elektrik rezistansla ısıtma yarı iletkenlerle soğutma.</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357166"/>
            <a:ext cx="8229600" cy="1143000"/>
          </a:xfrm>
        </p:spPr>
        <p:txBody>
          <a:bodyPr>
            <a:normAutofit fontScale="90000"/>
          </a:bodyPr>
          <a:lstStyle/>
          <a:p>
            <a:pPr algn="just"/>
            <a:r>
              <a:rPr lang="tr-TR" sz="2700" dirty="0"/>
              <a:t>Aşağıda bahsedilecek olan reaksiyon girdileri ve döngü sayısının yanı sıra, </a:t>
            </a:r>
            <a:r>
              <a:rPr lang="tr-TR" sz="2700" dirty="0" err="1"/>
              <a:t>denatürasyon</a:t>
            </a:r>
            <a:r>
              <a:rPr lang="tr-TR" sz="2700" dirty="0"/>
              <a:t>, </a:t>
            </a:r>
            <a:r>
              <a:rPr lang="tr-TR" sz="2700" dirty="0" err="1"/>
              <a:t>primer</a:t>
            </a:r>
            <a:r>
              <a:rPr lang="tr-TR" sz="2700" dirty="0"/>
              <a:t> bağlanması, </a:t>
            </a:r>
            <a:r>
              <a:rPr lang="tr-TR" sz="2700" dirty="0" err="1"/>
              <a:t>primer</a:t>
            </a:r>
            <a:r>
              <a:rPr lang="tr-TR" sz="2700" dirty="0"/>
              <a:t> uzaması gibi daha önce bahsedilen termal döngü parametreleri de başarılı bir PCR için kritiktir.</a:t>
            </a:r>
            <a:endParaRPr lang="tr-TR" dirty="0"/>
          </a:p>
        </p:txBody>
      </p:sp>
      <p:pic>
        <p:nvPicPr>
          <p:cNvPr id="1026" name="Picture 2" descr="C:\Users\Misafir\Desktop\pcr sıcaklığı.png"/>
          <p:cNvPicPr>
            <a:picLocks noGrp="1" noChangeAspect="1" noChangeArrowheads="1"/>
          </p:cNvPicPr>
          <p:nvPr>
            <p:ph idx="1"/>
          </p:nvPr>
        </p:nvPicPr>
        <p:blipFill>
          <a:blip r:embed="rId2"/>
          <a:srcRect/>
          <a:stretch>
            <a:fillRect/>
          </a:stretch>
        </p:blipFill>
        <p:spPr bwMode="auto">
          <a:xfrm>
            <a:off x="1214414" y="2643182"/>
            <a:ext cx="6643734" cy="2500330"/>
          </a:xfrm>
          <a:prstGeom prst="rect">
            <a:avLst/>
          </a:prstGeom>
          <a:noFill/>
        </p:spPr>
      </p:pic>
      <p:sp>
        <p:nvSpPr>
          <p:cNvPr id="4" name="3 Dikdörtgen"/>
          <p:cNvSpPr/>
          <p:nvPr/>
        </p:nvSpPr>
        <p:spPr>
          <a:xfrm>
            <a:off x="2428860" y="5072074"/>
            <a:ext cx="4572000" cy="646331"/>
          </a:xfrm>
          <a:prstGeom prst="rect">
            <a:avLst/>
          </a:prstGeom>
        </p:spPr>
        <p:txBody>
          <a:bodyPr>
            <a:spAutoFit/>
          </a:bodyPr>
          <a:lstStyle/>
          <a:p>
            <a:br>
              <a:rPr lang="tr-TR" dirty="0"/>
            </a:br>
            <a:r>
              <a:rPr lang="tr-TR" dirty="0"/>
              <a:t>Şekil:PCR sıcaklığı değişim profili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t>1.3.1- Hedef DNA </a:t>
            </a:r>
          </a:p>
        </p:txBody>
      </p:sp>
      <p:sp>
        <p:nvSpPr>
          <p:cNvPr id="3" name="2 İçerik Yer Tutucusu"/>
          <p:cNvSpPr>
            <a:spLocks noGrp="1"/>
          </p:cNvSpPr>
          <p:nvPr>
            <p:ph idx="1"/>
          </p:nvPr>
        </p:nvSpPr>
        <p:spPr/>
        <p:txBody>
          <a:bodyPr>
            <a:normAutofit/>
          </a:bodyPr>
          <a:lstStyle/>
          <a:p>
            <a:pPr algn="just"/>
            <a:r>
              <a:rPr lang="tr-TR" sz="2400" dirty="0"/>
              <a:t>PCR </a:t>
            </a:r>
            <a:r>
              <a:rPr lang="tr-TR" sz="2400" dirty="0" err="1"/>
              <a:t>amplifikasyonu</a:t>
            </a:r>
            <a:r>
              <a:rPr lang="tr-TR" sz="2400" dirty="0"/>
              <a:t> prensip olarak, hedef genin en azından bir tam kopyası bulunduğunda yapılabilir. Çok sayıda hedef gen kopya sayısı başarılı DNA </a:t>
            </a:r>
            <a:r>
              <a:rPr lang="tr-TR" sz="2400" dirty="0" err="1"/>
              <a:t>amplifikasyon</a:t>
            </a:r>
            <a:r>
              <a:rPr lang="tr-TR" sz="2400" dirty="0"/>
              <a:t> olasılığını arttırır. Hedef DNA yapısında herhangi bir hasar (örneğin kırılma) PCR </a:t>
            </a:r>
            <a:r>
              <a:rPr lang="tr-TR" sz="2400" dirty="0" err="1"/>
              <a:t>amplifikasyonunu</a:t>
            </a:r>
            <a:r>
              <a:rPr lang="tr-TR" sz="2400" dirty="0"/>
              <a:t> durdurur. Hedef zincirin uzunluğu &lt;0,1’den birkaç </a:t>
            </a:r>
            <a:r>
              <a:rPr lang="tr-TR" sz="2400" dirty="0" err="1"/>
              <a:t>kilobaza</a:t>
            </a:r>
            <a:r>
              <a:rPr lang="tr-TR" sz="2400" dirty="0"/>
              <a:t> kadar olabilir. </a:t>
            </a:r>
            <a:r>
              <a:rPr lang="tr-TR" sz="2400" dirty="0" err="1"/>
              <a:t>PCR’de</a:t>
            </a:r>
            <a:r>
              <a:rPr lang="tr-TR" sz="2400" dirty="0"/>
              <a:t> kullanılan toplam DNA miktarı hedef DNA’nın tek kopyasının belirlenmesine olanak sağladığı için 0,05 ile 1 </a:t>
            </a:r>
            <a:r>
              <a:rPr lang="el-GR" sz="2400" dirty="0"/>
              <a:t>μ</a:t>
            </a:r>
            <a:r>
              <a:rPr lang="tr-TR" sz="2400" dirty="0"/>
              <a:t>g arasında olur. Kullanılan numunenin çok saf olması gerekmez; </a:t>
            </a:r>
            <a:r>
              <a:rPr lang="tr-TR" sz="2400" dirty="0" err="1"/>
              <a:t>heparin</a:t>
            </a:r>
            <a:r>
              <a:rPr lang="tr-TR" sz="2400" dirty="0"/>
              <a:t>, </a:t>
            </a:r>
            <a:r>
              <a:rPr lang="tr-TR" sz="2400" dirty="0" err="1"/>
              <a:t>heme</a:t>
            </a:r>
            <a:r>
              <a:rPr lang="tr-TR" sz="2400" dirty="0"/>
              <a:t>, </a:t>
            </a:r>
            <a:r>
              <a:rPr lang="tr-TR" sz="2400" dirty="0" err="1"/>
              <a:t>formalin</a:t>
            </a:r>
            <a:r>
              <a:rPr lang="tr-TR" sz="2400" dirty="0"/>
              <a:t>, Mg+2 </a:t>
            </a:r>
            <a:r>
              <a:rPr lang="tr-TR" sz="2400" dirty="0" err="1"/>
              <a:t>şelatlayıcı</a:t>
            </a:r>
            <a:r>
              <a:rPr lang="tr-TR" sz="2400" dirty="0"/>
              <a:t> ve deterjan gibi maddeler </a:t>
            </a:r>
            <a:r>
              <a:rPr lang="tr-TR" sz="2400" dirty="0" err="1"/>
              <a:t>amplifikasyon</a:t>
            </a:r>
            <a:r>
              <a:rPr lang="tr-TR" sz="2400" dirty="0"/>
              <a:t> işlemini engelleyebilir.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a:bodyPr>
          <a:lstStyle/>
          <a:p>
            <a:r>
              <a:rPr lang="tr-TR" sz="3200" b="1" dirty="0"/>
              <a:t>1.3.3- DNA </a:t>
            </a:r>
            <a:r>
              <a:rPr lang="tr-TR" sz="3200" b="1" dirty="0" err="1"/>
              <a:t>Polimeraz</a:t>
            </a:r>
            <a:r>
              <a:rPr lang="tr-TR" sz="3200" b="1" dirty="0"/>
              <a:t> </a:t>
            </a:r>
            <a:endParaRPr lang="tr-TR" sz="3200" dirty="0"/>
          </a:p>
        </p:txBody>
      </p:sp>
      <p:sp>
        <p:nvSpPr>
          <p:cNvPr id="3" name="2 İçerik Yer Tutucusu"/>
          <p:cNvSpPr>
            <a:spLocks noGrp="1"/>
          </p:cNvSpPr>
          <p:nvPr>
            <p:ph idx="1"/>
          </p:nvPr>
        </p:nvSpPr>
        <p:spPr/>
        <p:txBody>
          <a:bodyPr>
            <a:normAutofit/>
          </a:bodyPr>
          <a:lstStyle/>
          <a:p>
            <a:pPr algn="just"/>
            <a:r>
              <a:rPr lang="tr-TR" sz="2400" dirty="0"/>
              <a:t>Sıcağa dayanıklı DNA </a:t>
            </a:r>
            <a:r>
              <a:rPr lang="tr-TR" sz="2400" dirty="0" err="1"/>
              <a:t>polimerazın</a:t>
            </a:r>
            <a:r>
              <a:rPr lang="tr-TR" sz="2400" dirty="0"/>
              <a:t> kullanımı, her </a:t>
            </a:r>
            <a:r>
              <a:rPr lang="tr-TR" sz="2400" dirty="0" err="1"/>
              <a:t>denatürasyon</a:t>
            </a:r>
            <a:r>
              <a:rPr lang="tr-TR" sz="2400" dirty="0"/>
              <a:t> basamağından sonra enzim  eklenmesi gereğini ortadan kaldırdığı için PCR işlemini kolaylaştırmıştır. DNA </a:t>
            </a:r>
            <a:r>
              <a:rPr lang="tr-TR" sz="2400" dirty="0" err="1"/>
              <a:t>polimerazlar</a:t>
            </a:r>
            <a:r>
              <a:rPr lang="tr-TR" sz="2400" dirty="0"/>
              <a:t> </a:t>
            </a:r>
            <a:r>
              <a:rPr lang="tr-TR" sz="2400" dirty="0" err="1"/>
              <a:t>polinükleotidin</a:t>
            </a:r>
            <a:r>
              <a:rPr lang="tr-TR" sz="2400" dirty="0"/>
              <a:t> sadece 3’ucuna yeni nükleotid ekleyebilmektedir. Kullanılan ilk sıcağa dayanıklı DNA </a:t>
            </a:r>
            <a:r>
              <a:rPr lang="tr-TR" sz="2400" dirty="0" err="1"/>
              <a:t>polimeraz</a:t>
            </a:r>
            <a:r>
              <a:rPr lang="tr-TR" sz="2400" dirty="0"/>
              <a:t> </a:t>
            </a:r>
            <a:r>
              <a:rPr lang="tr-TR" sz="2400" dirty="0" err="1"/>
              <a:t>Thermus</a:t>
            </a:r>
            <a:r>
              <a:rPr lang="tr-TR" sz="2400" dirty="0"/>
              <a:t> </a:t>
            </a:r>
            <a:r>
              <a:rPr lang="tr-TR" sz="2400" dirty="0" err="1"/>
              <a:t>aquaticus’dan</a:t>
            </a:r>
            <a:r>
              <a:rPr lang="tr-TR" sz="2400" dirty="0"/>
              <a:t> izole edilen </a:t>
            </a:r>
            <a:r>
              <a:rPr lang="tr-TR" sz="2400" dirty="0" err="1"/>
              <a:t>Taq</a:t>
            </a:r>
            <a:r>
              <a:rPr lang="tr-TR" sz="2400" dirty="0"/>
              <a:t> DNA </a:t>
            </a:r>
            <a:r>
              <a:rPr lang="tr-TR" sz="2400" dirty="0" err="1"/>
              <a:t>polimerazdır</a:t>
            </a:r>
            <a:r>
              <a:rPr lang="tr-TR" sz="2400" dirty="0"/>
              <a:t> (</a:t>
            </a:r>
            <a:r>
              <a:rPr lang="tr-TR" sz="2400" dirty="0" err="1"/>
              <a:t>Saiki</a:t>
            </a:r>
            <a:r>
              <a:rPr lang="tr-TR" sz="2400" dirty="0"/>
              <a:t> ve ark. 1988). Bu enzim PCR uygulamalarında en yaygın kullanılan enzim olmasına karşın başka DNA </a:t>
            </a:r>
            <a:r>
              <a:rPr lang="tr-TR" sz="2400" dirty="0" err="1"/>
              <a:t>polimerazlar</a:t>
            </a:r>
            <a:r>
              <a:rPr lang="tr-TR" sz="2400" dirty="0"/>
              <a:t> da bulunmaktadır.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Misafir\Desktop\PCR da kullanılan polimeraz.png"/>
          <p:cNvPicPr>
            <a:picLocks noGrp="1" noChangeAspect="1" noChangeArrowheads="1"/>
          </p:cNvPicPr>
          <p:nvPr>
            <p:ph idx="1"/>
          </p:nvPr>
        </p:nvPicPr>
        <p:blipFill>
          <a:blip r:embed="rId2"/>
          <a:srcRect/>
          <a:stretch>
            <a:fillRect/>
          </a:stretch>
        </p:blipFill>
        <p:spPr bwMode="auto">
          <a:xfrm>
            <a:off x="928662" y="1428736"/>
            <a:ext cx="7165975" cy="4697384"/>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t>1.4- PCR İçin </a:t>
            </a:r>
            <a:r>
              <a:rPr lang="tr-TR" sz="3200" b="1" dirty="0" err="1"/>
              <a:t>Primer</a:t>
            </a:r>
            <a:r>
              <a:rPr lang="tr-TR" sz="3200" b="1" dirty="0"/>
              <a:t> Tasarımı(Dizaynı)</a:t>
            </a:r>
          </a:p>
        </p:txBody>
      </p:sp>
      <p:sp>
        <p:nvSpPr>
          <p:cNvPr id="3" name="2 İçerik Yer Tutucusu"/>
          <p:cNvSpPr>
            <a:spLocks noGrp="1"/>
          </p:cNvSpPr>
          <p:nvPr>
            <p:ph idx="1"/>
          </p:nvPr>
        </p:nvSpPr>
        <p:spPr/>
        <p:txBody>
          <a:bodyPr>
            <a:noAutofit/>
          </a:bodyPr>
          <a:lstStyle/>
          <a:p>
            <a:pPr algn="just"/>
            <a:r>
              <a:rPr lang="tr-TR" sz="2400" dirty="0"/>
              <a:t>Başarılı bir PCR için en kritik parametre </a:t>
            </a:r>
            <a:r>
              <a:rPr lang="tr-TR" sz="2400" dirty="0" err="1"/>
              <a:t>primerlerin</a:t>
            </a:r>
            <a:r>
              <a:rPr lang="tr-TR" sz="2400" dirty="0"/>
              <a:t> tasarımıdır. Tüm koşulların uygun olduğu bir durumda, sadece zayıf tasarlanmış bir </a:t>
            </a:r>
            <a:r>
              <a:rPr lang="tr-TR" sz="2400" dirty="0" err="1"/>
              <a:t>primer</a:t>
            </a:r>
            <a:r>
              <a:rPr lang="tr-TR" sz="2400" dirty="0"/>
              <a:t> PCR reaksiyonun çalışmamasına neden olabilir. </a:t>
            </a:r>
            <a:r>
              <a:rPr lang="tr-TR" sz="2400" dirty="0" err="1"/>
              <a:t>Primer</a:t>
            </a:r>
            <a:r>
              <a:rPr lang="tr-TR" sz="2400" dirty="0"/>
              <a:t> sekansı ürünün gen üzerindeki pozisyonu ve uzunluğu, erime sıcaklığı ve nihayetinde PCR verimi dahil pek çok parametreyi etkiler (</a:t>
            </a:r>
            <a:r>
              <a:rPr lang="tr-TR" sz="2400" dirty="0" err="1"/>
              <a:t>Innıs</a:t>
            </a:r>
            <a:r>
              <a:rPr lang="tr-TR" sz="2400" dirty="0"/>
              <a:t> ve </a:t>
            </a:r>
            <a:r>
              <a:rPr lang="tr-TR" sz="2400" dirty="0" err="1"/>
              <a:t>Gelfald</a:t>
            </a:r>
            <a:r>
              <a:rPr lang="tr-TR" sz="2400" dirty="0"/>
              <a:t> 1994). Zayıf </a:t>
            </a:r>
            <a:r>
              <a:rPr lang="tr-TR" sz="2400" dirty="0" err="1"/>
              <a:t>tasarlanmışbir</a:t>
            </a:r>
            <a:r>
              <a:rPr lang="tr-TR" sz="2400" dirty="0"/>
              <a:t> </a:t>
            </a:r>
            <a:r>
              <a:rPr lang="tr-TR" sz="2400" dirty="0" err="1"/>
              <a:t>primer</a:t>
            </a:r>
            <a:r>
              <a:rPr lang="tr-TR" sz="2400" dirty="0"/>
              <a:t>, ürün oluşumunu bastıracak biçimde rakip olabilen </a:t>
            </a:r>
            <a:r>
              <a:rPr lang="tr-TR" sz="2400" dirty="0" err="1"/>
              <a:t>primer</a:t>
            </a:r>
            <a:r>
              <a:rPr lang="tr-TR" sz="2400" dirty="0"/>
              <a:t> </a:t>
            </a:r>
            <a:r>
              <a:rPr lang="tr-TR" sz="2400" dirty="0" err="1"/>
              <a:t>dimer</a:t>
            </a:r>
            <a:r>
              <a:rPr lang="tr-TR" sz="2400" dirty="0"/>
              <a:t> oluşumu ve/veya özel olmayan </a:t>
            </a:r>
            <a:r>
              <a:rPr lang="tr-TR" sz="2400" dirty="0" err="1"/>
              <a:t>amplifikasyon</a:t>
            </a:r>
            <a:r>
              <a:rPr lang="tr-TR" sz="2400" dirty="0"/>
              <a:t> sonucu çok az veya hiç ürün üretilmemesine neden olabilir. Bu uygulama notu PCR için </a:t>
            </a:r>
            <a:r>
              <a:rPr lang="tr-TR" sz="2400" dirty="0" err="1"/>
              <a:t>primer</a:t>
            </a:r>
            <a:r>
              <a:rPr lang="tr-TR" sz="2400" dirty="0"/>
              <a:t> tasarlanırken dikkat edilmesi gereken </a:t>
            </a:r>
            <a:r>
              <a:rPr lang="tr-TR" sz="2400" dirty="0" err="1"/>
              <a:t>kurallarI</a:t>
            </a:r>
            <a:r>
              <a:rPr lang="tr-TR" sz="2400" dirty="0"/>
              <a:t> içermektedir. Bu konuda daha </a:t>
            </a:r>
            <a:r>
              <a:rPr lang="tr-TR" sz="2400" dirty="0" err="1"/>
              <a:t>detaylI</a:t>
            </a:r>
            <a:r>
              <a:rPr lang="tr-TR" sz="2400" dirty="0"/>
              <a:t> bilgi başka kaynaklardan bulunabilir (</a:t>
            </a:r>
            <a:r>
              <a:rPr lang="tr-TR" sz="2400" dirty="0" err="1"/>
              <a:t>Dieffenbach</a:t>
            </a:r>
            <a:r>
              <a:rPr lang="tr-TR" sz="2400" dirty="0"/>
              <a:t> ve ark. 1995).</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t>1.4.1- </a:t>
            </a:r>
            <a:r>
              <a:rPr lang="en-US" sz="3200" b="1" dirty="0"/>
              <a:t>Primer </a:t>
            </a:r>
            <a:r>
              <a:rPr lang="en-US" sz="3200" b="1" dirty="0" err="1"/>
              <a:t>Seçimi</a:t>
            </a:r>
            <a:endParaRPr lang="tr-TR" sz="3200" dirty="0"/>
          </a:p>
        </p:txBody>
      </p:sp>
      <p:sp>
        <p:nvSpPr>
          <p:cNvPr id="3" name="2 İçerik Yer Tutucusu"/>
          <p:cNvSpPr>
            <a:spLocks noGrp="1"/>
          </p:cNvSpPr>
          <p:nvPr>
            <p:ph idx="1"/>
          </p:nvPr>
        </p:nvSpPr>
        <p:spPr>
          <a:xfrm>
            <a:off x="714348" y="1214422"/>
            <a:ext cx="8229600" cy="4525963"/>
          </a:xfrm>
        </p:spPr>
        <p:txBody>
          <a:bodyPr>
            <a:normAutofit/>
          </a:bodyPr>
          <a:lstStyle/>
          <a:p>
            <a:pPr algn="just">
              <a:buNone/>
            </a:pPr>
            <a:r>
              <a:rPr lang="en-US" sz="2400" dirty="0"/>
              <a:t>PCR </a:t>
            </a:r>
            <a:r>
              <a:rPr lang="en-US" sz="2400" dirty="0" err="1"/>
              <a:t>primerleri</a:t>
            </a:r>
            <a:r>
              <a:rPr lang="en-US" sz="2400" dirty="0"/>
              <a:t> </a:t>
            </a:r>
            <a:r>
              <a:rPr lang="en-US" sz="2400" dirty="0" err="1"/>
              <a:t>tasarlanırken</a:t>
            </a:r>
            <a:r>
              <a:rPr lang="en-US" sz="2400" dirty="0"/>
              <a:t> </a:t>
            </a:r>
            <a:r>
              <a:rPr lang="en-US" sz="2400" dirty="0" err="1"/>
              <a:t>çeşitli</a:t>
            </a:r>
            <a:r>
              <a:rPr lang="en-US" sz="2400" dirty="0"/>
              <a:t> </a:t>
            </a:r>
            <a:r>
              <a:rPr lang="en-US" sz="2400" dirty="0" err="1"/>
              <a:t>parametrelere</a:t>
            </a:r>
            <a:r>
              <a:rPr lang="en-US" sz="2400" dirty="0"/>
              <a:t> </a:t>
            </a:r>
            <a:r>
              <a:rPr lang="en-US" sz="2400" dirty="0" err="1"/>
              <a:t>dikkat</a:t>
            </a:r>
            <a:r>
              <a:rPr lang="en-US" sz="2400" dirty="0"/>
              <a:t> </a:t>
            </a:r>
            <a:r>
              <a:rPr lang="en-US" sz="2400" dirty="0" err="1"/>
              <a:t>edilmelidir</a:t>
            </a:r>
            <a:r>
              <a:rPr lang="en-US" sz="2400" dirty="0"/>
              <a:t>. En </a:t>
            </a:r>
            <a:r>
              <a:rPr lang="en-US" sz="2400" dirty="0" err="1"/>
              <a:t>kritikleri</a:t>
            </a:r>
            <a:r>
              <a:rPr lang="en-US" sz="2400" dirty="0"/>
              <a:t>;</a:t>
            </a:r>
            <a:endParaRPr lang="tr-TR" sz="2400" dirty="0"/>
          </a:p>
          <a:p>
            <a:pPr algn="just">
              <a:buNone/>
            </a:pPr>
            <a:r>
              <a:rPr lang="tr-TR" sz="2400" dirty="0"/>
              <a:t>	</a:t>
            </a:r>
            <a:r>
              <a:rPr lang="en-US" sz="2400" dirty="0"/>
              <a:t>-</a:t>
            </a:r>
            <a:r>
              <a:rPr lang="tr-TR" sz="2400" dirty="0"/>
              <a:t> </a:t>
            </a:r>
            <a:r>
              <a:rPr lang="en-US" sz="2400" dirty="0"/>
              <a:t>Primer </a:t>
            </a:r>
            <a:r>
              <a:rPr lang="en-US" sz="2400" dirty="0" err="1"/>
              <a:t>uzunluğu</a:t>
            </a:r>
            <a:endParaRPr lang="tr-TR" sz="2400" dirty="0"/>
          </a:p>
          <a:p>
            <a:pPr algn="just">
              <a:buNone/>
            </a:pPr>
            <a:r>
              <a:rPr lang="tr-TR" sz="2400" dirty="0"/>
              <a:t>	</a:t>
            </a:r>
            <a:r>
              <a:rPr lang="en-US" sz="2400" dirty="0"/>
              <a:t>-</a:t>
            </a:r>
            <a:r>
              <a:rPr lang="tr-TR" sz="2400" dirty="0"/>
              <a:t> </a:t>
            </a:r>
            <a:r>
              <a:rPr lang="en-US" sz="2400" dirty="0" err="1"/>
              <a:t>Erime</a:t>
            </a:r>
            <a:r>
              <a:rPr lang="en-US" sz="2400" dirty="0"/>
              <a:t> </a:t>
            </a:r>
            <a:r>
              <a:rPr lang="en-US" sz="2400" dirty="0" err="1"/>
              <a:t>sıcaklığı</a:t>
            </a:r>
            <a:r>
              <a:rPr lang="en-US" sz="2400" dirty="0"/>
              <a:t> Tm</a:t>
            </a:r>
            <a:endParaRPr lang="tr-TR" sz="2400" dirty="0"/>
          </a:p>
          <a:p>
            <a:pPr algn="just">
              <a:buNone/>
            </a:pPr>
            <a:r>
              <a:rPr lang="tr-TR" sz="2400" dirty="0"/>
              <a:t>	</a:t>
            </a:r>
            <a:r>
              <a:rPr lang="en-US" sz="2400" dirty="0"/>
              <a:t>-</a:t>
            </a:r>
            <a:r>
              <a:rPr lang="tr-TR" sz="2400" dirty="0"/>
              <a:t> </a:t>
            </a:r>
            <a:r>
              <a:rPr lang="en-US" sz="2400" dirty="0" err="1"/>
              <a:t>Hassasiyet</a:t>
            </a:r>
            <a:r>
              <a:rPr lang="en-US" sz="2400" dirty="0"/>
              <a:t> (specificity)</a:t>
            </a:r>
            <a:endParaRPr lang="tr-TR" sz="2400" dirty="0"/>
          </a:p>
          <a:p>
            <a:pPr algn="just">
              <a:buNone/>
            </a:pPr>
            <a:r>
              <a:rPr lang="tr-TR" sz="2400" dirty="0"/>
              <a:t>	</a:t>
            </a:r>
            <a:r>
              <a:rPr lang="en-US" sz="2400" dirty="0"/>
              <a:t>-</a:t>
            </a:r>
            <a:r>
              <a:rPr lang="tr-TR" sz="2400" dirty="0"/>
              <a:t> </a:t>
            </a:r>
            <a:r>
              <a:rPr lang="en-US" sz="2400" dirty="0" err="1"/>
              <a:t>Tamamlayıcı</a:t>
            </a:r>
            <a:r>
              <a:rPr lang="en-US" sz="2400" dirty="0"/>
              <a:t> primer </a:t>
            </a:r>
            <a:r>
              <a:rPr lang="en-US" sz="2400" dirty="0" err="1"/>
              <a:t>sekansları</a:t>
            </a:r>
            <a:endParaRPr lang="tr-TR" sz="2400" dirty="0"/>
          </a:p>
          <a:p>
            <a:pPr algn="just">
              <a:buNone/>
            </a:pPr>
            <a:r>
              <a:rPr lang="tr-TR" sz="2400" dirty="0"/>
              <a:t>	</a:t>
            </a:r>
            <a:r>
              <a:rPr lang="en-US" sz="2400" dirty="0"/>
              <a:t>-</a:t>
            </a:r>
            <a:r>
              <a:rPr lang="tr-TR" sz="2400" dirty="0"/>
              <a:t> </a:t>
            </a:r>
            <a:r>
              <a:rPr lang="en-US" sz="2400" dirty="0"/>
              <a:t>G/C </a:t>
            </a:r>
            <a:r>
              <a:rPr lang="en-US" sz="2400" dirty="0" err="1"/>
              <a:t>miktarı</a:t>
            </a:r>
            <a:r>
              <a:rPr lang="en-US" sz="2400" dirty="0"/>
              <a:t> ve </a:t>
            </a:r>
            <a:r>
              <a:rPr lang="en-US" sz="2400" dirty="0" err="1"/>
              <a:t>polipirimidin</a:t>
            </a:r>
            <a:r>
              <a:rPr lang="en-US" sz="2400" dirty="0"/>
              <a:t> (T, C) ve </a:t>
            </a:r>
            <a:r>
              <a:rPr lang="en-US" sz="2400" dirty="0" err="1"/>
              <a:t>polipurin</a:t>
            </a:r>
            <a:r>
              <a:rPr lang="en-US" sz="2400" dirty="0"/>
              <a:t> (A, G) </a:t>
            </a:r>
            <a:r>
              <a:rPr lang="en-US" sz="2400" dirty="0" err="1"/>
              <a:t>uzamaları</a:t>
            </a:r>
            <a:endParaRPr lang="tr-TR" sz="2400" dirty="0"/>
          </a:p>
          <a:p>
            <a:pPr algn="just">
              <a:buNone/>
            </a:pPr>
            <a:r>
              <a:rPr lang="tr-TR" sz="2400" dirty="0"/>
              <a:t>	</a:t>
            </a:r>
            <a:r>
              <a:rPr lang="en-US" sz="2400" dirty="0"/>
              <a:t>-</a:t>
            </a:r>
            <a:r>
              <a:rPr lang="tr-TR" sz="2400" dirty="0"/>
              <a:t> </a:t>
            </a:r>
            <a:r>
              <a:rPr lang="en-US" sz="2400" dirty="0"/>
              <a:t>3’ </a:t>
            </a:r>
            <a:r>
              <a:rPr lang="en-US" sz="2400" dirty="0" err="1"/>
              <a:t>uc</a:t>
            </a:r>
            <a:r>
              <a:rPr lang="en-US" sz="2400" dirty="0"/>
              <a:t> </a:t>
            </a:r>
            <a:r>
              <a:rPr lang="en-US" sz="2400" dirty="0" err="1"/>
              <a:t>sekansıdır</a:t>
            </a:r>
            <a:r>
              <a:rPr lang="en-US" sz="2400" dirty="0"/>
              <a:t>.</a:t>
            </a:r>
            <a:endParaRPr lang="tr-TR" sz="2400" dirty="0"/>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785794"/>
            <a:ext cx="8229600" cy="582594"/>
          </a:xfrm>
        </p:spPr>
        <p:txBody>
          <a:bodyPr>
            <a:normAutofit fontScale="90000"/>
          </a:bodyPr>
          <a:lstStyle/>
          <a:p>
            <a:r>
              <a:rPr lang="en-US" sz="1800" dirty="0"/>
              <a:t>Wallace </a:t>
            </a:r>
            <a:r>
              <a:rPr lang="en-US" sz="1800" dirty="0" err="1"/>
              <a:t>eşitliği</a:t>
            </a:r>
            <a:r>
              <a:rPr lang="en-US" sz="1800" dirty="0"/>
              <a:t> </a:t>
            </a:r>
            <a:r>
              <a:rPr lang="en-US" sz="1800" dirty="0" err="1"/>
              <a:t>ile</a:t>
            </a:r>
            <a:r>
              <a:rPr lang="en-US" sz="1800" dirty="0"/>
              <a:t> </a:t>
            </a:r>
            <a:r>
              <a:rPr lang="en-US" sz="1800" dirty="0" err="1"/>
              <a:t>primerlerin</a:t>
            </a:r>
            <a:r>
              <a:rPr lang="en-US" sz="1800" dirty="0"/>
              <a:t> Tm </a:t>
            </a:r>
            <a:r>
              <a:rPr lang="en-US" sz="1800" dirty="0" err="1"/>
              <a:t>değerlerinin</a:t>
            </a:r>
            <a:r>
              <a:rPr lang="en-US" sz="1800" dirty="0"/>
              <a:t> </a:t>
            </a:r>
            <a:r>
              <a:rPr lang="en-US" sz="1800" dirty="0" err="1"/>
              <a:t>hesaplanması</a:t>
            </a:r>
            <a:r>
              <a:rPr lang="en-US" sz="1800" dirty="0"/>
              <a:t> (G/C </a:t>
            </a:r>
            <a:r>
              <a:rPr lang="en-US" sz="1800" dirty="0" err="1"/>
              <a:t>içeriği</a:t>
            </a:r>
            <a:br>
              <a:rPr lang="tr-TR" sz="1800" dirty="0"/>
            </a:br>
            <a:r>
              <a:rPr lang="en-US" sz="1800" dirty="0"/>
              <a:t>%50 </a:t>
            </a:r>
            <a:r>
              <a:rPr lang="en-US" sz="1800" dirty="0" err="1"/>
              <a:t>kabul</a:t>
            </a:r>
            <a:r>
              <a:rPr lang="en-US" sz="1800" dirty="0"/>
              <a:t> </a:t>
            </a:r>
            <a:r>
              <a:rPr lang="en-US" sz="1800" dirty="0" err="1"/>
              <a:t>edilmiştir</a:t>
            </a:r>
            <a:r>
              <a:rPr lang="en-US" sz="1600" dirty="0"/>
              <a:t>)</a:t>
            </a:r>
            <a:br>
              <a:rPr lang="tr-TR" dirty="0"/>
            </a:br>
            <a:endParaRPr lang="tr-TR" dirty="0"/>
          </a:p>
        </p:txBody>
      </p:sp>
      <p:graphicFrame>
        <p:nvGraphicFramePr>
          <p:cNvPr id="8" name="7 İçerik Yer Tutucusu"/>
          <p:cNvGraphicFramePr>
            <a:graphicFrameLocks noGrp="1"/>
          </p:cNvGraphicFramePr>
          <p:nvPr>
            <p:ph idx="1"/>
          </p:nvPr>
        </p:nvGraphicFramePr>
        <p:xfrm>
          <a:off x="457200" y="1600200"/>
          <a:ext cx="8229600" cy="370840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pPr marL="55880" marR="55880" algn="ctr">
                        <a:spcAft>
                          <a:spcPts val="0"/>
                        </a:spcAft>
                      </a:pPr>
                      <a:r>
                        <a:rPr lang="en-US" sz="1100" b="1" dirty="0">
                          <a:latin typeface="Arial"/>
                          <a:ea typeface="Arial"/>
                        </a:rPr>
                        <a:t>Primer </a:t>
                      </a:r>
                      <a:r>
                        <a:rPr lang="en-US" sz="1100" b="1" dirty="0" err="1">
                          <a:latin typeface="Arial"/>
                          <a:ea typeface="Arial"/>
                        </a:rPr>
                        <a:t>uzunluğu</a:t>
                      </a:r>
                      <a:endParaRPr lang="tr-TR" sz="1100" dirty="0">
                        <a:latin typeface="Arial"/>
                        <a:ea typeface="Arial"/>
                      </a:endParaRPr>
                    </a:p>
                  </a:txBody>
                  <a:tcPr marL="0" marR="0" marT="0" marB="0"/>
                </a:tc>
                <a:tc>
                  <a:txBody>
                    <a:bodyPr/>
                    <a:lstStyle/>
                    <a:p>
                      <a:pPr marL="55880" marR="55880" algn="ctr">
                        <a:spcAft>
                          <a:spcPts val="0"/>
                        </a:spcAft>
                      </a:pPr>
                      <a:r>
                        <a:rPr lang="en-US" sz="1100" b="1">
                          <a:latin typeface="Arial"/>
                          <a:ea typeface="Arial"/>
                        </a:rPr>
                        <a:t>T</a:t>
                      </a:r>
                      <a:r>
                        <a:rPr lang="en-US" sz="700" b="1">
                          <a:latin typeface="Arial"/>
                          <a:ea typeface="Arial"/>
                        </a:rPr>
                        <a:t>m</a:t>
                      </a:r>
                      <a:r>
                        <a:rPr lang="en-US" sz="1100" b="1">
                          <a:latin typeface="Arial"/>
                          <a:ea typeface="Arial"/>
                        </a:rPr>
                        <a:t>=2(A+T)+4(G+C)</a:t>
                      </a:r>
                      <a:endParaRPr lang="tr-TR" sz="1100">
                        <a:latin typeface="Arial"/>
                        <a:ea typeface="Arial"/>
                      </a:endParaRPr>
                    </a:p>
                  </a:txBody>
                  <a:tcPr marL="0" marR="0" marT="0" marB="0"/>
                </a:tc>
                <a:tc>
                  <a:txBody>
                    <a:bodyPr/>
                    <a:lstStyle/>
                    <a:p>
                      <a:pPr marL="55880" marR="55880" algn="ctr">
                        <a:spcAft>
                          <a:spcPts val="0"/>
                        </a:spcAft>
                      </a:pPr>
                      <a:r>
                        <a:rPr lang="en-US" sz="1100" b="1">
                          <a:latin typeface="Arial"/>
                          <a:ea typeface="Arial"/>
                        </a:rPr>
                        <a:t>Primer uzunluğu</a:t>
                      </a:r>
                      <a:endParaRPr lang="tr-TR" sz="1100">
                        <a:latin typeface="Arial"/>
                        <a:ea typeface="Arial"/>
                      </a:endParaRPr>
                    </a:p>
                  </a:txBody>
                  <a:tcPr marL="0" marR="0" marT="0" marB="0"/>
                </a:tc>
                <a:tc>
                  <a:txBody>
                    <a:bodyPr/>
                    <a:lstStyle/>
                    <a:p>
                      <a:pPr marL="55880" marR="55880" algn="ctr">
                        <a:spcAft>
                          <a:spcPts val="0"/>
                        </a:spcAft>
                      </a:pPr>
                      <a:r>
                        <a:rPr lang="en-US" sz="1100" b="1">
                          <a:latin typeface="Arial"/>
                          <a:ea typeface="Arial"/>
                        </a:rPr>
                        <a:t>T</a:t>
                      </a:r>
                      <a:r>
                        <a:rPr lang="en-US" sz="700" b="1">
                          <a:latin typeface="Arial"/>
                          <a:ea typeface="Arial"/>
                        </a:rPr>
                        <a:t>m</a:t>
                      </a:r>
                      <a:r>
                        <a:rPr lang="en-US" sz="1100" b="1">
                          <a:latin typeface="Arial"/>
                          <a:ea typeface="Arial"/>
                        </a:rPr>
                        <a:t>=2(A+T)+4(G+C)</a:t>
                      </a:r>
                      <a:endParaRPr lang="tr-TR" sz="1100">
                        <a:latin typeface="Arial"/>
                        <a:ea typeface="Arial"/>
                      </a:endParaRPr>
                    </a:p>
                  </a:txBody>
                  <a:tcPr marL="0" marR="0" marT="0" marB="0"/>
                </a:tc>
                <a:extLst>
                  <a:ext uri="{0D108BD9-81ED-4DB2-BD59-A6C34878D82A}">
                    <a16:rowId xmlns:a16="http://schemas.microsoft.com/office/drawing/2014/main" val="10000"/>
                  </a:ext>
                </a:extLst>
              </a:tr>
              <a:tr h="370840">
                <a:tc>
                  <a:txBody>
                    <a:bodyPr/>
                    <a:lstStyle/>
                    <a:p>
                      <a:pPr marR="635" algn="ctr">
                        <a:lnSpc>
                          <a:spcPts val="1260"/>
                        </a:lnSpc>
                        <a:spcAft>
                          <a:spcPts val="0"/>
                        </a:spcAft>
                      </a:pPr>
                      <a:r>
                        <a:rPr lang="en-US" sz="1100">
                          <a:latin typeface="Arial"/>
                          <a:ea typeface="Arial"/>
                        </a:rPr>
                        <a:t>4</a:t>
                      </a:r>
                      <a:endParaRPr lang="tr-TR" sz="1100">
                        <a:latin typeface="Arial"/>
                        <a:ea typeface="Arial"/>
                      </a:endParaRPr>
                    </a:p>
                  </a:txBody>
                  <a:tcPr marL="0" marR="0" marT="0" marB="0"/>
                </a:tc>
                <a:tc>
                  <a:txBody>
                    <a:bodyPr/>
                    <a:lstStyle/>
                    <a:p>
                      <a:pPr marL="55245" marR="55880" algn="ctr">
                        <a:lnSpc>
                          <a:spcPts val="1260"/>
                        </a:lnSpc>
                        <a:spcAft>
                          <a:spcPts val="0"/>
                        </a:spcAft>
                      </a:pPr>
                      <a:r>
                        <a:rPr lang="en-US" sz="1100">
                          <a:latin typeface="Arial"/>
                          <a:ea typeface="Arial"/>
                        </a:rPr>
                        <a:t>12°C</a:t>
                      </a:r>
                      <a:endParaRPr lang="tr-TR" sz="1100">
                        <a:latin typeface="Arial"/>
                        <a:ea typeface="Arial"/>
                      </a:endParaRPr>
                    </a:p>
                  </a:txBody>
                  <a:tcPr marL="0" marR="0" marT="0" marB="0"/>
                </a:tc>
                <a:tc>
                  <a:txBody>
                    <a:bodyPr/>
                    <a:lstStyle/>
                    <a:p>
                      <a:pPr marL="55245" marR="55880" algn="ctr">
                        <a:lnSpc>
                          <a:spcPts val="1260"/>
                        </a:lnSpc>
                        <a:spcAft>
                          <a:spcPts val="0"/>
                        </a:spcAft>
                      </a:pPr>
                      <a:r>
                        <a:rPr lang="en-US" sz="1100">
                          <a:latin typeface="Arial"/>
                          <a:ea typeface="Arial"/>
                        </a:rPr>
                        <a:t>22</a:t>
                      </a:r>
                      <a:endParaRPr lang="tr-TR" sz="1100">
                        <a:latin typeface="Arial"/>
                        <a:ea typeface="Arial"/>
                      </a:endParaRPr>
                    </a:p>
                  </a:txBody>
                  <a:tcPr marL="0" marR="0" marT="0" marB="0"/>
                </a:tc>
                <a:tc>
                  <a:txBody>
                    <a:bodyPr/>
                    <a:lstStyle/>
                    <a:p>
                      <a:pPr marL="55880" marR="55880" algn="ctr">
                        <a:lnSpc>
                          <a:spcPts val="1260"/>
                        </a:lnSpc>
                        <a:spcAft>
                          <a:spcPts val="0"/>
                        </a:spcAft>
                      </a:pPr>
                      <a:r>
                        <a:rPr lang="en-US" sz="1100">
                          <a:latin typeface="Arial"/>
                          <a:ea typeface="Arial"/>
                        </a:rPr>
                        <a:t>66°C</a:t>
                      </a:r>
                      <a:endParaRPr lang="tr-TR" sz="1100">
                        <a:latin typeface="Arial"/>
                        <a:ea typeface="Arial"/>
                      </a:endParaRPr>
                    </a:p>
                  </a:txBody>
                  <a:tcPr marL="0" marR="0" marT="0" marB="0"/>
                </a:tc>
                <a:extLst>
                  <a:ext uri="{0D108BD9-81ED-4DB2-BD59-A6C34878D82A}">
                    <a16:rowId xmlns:a16="http://schemas.microsoft.com/office/drawing/2014/main" val="10001"/>
                  </a:ext>
                </a:extLst>
              </a:tr>
              <a:tr h="370840">
                <a:tc>
                  <a:txBody>
                    <a:bodyPr/>
                    <a:lstStyle/>
                    <a:p>
                      <a:pPr marR="635" algn="ctr">
                        <a:lnSpc>
                          <a:spcPts val="1260"/>
                        </a:lnSpc>
                        <a:spcAft>
                          <a:spcPts val="0"/>
                        </a:spcAft>
                      </a:pPr>
                      <a:r>
                        <a:rPr lang="en-US" sz="1100">
                          <a:latin typeface="Arial"/>
                          <a:ea typeface="Arial"/>
                        </a:rPr>
                        <a:t>6</a:t>
                      </a:r>
                      <a:endParaRPr lang="tr-TR" sz="1100">
                        <a:latin typeface="Arial"/>
                        <a:ea typeface="Arial"/>
                      </a:endParaRPr>
                    </a:p>
                  </a:txBody>
                  <a:tcPr marL="0" marR="0" marT="0" marB="0"/>
                </a:tc>
                <a:tc>
                  <a:txBody>
                    <a:bodyPr/>
                    <a:lstStyle/>
                    <a:p>
                      <a:pPr marL="55245" marR="55880" algn="ctr">
                        <a:lnSpc>
                          <a:spcPts val="1260"/>
                        </a:lnSpc>
                        <a:spcAft>
                          <a:spcPts val="0"/>
                        </a:spcAft>
                      </a:pPr>
                      <a:r>
                        <a:rPr lang="en-US" sz="1100">
                          <a:latin typeface="Arial"/>
                          <a:ea typeface="Arial"/>
                        </a:rPr>
                        <a:t>18°C</a:t>
                      </a:r>
                      <a:endParaRPr lang="tr-TR" sz="1100">
                        <a:latin typeface="Arial"/>
                        <a:ea typeface="Arial"/>
                      </a:endParaRPr>
                    </a:p>
                  </a:txBody>
                  <a:tcPr marL="0" marR="0" marT="0" marB="0"/>
                </a:tc>
                <a:tc>
                  <a:txBody>
                    <a:bodyPr/>
                    <a:lstStyle/>
                    <a:p>
                      <a:pPr marL="55245" marR="55880" algn="ctr">
                        <a:lnSpc>
                          <a:spcPts val="1260"/>
                        </a:lnSpc>
                        <a:spcAft>
                          <a:spcPts val="0"/>
                        </a:spcAft>
                      </a:pPr>
                      <a:r>
                        <a:rPr lang="en-US" sz="1100">
                          <a:latin typeface="Arial"/>
                          <a:ea typeface="Arial"/>
                        </a:rPr>
                        <a:t>24</a:t>
                      </a:r>
                      <a:endParaRPr lang="tr-TR" sz="1100">
                        <a:latin typeface="Arial"/>
                        <a:ea typeface="Arial"/>
                      </a:endParaRPr>
                    </a:p>
                  </a:txBody>
                  <a:tcPr marL="0" marR="0" marT="0" marB="0"/>
                </a:tc>
                <a:tc>
                  <a:txBody>
                    <a:bodyPr/>
                    <a:lstStyle/>
                    <a:p>
                      <a:pPr marL="55880" marR="55880" algn="ctr">
                        <a:lnSpc>
                          <a:spcPts val="1260"/>
                        </a:lnSpc>
                        <a:spcAft>
                          <a:spcPts val="0"/>
                        </a:spcAft>
                      </a:pPr>
                      <a:r>
                        <a:rPr lang="en-US" sz="1100">
                          <a:latin typeface="Arial"/>
                          <a:ea typeface="Arial"/>
                        </a:rPr>
                        <a:t>72°C</a:t>
                      </a:r>
                      <a:endParaRPr lang="tr-TR" sz="1100">
                        <a:latin typeface="Arial"/>
                        <a:ea typeface="Arial"/>
                      </a:endParaRPr>
                    </a:p>
                  </a:txBody>
                  <a:tcPr marL="0" marR="0" marT="0" marB="0"/>
                </a:tc>
                <a:extLst>
                  <a:ext uri="{0D108BD9-81ED-4DB2-BD59-A6C34878D82A}">
                    <a16:rowId xmlns:a16="http://schemas.microsoft.com/office/drawing/2014/main" val="10002"/>
                  </a:ext>
                </a:extLst>
              </a:tr>
              <a:tr h="370840">
                <a:tc>
                  <a:txBody>
                    <a:bodyPr/>
                    <a:lstStyle/>
                    <a:p>
                      <a:pPr marR="635" algn="ctr">
                        <a:lnSpc>
                          <a:spcPts val="1260"/>
                        </a:lnSpc>
                        <a:spcAft>
                          <a:spcPts val="0"/>
                        </a:spcAft>
                      </a:pPr>
                      <a:r>
                        <a:rPr lang="en-US" sz="1100">
                          <a:latin typeface="Arial"/>
                          <a:ea typeface="Arial"/>
                        </a:rPr>
                        <a:t>8</a:t>
                      </a:r>
                      <a:endParaRPr lang="tr-TR" sz="1100">
                        <a:latin typeface="Arial"/>
                        <a:ea typeface="Arial"/>
                      </a:endParaRPr>
                    </a:p>
                  </a:txBody>
                  <a:tcPr marL="0" marR="0" marT="0" marB="0"/>
                </a:tc>
                <a:tc>
                  <a:txBody>
                    <a:bodyPr/>
                    <a:lstStyle/>
                    <a:p>
                      <a:pPr marL="55245" marR="55880" algn="ctr">
                        <a:lnSpc>
                          <a:spcPts val="1260"/>
                        </a:lnSpc>
                        <a:spcAft>
                          <a:spcPts val="0"/>
                        </a:spcAft>
                      </a:pPr>
                      <a:r>
                        <a:rPr lang="en-US" sz="1100">
                          <a:latin typeface="Arial"/>
                          <a:ea typeface="Arial"/>
                        </a:rPr>
                        <a:t>24°C</a:t>
                      </a:r>
                      <a:endParaRPr lang="tr-TR" sz="1100">
                        <a:latin typeface="Arial"/>
                        <a:ea typeface="Arial"/>
                      </a:endParaRPr>
                    </a:p>
                  </a:txBody>
                  <a:tcPr marL="0" marR="0" marT="0" marB="0"/>
                </a:tc>
                <a:tc>
                  <a:txBody>
                    <a:bodyPr/>
                    <a:lstStyle/>
                    <a:p>
                      <a:pPr marL="55245" marR="55880" algn="ctr">
                        <a:lnSpc>
                          <a:spcPts val="1260"/>
                        </a:lnSpc>
                        <a:spcAft>
                          <a:spcPts val="0"/>
                        </a:spcAft>
                      </a:pPr>
                      <a:r>
                        <a:rPr lang="en-US" sz="1100">
                          <a:latin typeface="Arial"/>
                          <a:ea typeface="Arial"/>
                        </a:rPr>
                        <a:t>26</a:t>
                      </a:r>
                      <a:endParaRPr lang="tr-TR" sz="1100">
                        <a:latin typeface="Arial"/>
                        <a:ea typeface="Arial"/>
                      </a:endParaRPr>
                    </a:p>
                  </a:txBody>
                  <a:tcPr marL="0" marR="0" marT="0" marB="0"/>
                </a:tc>
                <a:tc>
                  <a:txBody>
                    <a:bodyPr/>
                    <a:lstStyle/>
                    <a:p>
                      <a:pPr marL="55880" marR="55880" algn="ctr">
                        <a:lnSpc>
                          <a:spcPts val="1260"/>
                        </a:lnSpc>
                        <a:spcAft>
                          <a:spcPts val="0"/>
                        </a:spcAft>
                      </a:pPr>
                      <a:r>
                        <a:rPr lang="en-US" sz="1100">
                          <a:latin typeface="Arial"/>
                          <a:ea typeface="Arial"/>
                        </a:rPr>
                        <a:t>78°C</a:t>
                      </a:r>
                      <a:endParaRPr lang="tr-TR" sz="1100">
                        <a:latin typeface="Arial"/>
                        <a:ea typeface="Arial"/>
                      </a:endParaRPr>
                    </a:p>
                  </a:txBody>
                  <a:tcPr marL="0" marR="0" marT="0" marB="0"/>
                </a:tc>
                <a:extLst>
                  <a:ext uri="{0D108BD9-81ED-4DB2-BD59-A6C34878D82A}">
                    <a16:rowId xmlns:a16="http://schemas.microsoft.com/office/drawing/2014/main" val="10003"/>
                  </a:ext>
                </a:extLst>
              </a:tr>
              <a:tr h="370840">
                <a:tc>
                  <a:txBody>
                    <a:bodyPr/>
                    <a:lstStyle/>
                    <a:p>
                      <a:pPr marL="55245" marR="55880" algn="ctr">
                        <a:lnSpc>
                          <a:spcPts val="1260"/>
                        </a:lnSpc>
                        <a:spcAft>
                          <a:spcPts val="0"/>
                        </a:spcAft>
                      </a:pPr>
                      <a:r>
                        <a:rPr lang="en-US" sz="1100">
                          <a:latin typeface="Arial"/>
                          <a:ea typeface="Arial"/>
                        </a:rPr>
                        <a:t>10</a:t>
                      </a:r>
                      <a:endParaRPr lang="tr-TR" sz="1100">
                        <a:latin typeface="Arial"/>
                        <a:ea typeface="Arial"/>
                      </a:endParaRPr>
                    </a:p>
                  </a:txBody>
                  <a:tcPr marL="0" marR="0" marT="0" marB="0"/>
                </a:tc>
                <a:tc>
                  <a:txBody>
                    <a:bodyPr/>
                    <a:lstStyle/>
                    <a:p>
                      <a:pPr marL="55880" marR="55880" algn="ctr">
                        <a:lnSpc>
                          <a:spcPts val="1260"/>
                        </a:lnSpc>
                        <a:spcAft>
                          <a:spcPts val="0"/>
                        </a:spcAft>
                      </a:pPr>
                      <a:r>
                        <a:rPr lang="en-US" sz="1100">
                          <a:latin typeface="Arial"/>
                          <a:ea typeface="Arial"/>
                        </a:rPr>
                        <a:t>30°C</a:t>
                      </a:r>
                      <a:endParaRPr lang="tr-TR" sz="1100">
                        <a:latin typeface="Arial"/>
                        <a:ea typeface="Arial"/>
                      </a:endParaRPr>
                    </a:p>
                  </a:txBody>
                  <a:tcPr marL="0" marR="0" marT="0" marB="0"/>
                </a:tc>
                <a:tc>
                  <a:txBody>
                    <a:bodyPr/>
                    <a:lstStyle/>
                    <a:p>
                      <a:pPr marL="55880" marR="55880" algn="ctr">
                        <a:lnSpc>
                          <a:spcPts val="1260"/>
                        </a:lnSpc>
                        <a:spcAft>
                          <a:spcPts val="0"/>
                        </a:spcAft>
                      </a:pPr>
                      <a:r>
                        <a:rPr lang="en-US" sz="1100">
                          <a:latin typeface="Arial"/>
                          <a:ea typeface="Arial"/>
                        </a:rPr>
                        <a:t>28</a:t>
                      </a:r>
                      <a:endParaRPr lang="tr-TR" sz="1100">
                        <a:latin typeface="Arial"/>
                        <a:ea typeface="Arial"/>
                      </a:endParaRPr>
                    </a:p>
                  </a:txBody>
                  <a:tcPr marL="0" marR="0" marT="0" marB="0"/>
                </a:tc>
                <a:tc>
                  <a:txBody>
                    <a:bodyPr/>
                    <a:lstStyle/>
                    <a:p>
                      <a:pPr marL="55245" marR="55880" algn="ctr">
                        <a:lnSpc>
                          <a:spcPts val="1260"/>
                        </a:lnSpc>
                        <a:spcAft>
                          <a:spcPts val="0"/>
                        </a:spcAft>
                      </a:pPr>
                      <a:r>
                        <a:rPr lang="en-US" sz="1100">
                          <a:latin typeface="Arial"/>
                          <a:ea typeface="Arial"/>
                        </a:rPr>
                        <a:t>84°C</a:t>
                      </a:r>
                      <a:endParaRPr lang="tr-TR" sz="1100">
                        <a:latin typeface="Arial"/>
                        <a:ea typeface="Arial"/>
                      </a:endParaRPr>
                    </a:p>
                  </a:txBody>
                  <a:tcPr marL="0" marR="0" marT="0" marB="0"/>
                </a:tc>
                <a:extLst>
                  <a:ext uri="{0D108BD9-81ED-4DB2-BD59-A6C34878D82A}">
                    <a16:rowId xmlns:a16="http://schemas.microsoft.com/office/drawing/2014/main" val="10004"/>
                  </a:ext>
                </a:extLst>
              </a:tr>
              <a:tr h="370840">
                <a:tc>
                  <a:txBody>
                    <a:bodyPr/>
                    <a:lstStyle/>
                    <a:p>
                      <a:pPr marL="55245" marR="55880" algn="ctr">
                        <a:lnSpc>
                          <a:spcPts val="1260"/>
                        </a:lnSpc>
                        <a:spcAft>
                          <a:spcPts val="0"/>
                        </a:spcAft>
                      </a:pPr>
                      <a:r>
                        <a:rPr lang="en-US" sz="1100">
                          <a:latin typeface="Arial"/>
                          <a:ea typeface="Arial"/>
                        </a:rPr>
                        <a:t>12</a:t>
                      </a:r>
                      <a:endParaRPr lang="tr-TR" sz="1100">
                        <a:latin typeface="Arial"/>
                        <a:ea typeface="Arial"/>
                      </a:endParaRPr>
                    </a:p>
                  </a:txBody>
                  <a:tcPr marL="0" marR="0" marT="0" marB="0"/>
                </a:tc>
                <a:tc>
                  <a:txBody>
                    <a:bodyPr/>
                    <a:lstStyle/>
                    <a:p>
                      <a:pPr marL="55880" marR="55880" algn="ctr">
                        <a:lnSpc>
                          <a:spcPts val="1260"/>
                        </a:lnSpc>
                        <a:spcAft>
                          <a:spcPts val="0"/>
                        </a:spcAft>
                      </a:pPr>
                      <a:r>
                        <a:rPr lang="en-US" sz="1100">
                          <a:latin typeface="Arial"/>
                          <a:ea typeface="Arial"/>
                        </a:rPr>
                        <a:t>36°C</a:t>
                      </a:r>
                      <a:endParaRPr lang="tr-TR" sz="1100">
                        <a:latin typeface="Arial"/>
                        <a:ea typeface="Arial"/>
                      </a:endParaRPr>
                    </a:p>
                  </a:txBody>
                  <a:tcPr marL="0" marR="0" marT="0" marB="0"/>
                </a:tc>
                <a:tc>
                  <a:txBody>
                    <a:bodyPr/>
                    <a:lstStyle/>
                    <a:p>
                      <a:pPr marL="55880" marR="55880" algn="ctr">
                        <a:lnSpc>
                          <a:spcPts val="1260"/>
                        </a:lnSpc>
                        <a:spcAft>
                          <a:spcPts val="0"/>
                        </a:spcAft>
                      </a:pPr>
                      <a:r>
                        <a:rPr lang="en-US" sz="1100">
                          <a:latin typeface="Arial"/>
                          <a:ea typeface="Arial"/>
                        </a:rPr>
                        <a:t>30</a:t>
                      </a:r>
                      <a:endParaRPr lang="tr-TR" sz="1100">
                        <a:latin typeface="Arial"/>
                        <a:ea typeface="Arial"/>
                      </a:endParaRPr>
                    </a:p>
                  </a:txBody>
                  <a:tcPr marL="0" marR="0" marT="0" marB="0"/>
                </a:tc>
                <a:tc>
                  <a:txBody>
                    <a:bodyPr/>
                    <a:lstStyle/>
                    <a:p>
                      <a:pPr marL="55245" marR="55880" algn="ctr">
                        <a:lnSpc>
                          <a:spcPts val="1260"/>
                        </a:lnSpc>
                        <a:spcAft>
                          <a:spcPts val="0"/>
                        </a:spcAft>
                      </a:pPr>
                      <a:r>
                        <a:rPr lang="en-US" sz="1100">
                          <a:latin typeface="Arial"/>
                          <a:ea typeface="Arial"/>
                        </a:rPr>
                        <a:t>90°C</a:t>
                      </a:r>
                      <a:endParaRPr lang="tr-TR" sz="1100">
                        <a:latin typeface="Arial"/>
                        <a:ea typeface="Arial"/>
                      </a:endParaRPr>
                    </a:p>
                  </a:txBody>
                  <a:tcPr marL="0" marR="0" marT="0" marB="0"/>
                </a:tc>
                <a:extLst>
                  <a:ext uri="{0D108BD9-81ED-4DB2-BD59-A6C34878D82A}">
                    <a16:rowId xmlns:a16="http://schemas.microsoft.com/office/drawing/2014/main" val="10005"/>
                  </a:ext>
                </a:extLst>
              </a:tr>
              <a:tr h="370840">
                <a:tc>
                  <a:txBody>
                    <a:bodyPr/>
                    <a:lstStyle/>
                    <a:p>
                      <a:pPr marL="55245" marR="55880" algn="ctr">
                        <a:lnSpc>
                          <a:spcPts val="1260"/>
                        </a:lnSpc>
                        <a:spcAft>
                          <a:spcPts val="0"/>
                        </a:spcAft>
                      </a:pPr>
                      <a:r>
                        <a:rPr lang="en-US" sz="1100">
                          <a:latin typeface="Arial"/>
                          <a:ea typeface="Arial"/>
                        </a:rPr>
                        <a:t>14</a:t>
                      </a:r>
                      <a:endParaRPr lang="tr-TR" sz="1100">
                        <a:latin typeface="Arial"/>
                        <a:ea typeface="Arial"/>
                      </a:endParaRPr>
                    </a:p>
                  </a:txBody>
                  <a:tcPr marL="0" marR="0" marT="0" marB="0"/>
                </a:tc>
                <a:tc>
                  <a:txBody>
                    <a:bodyPr/>
                    <a:lstStyle/>
                    <a:p>
                      <a:pPr marL="55880" marR="55880" algn="ctr">
                        <a:lnSpc>
                          <a:spcPts val="1260"/>
                        </a:lnSpc>
                        <a:spcAft>
                          <a:spcPts val="0"/>
                        </a:spcAft>
                      </a:pPr>
                      <a:r>
                        <a:rPr lang="en-US" sz="1100">
                          <a:latin typeface="Arial"/>
                          <a:ea typeface="Arial"/>
                        </a:rPr>
                        <a:t>42°C</a:t>
                      </a:r>
                      <a:endParaRPr lang="tr-TR" sz="1100">
                        <a:latin typeface="Arial"/>
                        <a:ea typeface="Arial"/>
                      </a:endParaRPr>
                    </a:p>
                  </a:txBody>
                  <a:tcPr marL="0" marR="0" marT="0" marB="0"/>
                </a:tc>
                <a:tc>
                  <a:txBody>
                    <a:bodyPr/>
                    <a:lstStyle/>
                    <a:p>
                      <a:pPr marL="55880" marR="55880" algn="ctr">
                        <a:lnSpc>
                          <a:spcPts val="1260"/>
                        </a:lnSpc>
                        <a:spcAft>
                          <a:spcPts val="0"/>
                        </a:spcAft>
                      </a:pPr>
                      <a:r>
                        <a:rPr lang="en-US" sz="1100">
                          <a:latin typeface="Arial"/>
                          <a:ea typeface="Arial"/>
                        </a:rPr>
                        <a:t>32</a:t>
                      </a:r>
                      <a:endParaRPr lang="tr-TR" sz="1100">
                        <a:latin typeface="Arial"/>
                        <a:ea typeface="Arial"/>
                      </a:endParaRPr>
                    </a:p>
                  </a:txBody>
                  <a:tcPr marL="0" marR="0" marT="0" marB="0"/>
                </a:tc>
                <a:tc>
                  <a:txBody>
                    <a:bodyPr/>
                    <a:lstStyle/>
                    <a:p>
                      <a:pPr marL="55245" marR="55880" algn="ctr">
                        <a:lnSpc>
                          <a:spcPts val="1260"/>
                        </a:lnSpc>
                        <a:spcAft>
                          <a:spcPts val="0"/>
                        </a:spcAft>
                      </a:pPr>
                      <a:r>
                        <a:rPr lang="en-US" sz="1100">
                          <a:latin typeface="Arial"/>
                          <a:ea typeface="Arial"/>
                        </a:rPr>
                        <a:t>96°C</a:t>
                      </a:r>
                      <a:endParaRPr lang="tr-TR" sz="1100">
                        <a:latin typeface="Arial"/>
                        <a:ea typeface="Arial"/>
                      </a:endParaRPr>
                    </a:p>
                  </a:txBody>
                  <a:tcPr marL="0" marR="0" marT="0" marB="0"/>
                </a:tc>
                <a:extLst>
                  <a:ext uri="{0D108BD9-81ED-4DB2-BD59-A6C34878D82A}">
                    <a16:rowId xmlns:a16="http://schemas.microsoft.com/office/drawing/2014/main" val="10006"/>
                  </a:ext>
                </a:extLst>
              </a:tr>
              <a:tr h="370840">
                <a:tc>
                  <a:txBody>
                    <a:bodyPr/>
                    <a:lstStyle/>
                    <a:p>
                      <a:pPr marL="55245" marR="55880" algn="ctr">
                        <a:lnSpc>
                          <a:spcPts val="1260"/>
                        </a:lnSpc>
                        <a:spcAft>
                          <a:spcPts val="0"/>
                        </a:spcAft>
                      </a:pPr>
                      <a:r>
                        <a:rPr lang="en-US" sz="1100">
                          <a:latin typeface="Arial"/>
                          <a:ea typeface="Arial"/>
                        </a:rPr>
                        <a:t>16</a:t>
                      </a:r>
                      <a:endParaRPr lang="tr-TR" sz="1100">
                        <a:latin typeface="Arial"/>
                        <a:ea typeface="Arial"/>
                      </a:endParaRPr>
                    </a:p>
                  </a:txBody>
                  <a:tcPr marL="0" marR="0" marT="0" marB="0"/>
                </a:tc>
                <a:tc>
                  <a:txBody>
                    <a:bodyPr/>
                    <a:lstStyle/>
                    <a:p>
                      <a:pPr marL="55880" marR="55880" algn="ctr">
                        <a:lnSpc>
                          <a:spcPts val="1260"/>
                        </a:lnSpc>
                        <a:spcAft>
                          <a:spcPts val="0"/>
                        </a:spcAft>
                      </a:pPr>
                      <a:r>
                        <a:rPr lang="en-US" sz="1100">
                          <a:latin typeface="Arial"/>
                          <a:ea typeface="Arial"/>
                        </a:rPr>
                        <a:t>48°C</a:t>
                      </a:r>
                      <a:endParaRPr lang="tr-TR" sz="1100">
                        <a:latin typeface="Arial"/>
                        <a:ea typeface="Arial"/>
                      </a:endParaRPr>
                    </a:p>
                  </a:txBody>
                  <a:tcPr marL="0" marR="0" marT="0" marB="0"/>
                </a:tc>
                <a:tc>
                  <a:txBody>
                    <a:bodyPr/>
                    <a:lstStyle/>
                    <a:p>
                      <a:pPr marL="55880" marR="55880" algn="ctr">
                        <a:lnSpc>
                          <a:spcPts val="1260"/>
                        </a:lnSpc>
                        <a:spcAft>
                          <a:spcPts val="0"/>
                        </a:spcAft>
                      </a:pPr>
                      <a:r>
                        <a:rPr lang="en-US" sz="1100">
                          <a:latin typeface="Arial"/>
                          <a:ea typeface="Arial"/>
                        </a:rPr>
                        <a:t>34</a:t>
                      </a:r>
                      <a:endParaRPr lang="tr-TR" sz="1100">
                        <a:latin typeface="Arial"/>
                        <a:ea typeface="Arial"/>
                      </a:endParaRPr>
                    </a:p>
                  </a:txBody>
                  <a:tcPr marL="0" marR="0" marT="0" marB="0"/>
                </a:tc>
                <a:tc>
                  <a:txBody>
                    <a:bodyPr/>
                    <a:lstStyle/>
                    <a:p>
                      <a:pPr marL="55245" marR="55880" algn="ctr">
                        <a:lnSpc>
                          <a:spcPts val="1260"/>
                        </a:lnSpc>
                        <a:spcAft>
                          <a:spcPts val="0"/>
                        </a:spcAft>
                      </a:pPr>
                      <a:r>
                        <a:rPr lang="en-US" sz="1100">
                          <a:latin typeface="Arial"/>
                          <a:ea typeface="Arial"/>
                        </a:rPr>
                        <a:t>102°C</a:t>
                      </a:r>
                      <a:endParaRPr lang="tr-TR" sz="1100">
                        <a:latin typeface="Arial"/>
                        <a:ea typeface="Arial"/>
                      </a:endParaRPr>
                    </a:p>
                  </a:txBody>
                  <a:tcPr marL="0" marR="0" marT="0" marB="0"/>
                </a:tc>
                <a:extLst>
                  <a:ext uri="{0D108BD9-81ED-4DB2-BD59-A6C34878D82A}">
                    <a16:rowId xmlns:a16="http://schemas.microsoft.com/office/drawing/2014/main" val="10007"/>
                  </a:ext>
                </a:extLst>
              </a:tr>
              <a:tr h="370840">
                <a:tc>
                  <a:txBody>
                    <a:bodyPr/>
                    <a:lstStyle/>
                    <a:p>
                      <a:pPr marL="55245" marR="55880" algn="ctr">
                        <a:lnSpc>
                          <a:spcPts val="1260"/>
                        </a:lnSpc>
                        <a:spcAft>
                          <a:spcPts val="0"/>
                        </a:spcAft>
                      </a:pPr>
                      <a:r>
                        <a:rPr lang="en-US" sz="1100">
                          <a:latin typeface="Arial"/>
                          <a:ea typeface="Arial"/>
                        </a:rPr>
                        <a:t>18</a:t>
                      </a:r>
                      <a:endParaRPr lang="tr-TR" sz="1100">
                        <a:latin typeface="Arial"/>
                        <a:ea typeface="Arial"/>
                      </a:endParaRPr>
                    </a:p>
                  </a:txBody>
                  <a:tcPr marL="0" marR="0" marT="0" marB="0"/>
                </a:tc>
                <a:tc>
                  <a:txBody>
                    <a:bodyPr/>
                    <a:lstStyle/>
                    <a:p>
                      <a:pPr marL="55880" marR="55880" algn="ctr">
                        <a:lnSpc>
                          <a:spcPts val="1260"/>
                        </a:lnSpc>
                        <a:spcAft>
                          <a:spcPts val="0"/>
                        </a:spcAft>
                      </a:pPr>
                      <a:r>
                        <a:rPr lang="en-US" sz="1100">
                          <a:latin typeface="Arial"/>
                          <a:ea typeface="Arial"/>
                        </a:rPr>
                        <a:t>54°C</a:t>
                      </a:r>
                      <a:endParaRPr lang="tr-TR" sz="1100">
                        <a:latin typeface="Arial"/>
                        <a:ea typeface="Arial"/>
                      </a:endParaRPr>
                    </a:p>
                  </a:txBody>
                  <a:tcPr marL="0" marR="0" marT="0" marB="0"/>
                </a:tc>
                <a:tc>
                  <a:txBody>
                    <a:bodyPr/>
                    <a:lstStyle/>
                    <a:p>
                      <a:pPr marL="55880" marR="55880" algn="ctr">
                        <a:lnSpc>
                          <a:spcPts val="1260"/>
                        </a:lnSpc>
                        <a:spcAft>
                          <a:spcPts val="0"/>
                        </a:spcAft>
                      </a:pPr>
                      <a:r>
                        <a:rPr lang="en-US" sz="1100">
                          <a:latin typeface="Arial"/>
                          <a:ea typeface="Arial"/>
                        </a:rPr>
                        <a:t>36</a:t>
                      </a:r>
                      <a:endParaRPr lang="tr-TR" sz="1100">
                        <a:latin typeface="Arial"/>
                        <a:ea typeface="Arial"/>
                      </a:endParaRPr>
                    </a:p>
                  </a:txBody>
                  <a:tcPr marL="0" marR="0" marT="0" marB="0"/>
                </a:tc>
                <a:tc>
                  <a:txBody>
                    <a:bodyPr/>
                    <a:lstStyle/>
                    <a:p>
                      <a:pPr marL="55245" marR="55880" algn="ctr">
                        <a:lnSpc>
                          <a:spcPts val="1260"/>
                        </a:lnSpc>
                        <a:spcAft>
                          <a:spcPts val="0"/>
                        </a:spcAft>
                      </a:pPr>
                      <a:r>
                        <a:rPr lang="en-US" sz="1100">
                          <a:latin typeface="Arial"/>
                          <a:ea typeface="Arial"/>
                        </a:rPr>
                        <a:t>108°C</a:t>
                      </a:r>
                      <a:endParaRPr lang="tr-TR" sz="1100">
                        <a:latin typeface="Arial"/>
                        <a:ea typeface="Arial"/>
                      </a:endParaRPr>
                    </a:p>
                  </a:txBody>
                  <a:tcPr marL="0" marR="0" marT="0" marB="0"/>
                </a:tc>
                <a:extLst>
                  <a:ext uri="{0D108BD9-81ED-4DB2-BD59-A6C34878D82A}">
                    <a16:rowId xmlns:a16="http://schemas.microsoft.com/office/drawing/2014/main" val="10008"/>
                  </a:ext>
                </a:extLst>
              </a:tr>
              <a:tr h="370840">
                <a:tc>
                  <a:txBody>
                    <a:bodyPr/>
                    <a:lstStyle/>
                    <a:p>
                      <a:pPr marL="55245" marR="55880" algn="ctr">
                        <a:lnSpc>
                          <a:spcPts val="1260"/>
                        </a:lnSpc>
                        <a:spcAft>
                          <a:spcPts val="0"/>
                        </a:spcAft>
                      </a:pPr>
                      <a:r>
                        <a:rPr lang="en-US" sz="1100">
                          <a:latin typeface="Arial"/>
                          <a:ea typeface="Arial"/>
                        </a:rPr>
                        <a:t>20</a:t>
                      </a:r>
                      <a:endParaRPr lang="tr-TR" sz="1100">
                        <a:latin typeface="Arial"/>
                        <a:ea typeface="Arial"/>
                      </a:endParaRPr>
                    </a:p>
                  </a:txBody>
                  <a:tcPr marL="0" marR="0" marT="0" marB="0"/>
                </a:tc>
                <a:tc>
                  <a:txBody>
                    <a:bodyPr/>
                    <a:lstStyle/>
                    <a:p>
                      <a:pPr marL="55880" marR="55880" algn="ctr">
                        <a:lnSpc>
                          <a:spcPts val="1260"/>
                        </a:lnSpc>
                        <a:spcAft>
                          <a:spcPts val="0"/>
                        </a:spcAft>
                      </a:pPr>
                      <a:r>
                        <a:rPr lang="en-US" sz="1100">
                          <a:latin typeface="Arial"/>
                          <a:ea typeface="Arial"/>
                        </a:rPr>
                        <a:t>66°C</a:t>
                      </a:r>
                      <a:endParaRPr lang="tr-TR" sz="1100">
                        <a:latin typeface="Arial"/>
                        <a:ea typeface="Arial"/>
                      </a:endParaRPr>
                    </a:p>
                  </a:txBody>
                  <a:tcPr marL="0" marR="0" marT="0" marB="0"/>
                </a:tc>
                <a:tc>
                  <a:txBody>
                    <a:bodyPr/>
                    <a:lstStyle/>
                    <a:p>
                      <a:pPr marL="55880" marR="55880" algn="ctr">
                        <a:lnSpc>
                          <a:spcPts val="1260"/>
                        </a:lnSpc>
                        <a:spcAft>
                          <a:spcPts val="0"/>
                        </a:spcAft>
                      </a:pPr>
                      <a:r>
                        <a:rPr lang="en-US" sz="1100">
                          <a:latin typeface="Arial"/>
                          <a:ea typeface="Arial"/>
                        </a:rPr>
                        <a:t>38</a:t>
                      </a:r>
                      <a:endParaRPr lang="tr-TR" sz="1100">
                        <a:latin typeface="Arial"/>
                        <a:ea typeface="Arial"/>
                      </a:endParaRPr>
                    </a:p>
                  </a:txBody>
                  <a:tcPr marL="0" marR="0" marT="0" marB="0"/>
                </a:tc>
                <a:tc>
                  <a:txBody>
                    <a:bodyPr/>
                    <a:lstStyle/>
                    <a:p>
                      <a:pPr marL="55245" marR="55880" algn="ctr">
                        <a:lnSpc>
                          <a:spcPts val="1260"/>
                        </a:lnSpc>
                        <a:spcAft>
                          <a:spcPts val="0"/>
                        </a:spcAft>
                      </a:pPr>
                      <a:r>
                        <a:rPr lang="en-US" sz="1100" dirty="0">
                          <a:latin typeface="Arial"/>
                          <a:ea typeface="Arial"/>
                        </a:rPr>
                        <a:t>114°C</a:t>
                      </a:r>
                      <a:endParaRPr lang="tr-TR" sz="1100" dirty="0">
                        <a:latin typeface="Arial"/>
                        <a:ea typeface="Arial"/>
                      </a:endParaRPr>
                    </a:p>
                  </a:txBody>
                  <a:tcPr marL="0" marR="0" marT="0" marB="0"/>
                </a:tc>
                <a:extLst>
                  <a:ext uri="{0D108BD9-81ED-4DB2-BD59-A6C34878D82A}">
                    <a16:rowId xmlns:a16="http://schemas.microsoft.com/office/drawing/2014/main" val="10009"/>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Autofit/>
          </a:bodyPr>
          <a:lstStyle/>
          <a:p>
            <a:pPr algn="just"/>
            <a:r>
              <a:rPr lang="en-US" sz="2400" dirty="0"/>
              <a:t>Wallace </a:t>
            </a:r>
            <a:r>
              <a:rPr lang="en-US" sz="2400" dirty="0" err="1"/>
              <a:t>kuralı</a:t>
            </a:r>
            <a:r>
              <a:rPr lang="en-US" sz="2400" dirty="0"/>
              <a:t> </a:t>
            </a:r>
            <a:r>
              <a:rPr lang="en-US" sz="2400" dirty="0" err="1"/>
              <a:t>kullanılarak</a:t>
            </a:r>
            <a:r>
              <a:rPr lang="en-US" sz="2400" dirty="0"/>
              <a:t> </a:t>
            </a:r>
            <a:r>
              <a:rPr lang="en-US" sz="2400" dirty="0" err="1"/>
              <a:t>hesaplanan</a:t>
            </a:r>
            <a:r>
              <a:rPr lang="tr-TR" sz="2400" dirty="0"/>
              <a:t> </a:t>
            </a:r>
            <a:r>
              <a:rPr lang="en-US" sz="2400" dirty="0" err="1"/>
              <a:t>erime</a:t>
            </a:r>
            <a:r>
              <a:rPr lang="en-US" sz="2400" dirty="0"/>
              <a:t> </a:t>
            </a:r>
            <a:r>
              <a:rPr lang="en-US" sz="2400" dirty="0" err="1"/>
              <a:t>sıcaklıkları</a:t>
            </a:r>
            <a:r>
              <a:rPr lang="en-US" sz="2400" dirty="0"/>
              <a:t> </a:t>
            </a:r>
            <a:r>
              <a:rPr lang="en-US" sz="2400" dirty="0" err="1"/>
              <a:t>bu</a:t>
            </a:r>
            <a:r>
              <a:rPr lang="en-US" sz="2400" dirty="0"/>
              <a:t> </a:t>
            </a:r>
            <a:r>
              <a:rPr lang="en-US" sz="2400" dirty="0" err="1"/>
              <a:t>tablonun</a:t>
            </a:r>
            <a:r>
              <a:rPr lang="en-US" sz="2400" dirty="0"/>
              <a:t> </a:t>
            </a:r>
            <a:r>
              <a:rPr lang="en-US" sz="2400" dirty="0" err="1"/>
              <a:t>uç</a:t>
            </a:r>
            <a:r>
              <a:rPr lang="en-US" sz="2400" dirty="0"/>
              <a:t> </a:t>
            </a:r>
            <a:r>
              <a:rPr lang="en-US" sz="2400" dirty="0" err="1"/>
              <a:t>değerlerinde</a:t>
            </a:r>
            <a:r>
              <a:rPr lang="en-US" sz="2400" dirty="0"/>
              <a:t> </a:t>
            </a:r>
            <a:r>
              <a:rPr lang="en-US" sz="2400" dirty="0" err="1"/>
              <a:t>kesin</a:t>
            </a:r>
            <a:r>
              <a:rPr lang="en-US" sz="2400" dirty="0"/>
              <a:t> </a:t>
            </a:r>
            <a:r>
              <a:rPr lang="en-US" sz="2400" dirty="0" err="1"/>
              <a:t>değildir</a:t>
            </a:r>
            <a:r>
              <a:rPr lang="en-US" sz="2400" dirty="0"/>
              <a:t>. </a:t>
            </a:r>
            <a:r>
              <a:rPr lang="en-US" sz="2400" dirty="0" err="1"/>
              <a:t>Primerlerin</a:t>
            </a:r>
            <a:r>
              <a:rPr lang="en-US" sz="2400" dirty="0"/>
              <a:t> </a:t>
            </a:r>
            <a:r>
              <a:rPr lang="en-US" sz="2400" dirty="0" err="1"/>
              <a:t>erime</a:t>
            </a:r>
            <a:r>
              <a:rPr lang="en-US" sz="2400" dirty="0"/>
              <a:t> </a:t>
            </a:r>
            <a:r>
              <a:rPr lang="en-US" sz="2400" dirty="0" err="1"/>
              <a:t>sıcaklığı</a:t>
            </a:r>
            <a:r>
              <a:rPr lang="en-US" sz="2400" dirty="0"/>
              <a:t> </a:t>
            </a:r>
            <a:r>
              <a:rPr lang="en-US" sz="2400" dirty="0" err="1"/>
              <a:t>hesaplanırken</a:t>
            </a:r>
            <a:r>
              <a:rPr lang="en-US" sz="2400" dirty="0"/>
              <a:t> </a:t>
            </a:r>
            <a:r>
              <a:rPr lang="en-US" sz="2400" dirty="0" err="1"/>
              <a:t>ürünün</a:t>
            </a:r>
            <a:r>
              <a:rPr lang="en-US" sz="2400" dirty="0"/>
              <a:t> </a:t>
            </a:r>
            <a:r>
              <a:rPr lang="en-US" sz="2400" dirty="0" err="1"/>
              <a:t>erime</a:t>
            </a:r>
            <a:r>
              <a:rPr lang="en-US" sz="2400" dirty="0"/>
              <a:t> </a:t>
            </a:r>
            <a:r>
              <a:rPr lang="en-US" sz="2400" dirty="0" err="1"/>
              <a:t>sıcaklığının</a:t>
            </a:r>
            <a:r>
              <a:rPr lang="en-US" sz="2400" dirty="0"/>
              <a:t> 92°C’de %100 </a:t>
            </a:r>
            <a:r>
              <a:rPr lang="en-US" sz="2400" dirty="0" err="1"/>
              <a:t>erime</a:t>
            </a:r>
            <a:r>
              <a:rPr lang="en-US" sz="2400" dirty="0"/>
              <a:t> </a:t>
            </a:r>
            <a:r>
              <a:rPr lang="en-US" sz="2400" dirty="0" err="1"/>
              <a:t>elde</a:t>
            </a:r>
            <a:r>
              <a:rPr lang="en-US" sz="2400" dirty="0"/>
              <a:t> </a:t>
            </a:r>
            <a:r>
              <a:rPr lang="en-US" sz="2400" dirty="0" err="1"/>
              <a:t>edilebilecek</a:t>
            </a:r>
            <a:r>
              <a:rPr lang="en-US" sz="2400" dirty="0"/>
              <a:t> </a:t>
            </a:r>
            <a:r>
              <a:rPr lang="en-US" sz="2400" dirty="0" err="1"/>
              <a:t>kadar</a:t>
            </a:r>
            <a:r>
              <a:rPr lang="en-US" sz="2400" dirty="0"/>
              <a:t> </a:t>
            </a:r>
            <a:r>
              <a:rPr lang="en-US" sz="2400" dirty="0" err="1"/>
              <a:t>düşük</a:t>
            </a:r>
            <a:r>
              <a:rPr lang="en-US" sz="2400" dirty="0"/>
              <a:t> </a:t>
            </a:r>
            <a:r>
              <a:rPr lang="en-US" sz="2400" dirty="0" err="1"/>
              <a:t>olmasına</a:t>
            </a:r>
            <a:r>
              <a:rPr lang="en-US" sz="2400" dirty="0"/>
              <a:t> </a:t>
            </a:r>
            <a:r>
              <a:rPr lang="en-US" sz="2400" dirty="0" err="1"/>
              <a:t>dikkat</a:t>
            </a:r>
            <a:r>
              <a:rPr lang="en-US" sz="2400" dirty="0"/>
              <a:t> </a:t>
            </a:r>
            <a:r>
              <a:rPr lang="en-US" sz="2400" dirty="0" err="1"/>
              <a:t>edilmelidir</a:t>
            </a:r>
            <a:r>
              <a:rPr lang="en-US" sz="2400" dirty="0"/>
              <a:t>. Bu </a:t>
            </a:r>
            <a:r>
              <a:rPr lang="en-US" sz="2400" dirty="0" err="1"/>
              <a:t>parametre</a:t>
            </a:r>
            <a:r>
              <a:rPr lang="en-US" sz="2400" dirty="0"/>
              <a:t>, </a:t>
            </a:r>
            <a:r>
              <a:rPr lang="en-US" sz="2400" dirty="0" err="1"/>
              <a:t>daha</a:t>
            </a:r>
            <a:r>
              <a:rPr lang="en-US" sz="2400" dirty="0"/>
              <a:t> </a:t>
            </a:r>
            <a:r>
              <a:rPr lang="en-US" sz="2400" dirty="0" err="1"/>
              <a:t>etkili</a:t>
            </a:r>
            <a:r>
              <a:rPr lang="en-US" sz="2400" dirty="0"/>
              <a:t> PCR </a:t>
            </a:r>
            <a:r>
              <a:rPr lang="en-US" sz="2400" dirty="0" err="1"/>
              <a:t>elde</a:t>
            </a:r>
            <a:r>
              <a:rPr lang="en-US" sz="2400" dirty="0"/>
              <a:t> </a:t>
            </a:r>
            <a:r>
              <a:rPr lang="en-US" sz="2400" dirty="0" err="1"/>
              <a:t>edebilmek</a:t>
            </a:r>
            <a:r>
              <a:rPr lang="en-US" sz="2400" dirty="0"/>
              <a:t> </a:t>
            </a:r>
            <a:r>
              <a:rPr lang="en-US" sz="2400" dirty="0" err="1"/>
              <a:t>için</a:t>
            </a:r>
            <a:r>
              <a:rPr lang="en-US" sz="2400" dirty="0"/>
              <a:t> </a:t>
            </a:r>
            <a:r>
              <a:rPr lang="en-US" sz="2400" dirty="0" err="1"/>
              <a:t>önemli</a:t>
            </a:r>
            <a:r>
              <a:rPr lang="en-US" sz="2400" dirty="0"/>
              <a:t> </a:t>
            </a:r>
            <a:r>
              <a:rPr lang="en-US" sz="2400" dirty="0" err="1"/>
              <a:t>fakat</a:t>
            </a:r>
            <a:r>
              <a:rPr lang="en-US" sz="2400" dirty="0"/>
              <a:t> her </a:t>
            </a:r>
            <a:r>
              <a:rPr lang="en-US" sz="2400" dirty="0" err="1"/>
              <a:t>zaman</a:t>
            </a:r>
            <a:r>
              <a:rPr lang="en-US" sz="2400" dirty="0"/>
              <a:t> </a:t>
            </a:r>
            <a:r>
              <a:rPr lang="en-US" sz="2400" dirty="0" err="1"/>
              <a:t>gerekli</a:t>
            </a:r>
            <a:r>
              <a:rPr lang="en-US" sz="2400" dirty="0"/>
              <a:t> </a:t>
            </a:r>
            <a:r>
              <a:rPr lang="en-US" sz="2400" dirty="0" err="1"/>
              <a:t>değildir</a:t>
            </a:r>
            <a:r>
              <a:rPr lang="en-US" sz="2400" dirty="0"/>
              <a:t>.</a:t>
            </a:r>
            <a:endParaRPr lang="tr-TR" sz="2400" dirty="0"/>
          </a:p>
          <a:p>
            <a:pPr algn="just"/>
            <a:r>
              <a:rPr lang="en-US" sz="2400" dirty="0" err="1"/>
              <a:t>Genel</a:t>
            </a:r>
            <a:r>
              <a:rPr lang="en-US" sz="2400" dirty="0"/>
              <a:t> </a:t>
            </a:r>
            <a:r>
              <a:rPr lang="en-US" sz="2400" dirty="0" err="1"/>
              <a:t>olarak</a:t>
            </a:r>
            <a:r>
              <a:rPr lang="en-US" sz="2400" dirty="0"/>
              <a:t>,</a:t>
            </a:r>
            <a:r>
              <a:rPr lang="tr-TR" sz="2400" dirty="0"/>
              <a:t> </a:t>
            </a:r>
            <a:r>
              <a:rPr lang="en-US" sz="2400" dirty="0"/>
              <a:t>100-600 </a:t>
            </a:r>
            <a:r>
              <a:rPr lang="en-US" sz="2400" dirty="0" err="1"/>
              <a:t>bp</a:t>
            </a:r>
            <a:r>
              <a:rPr lang="en-US" sz="2400" dirty="0"/>
              <a:t> </a:t>
            </a:r>
            <a:r>
              <a:rPr lang="en-US" sz="2400" dirty="0" err="1"/>
              <a:t>arasındaki</a:t>
            </a:r>
            <a:r>
              <a:rPr lang="en-US" sz="2400" dirty="0"/>
              <a:t> </a:t>
            </a:r>
            <a:r>
              <a:rPr lang="en-US" sz="2400" dirty="0" err="1"/>
              <a:t>ürünler</a:t>
            </a:r>
            <a:r>
              <a:rPr lang="en-US" sz="2400" dirty="0"/>
              <a:t> PCR </a:t>
            </a:r>
            <a:r>
              <a:rPr lang="en-US" sz="2400" dirty="0" err="1"/>
              <a:t>reaksiyonlarında</a:t>
            </a:r>
            <a:r>
              <a:rPr lang="en-US" sz="2400" dirty="0"/>
              <a:t> </a:t>
            </a:r>
            <a:r>
              <a:rPr lang="en-US" sz="2400" dirty="0" err="1"/>
              <a:t>etkili</a:t>
            </a:r>
            <a:r>
              <a:rPr lang="en-US" sz="2400" dirty="0"/>
              <a:t> </a:t>
            </a:r>
            <a:r>
              <a:rPr lang="en-US" sz="2400" dirty="0" err="1"/>
              <a:t>olarak</a:t>
            </a:r>
            <a:r>
              <a:rPr lang="en-US" sz="2400" dirty="0"/>
              <a:t> </a:t>
            </a:r>
            <a:r>
              <a:rPr lang="en-US" sz="2400" dirty="0" err="1"/>
              <a:t>çoğaltılabilir</a:t>
            </a:r>
            <a:r>
              <a:rPr lang="en-US" sz="2400" dirty="0"/>
              <a:t>.</a:t>
            </a:r>
            <a:endParaRPr lang="tr-TR"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t>1.4- </a:t>
            </a:r>
            <a:r>
              <a:rPr lang="en-US" sz="3200" b="1" dirty="0" err="1"/>
              <a:t>Pratikte</a:t>
            </a:r>
            <a:r>
              <a:rPr lang="en-US" sz="3200" b="1" dirty="0"/>
              <a:t> PCR</a:t>
            </a:r>
            <a:endParaRPr lang="tr-TR" sz="3200" dirty="0"/>
          </a:p>
        </p:txBody>
      </p:sp>
      <p:sp>
        <p:nvSpPr>
          <p:cNvPr id="3" name="2 İçerik Yer Tutucusu"/>
          <p:cNvSpPr>
            <a:spLocks noGrp="1"/>
          </p:cNvSpPr>
          <p:nvPr>
            <p:ph idx="1"/>
          </p:nvPr>
        </p:nvSpPr>
        <p:spPr/>
        <p:txBody>
          <a:bodyPr>
            <a:normAutofit/>
          </a:bodyPr>
          <a:lstStyle/>
          <a:p>
            <a:pPr algn="just">
              <a:buNone/>
            </a:pPr>
            <a:r>
              <a:rPr lang="en-US" dirty="0" err="1"/>
              <a:t>Daha</a:t>
            </a:r>
            <a:r>
              <a:rPr lang="en-US" dirty="0"/>
              <a:t> </a:t>
            </a:r>
            <a:r>
              <a:rPr lang="en-US" dirty="0" err="1"/>
              <a:t>önceki</a:t>
            </a:r>
            <a:r>
              <a:rPr lang="en-US" dirty="0"/>
              <a:t> </a:t>
            </a:r>
            <a:r>
              <a:rPr lang="en-US" dirty="0" err="1"/>
              <a:t>bölümlerde</a:t>
            </a:r>
            <a:r>
              <a:rPr lang="en-US" dirty="0"/>
              <a:t> </a:t>
            </a:r>
            <a:r>
              <a:rPr lang="en-US" dirty="0" err="1"/>
              <a:t>gösterildiği</a:t>
            </a:r>
            <a:r>
              <a:rPr lang="en-US" dirty="0"/>
              <a:t> </a:t>
            </a:r>
            <a:r>
              <a:rPr lang="en-US" dirty="0" err="1"/>
              <a:t>gibi</a:t>
            </a:r>
            <a:r>
              <a:rPr lang="en-US" dirty="0"/>
              <a:t>, PCR </a:t>
            </a:r>
            <a:r>
              <a:rPr lang="en-US" dirty="0" err="1"/>
              <a:t>yaygın</a:t>
            </a:r>
            <a:r>
              <a:rPr lang="en-US" dirty="0"/>
              <a:t> </a:t>
            </a:r>
            <a:r>
              <a:rPr lang="en-US" dirty="0" err="1"/>
              <a:t>olarak</a:t>
            </a:r>
            <a:r>
              <a:rPr lang="en-US" dirty="0"/>
              <a:t> </a:t>
            </a:r>
            <a:r>
              <a:rPr lang="en-US" dirty="0" err="1"/>
              <a:t>kullanılan</a:t>
            </a:r>
            <a:r>
              <a:rPr lang="en-US" dirty="0"/>
              <a:t> </a:t>
            </a:r>
            <a:r>
              <a:rPr lang="en-US" dirty="0" err="1"/>
              <a:t>hızlı</a:t>
            </a:r>
            <a:r>
              <a:rPr lang="en-US" dirty="0"/>
              <a:t> </a:t>
            </a:r>
            <a:r>
              <a:rPr lang="en-US" dirty="0" err="1"/>
              <a:t>bir</a:t>
            </a:r>
            <a:r>
              <a:rPr lang="en-US" dirty="0"/>
              <a:t>  </a:t>
            </a:r>
            <a:r>
              <a:rPr lang="en-US" dirty="0" err="1"/>
              <a:t>analitik</a:t>
            </a:r>
            <a:r>
              <a:rPr lang="en-US" dirty="0"/>
              <a:t> ve </a:t>
            </a:r>
            <a:r>
              <a:rPr lang="en-US" dirty="0" err="1"/>
              <a:t>hazırlık</a:t>
            </a:r>
            <a:r>
              <a:rPr lang="en-US" dirty="0"/>
              <a:t> </a:t>
            </a:r>
            <a:r>
              <a:rPr lang="en-US" dirty="0" err="1"/>
              <a:t>tekniğidir</a:t>
            </a:r>
            <a:r>
              <a:rPr lang="en-US" dirty="0"/>
              <a:t>. </a:t>
            </a:r>
            <a:r>
              <a:rPr lang="en-US" dirty="0" err="1"/>
              <a:t>Yanlız</a:t>
            </a:r>
            <a:r>
              <a:rPr lang="en-US" dirty="0"/>
              <a:t> </a:t>
            </a:r>
            <a:r>
              <a:rPr lang="en-US" dirty="0" err="1"/>
              <a:t>bu</a:t>
            </a:r>
            <a:r>
              <a:rPr lang="en-US" dirty="0"/>
              <a:t> </a:t>
            </a:r>
            <a:r>
              <a:rPr lang="en-US" dirty="0" err="1"/>
              <a:t>işlemin</a:t>
            </a:r>
            <a:r>
              <a:rPr lang="en-US" dirty="0"/>
              <a:t> </a:t>
            </a:r>
            <a:r>
              <a:rPr lang="en-US" dirty="0" err="1"/>
              <a:t>doğası</a:t>
            </a:r>
            <a:r>
              <a:rPr lang="en-US" dirty="0"/>
              <a:t> </a:t>
            </a:r>
            <a:r>
              <a:rPr lang="en-US" dirty="0" err="1"/>
              <a:t>gereği</a:t>
            </a:r>
            <a:r>
              <a:rPr lang="en-US" dirty="0"/>
              <a:t>, </a:t>
            </a:r>
            <a:r>
              <a:rPr lang="en-US" dirty="0" err="1"/>
              <a:t>eser</a:t>
            </a:r>
            <a:r>
              <a:rPr lang="en-US" dirty="0"/>
              <a:t> </a:t>
            </a:r>
            <a:r>
              <a:rPr lang="en-US" dirty="0" err="1"/>
              <a:t>miktarlarda</a:t>
            </a:r>
            <a:r>
              <a:rPr lang="en-US" dirty="0"/>
              <a:t> DNA </a:t>
            </a:r>
            <a:r>
              <a:rPr lang="en-US" dirty="0" err="1"/>
              <a:t>kontaminasyonu</a:t>
            </a:r>
            <a:r>
              <a:rPr lang="en-US" dirty="0"/>
              <a:t> </a:t>
            </a:r>
            <a:r>
              <a:rPr lang="en-US" dirty="0" err="1"/>
              <a:t>dahi</a:t>
            </a:r>
            <a:r>
              <a:rPr lang="en-US" dirty="0"/>
              <a:t> </a:t>
            </a:r>
            <a:r>
              <a:rPr lang="en-US" dirty="0" err="1"/>
              <a:t>hedef</a:t>
            </a:r>
            <a:r>
              <a:rPr lang="en-US" dirty="0"/>
              <a:t> DNA </a:t>
            </a:r>
            <a:r>
              <a:rPr lang="en-US" dirty="0" err="1"/>
              <a:t>olarak</a:t>
            </a:r>
            <a:r>
              <a:rPr lang="en-US" dirty="0"/>
              <a:t> </a:t>
            </a:r>
            <a:r>
              <a:rPr lang="en-US" dirty="0" err="1"/>
              <a:t>davranabilir</a:t>
            </a:r>
            <a:r>
              <a:rPr lang="en-US" dirty="0"/>
              <a:t> ve </a:t>
            </a:r>
            <a:r>
              <a:rPr lang="en-US" dirty="0" err="1"/>
              <a:t>bu</a:t>
            </a:r>
            <a:r>
              <a:rPr lang="en-US" dirty="0"/>
              <a:t> </a:t>
            </a:r>
            <a:r>
              <a:rPr lang="en-US" dirty="0" err="1"/>
              <a:t>da</a:t>
            </a:r>
            <a:r>
              <a:rPr lang="en-US" dirty="0"/>
              <a:t> </a:t>
            </a:r>
            <a:r>
              <a:rPr lang="en-US" dirty="0" err="1"/>
              <a:t>yalnış</a:t>
            </a:r>
            <a:r>
              <a:rPr lang="en-US" dirty="0"/>
              <a:t> </a:t>
            </a:r>
            <a:r>
              <a:rPr lang="en-US" dirty="0" err="1"/>
              <a:t>nükleik</a:t>
            </a:r>
            <a:r>
              <a:rPr lang="en-US" dirty="0"/>
              <a:t> </a:t>
            </a:r>
            <a:r>
              <a:rPr lang="en-US" dirty="0" err="1"/>
              <a:t>asidin</a:t>
            </a:r>
            <a:r>
              <a:rPr lang="en-US" dirty="0"/>
              <a:t> </a:t>
            </a:r>
            <a:r>
              <a:rPr lang="en-US" dirty="0" err="1"/>
              <a:t>çoğaltılmasına</a:t>
            </a:r>
            <a:r>
              <a:rPr lang="en-US" dirty="0"/>
              <a:t> </a:t>
            </a:r>
            <a:r>
              <a:rPr lang="en-US" dirty="0" err="1"/>
              <a:t>neden</a:t>
            </a:r>
            <a:r>
              <a:rPr lang="en-US" dirty="0"/>
              <a:t> </a:t>
            </a:r>
            <a:r>
              <a:rPr lang="en-US" dirty="0" err="1"/>
              <a:t>olur</a:t>
            </a:r>
            <a:r>
              <a:rPr lang="en-US" dirty="0"/>
              <a:t> (false </a:t>
            </a:r>
            <a:r>
              <a:rPr lang="en-US" dirty="0" err="1"/>
              <a:t>pozitif</a:t>
            </a:r>
            <a:r>
              <a:rPr lang="en-US" dirty="0"/>
              <a:t>). Bu </a:t>
            </a:r>
            <a:r>
              <a:rPr lang="en-US" dirty="0" err="1"/>
              <a:t>nedenle</a:t>
            </a:r>
            <a:r>
              <a:rPr lang="en-US" dirty="0"/>
              <a:t> PCR </a:t>
            </a:r>
            <a:r>
              <a:rPr lang="en-US" dirty="0" err="1"/>
              <a:t>amplifikasyonunu</a:t>
            </a:r>
            <a:r>
              <a:rPr lang="en-US" dirty="0"/>
              <a:t> </a:t>
            </a:r>
            <a:r>
              <a:rPr lang="en-US" dirty="0" err="1"/>
              <a:t>DNA’dan</a:t>
            </a:r>
            <a:r>
              <a:rPr lang="en-US" dirty="0"/>
              <a:t> </a:t>
            </a:r>
            <a:r>
              <a:rPr lang="en-US" dirty="0" err="1"/>
              <a:t>arındırılmış</a:t>
            </a:r>
            <a:r>
              <a:rPr lang="en-US" dirty="0"/>
              <a:t> </a:t>
            </a:r>
            <a:r>
              <a:rPr lang="en-US" dirty="0" err="1"/>
              <a:t>ortamda</a:t>
            </a:r>
            <a:r>
              <a:rPr lang="en-US" dirty="0"/>
              <a:t> </a:t>
            </a:r>
            <a:r>
              <a:rPr lang="en-US" dirty="0" err="1"/>
              <a:t>yapmak</a:t>
            </a:r>
            <a:r>
              <a:rPr lang="en-US" dirty="0"/>
              <a:t> </a:t>
            </a:r>
            <a:r>
              <a:rPr lang="en-US" dirty="0" err="1"/>
              <a:t>çok</a:t>
            </a:r>
            <a:r>
              <a:rPr lang="en-US" dirty="0"/>
              <a:t> </a:t>
            </a:r>
            <a:r>
              <a:rPr lang="en-US" dirty="0" err="1"/>
              <a:t>önemlidir</a:t>
            </a:r>
            <a:r>
              <a:rPr lang="en-US" dirty="0"/>
              <a:t>. </a:t>
            </a:r>
            <a:endParaRPr lang="tr-TR" dirty="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14348" y="1142984"/>
            <a:ext cx="8229600" cy="4525963"/>
          </a:xfrm>
        </p:spPr>
        <p:txBody>
          <a:bodyPr>
            <a:normAutofit lnSpcReduction="10000"/>
          </a:bodyPr>
          <a:lstStyle/>
          <a:p>
            <a:r>
              <a:rPr lang="tr-TR" b="1" dirty="0"/>
              <a:t>1.4- PCR İçin </a:t>
            </a:r>
            <a:r>
              <a:rPr lang="tr-TR" b="1" dirty="0" err="1"/>
              <a:t>Primer</a:t>
            </a:r>
            <a:r>
              <a:rPr lang="tr-TR" b="1" dirty="0"/>
              <a:t> Tasarımı(Dizaynı</a:t>
            </a:r>
            <a:endParaRPr lang="tr-TR" dirty="0"/>
          </a:p>
          <a:p>
            <a:r>
              <a:rPr lang="tr-TR" b="1" dirty="0"/>
              <a:t>1.4.1- </a:t>
            </a:r>
            <a:r>
              <a:rPr lang="en-US" b="1" dirty="0"/>
              <a:t>Primer </a:t>
            </a:r>
            <a:r>
              <a:rPr lang="en-US" b="1" dirty="0" err="1"/>
              <a:t>Seçimi</a:t>
            </a:r>
            <a:endParaRPr lang="tr-TR" dirty="0"/>
          </a:p>
          <a:p>
            <a:r>
              <a:rPr lang="tr-TR" b="1" dirty="0"/>
              <a:t>1.4.2- </a:t>
            </a:r>
            <a:r>
              <a:rPr lang="en-US" b="1" dirty="0" err="1"/>
              <a:t>Fiziksel</a:t>
            </a:r>
            <a:r>
              <a:rPr lang="en-US" b="1" dirty="0"/>
              <a:t> </a:t>
            </a:r>
            <a:r>
              <a:rPr lang="en-US" b="1" dirty="0" err="1"/>
              <a:t>önleme</a:t>
            </a:r>
            <a:r>
              <a:rPr lang="en-US" b="1" dirty="0"/>
              <a:t> </a:t>
            </a:r>
            <a:r>
              <a:rPr lang="en-US" b="1" dirty="0" err="1"/>
              <a:t>metodlar</a:t>
            </a:r>
            <a:r>
              <a:rPr lang="tr-TR" b="1" dirty="0"/>
              <a:t>ı</a:t>
            </a:r>
            <a:endParaRPr lang="tr-TR" dirty="0"/>
          </a:p>
          <a:p>
            <a:r>
              <a:rPr lang="tr-TR" b="1" dirty="0"/>
              <a:t>1.4.3- </a:t>
            </a:r>
            <a:r>
              <a:rPr lang="en-US" b="1" dirty="0" err="1"/>
              <a:t>Örneğin</a:t>
            </a:r>
            <a:r>
              <a:rPr lang="en-US" b="1" dirty="0"/>
              <a:t> </a:t>
            </a:r>
            <a:r>
              <a:rPr lang="en-US" b="1" dirty="0" err="1"/>
              <a:t>çalışılması</a:t>
            </a:r>
            <a:endParaRPr lang="tr-TR" dirty="0"/>
          </a:p>
          <a:p>
            <a:r>
              <a:rPr lang="tr-TR" b="1" dirty="0"/>
              <a:t>1.4.4- </a:t>
            </a:r>
            <a:r>
              <a:rPr lang="en-US" b="1" dirty="0"/>
              <a:t>PCR </a:t>
            </a:r>
            <a:r>
              <a:rPr lang="en-US" b="1" dirty="0" err="1"/>
              <a:t>Reaksiyonu</a:t>
            </a:r>
            <a:r>
              <a:rPr lang="en-US" b="1" dirty="0"/>
              <a:t> </a:t>
            </a:r>
            <a:r>
              <a:rPr lang="en-US" b="1" dirty="0" err="1"/>
              <a:t>İçin</a:t>
            </a:r>
            <a:r>
              <a:rPr lang="en-US" b="1" dirty="0"/>
              <a:t> </a:t>
            </a:r>
            <a:r>
              <a:rPr lang="en-US" b="1" dirty="0" err="1"/>
              <a:t>Karışım</a:t>
            </a:r>
            <a:r>
              <a:rPr lang="en-US" b="1" dirty="0"/>
              <a:t> </a:t>
            </a:r>
            <a:r>
              <a:rPr lang="en-US" b="1" dirty="0" err="1"/>
              <a:t>Hazırlama</a:t>
            </a:r>
            <a:endParaRPr lang="tr-TR" dirty="0"/>
          </a:p>
          <a:p>
            <a:r>
              <a:rPr lang="tr-TR" b="1" dirty="0"/>
              <a:t>1.5- </a:t>
            </a:r>
            <a:r>
              <a:rPr lang="en-US" b="1" dirty="0" err="1"/>
              <a:t>Kontrolle</a:t>
            </a:r>
            <a:r>
              <a:rPr lang="tr-TR" b="1" dirty="0"/>
              <a:t>r</a:t>
            </a:r>
            <a:endParaRPr lang="tr-TR" dirty="0"/>
          </a:p>
          <a:p>
            <a:r>
              <a:rPr lang="tr-TR" b="1" dirty="0"/>
              <a:t>1.5.1- </a:t>
            </a:r>
            <a:r>
              <a:rPr lang="en-US" b="1" dirty="0" err="1"/>
              <a:t>Pozitif</a:t>
            </a:r>
            <a:r>
              <a:rPr lang="en-US" b="1" dirty="0"/>
              <a:t> (+) </a:t>
            </a:r>
            <a:r>
              <a:rPr lang="en-US" b="1" dirty="0" err="1"/>
              <a:t>kontroller</a:t>
            </a:r>
            <a:endParaRPr lang="tr-TR" dirty="0"/>
          </a:p>
          <a:p>
            <a:r>
              <a:rPr lang="tr-TR" b="1" dirty="0"/>
              <a:t>1.5.2- </a:t>
            </a:r>
            <a:r>
              <a:rPr lang="en-US" b="1" dirty="0" err="1"/>
              <a:t>Negatif</a:t>
            </a:r>
            <a:r>
              <a:rPr lang="en-US" b="1" dirty="0"/>
              <a:t> (-) </a:t>
            </a:r>
            <a:r>
              <a:rPr lang="en-US" b="1" dirty="0" err="1"/>
              <a:t>kontroller</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en-US" sz="2400" dirty="0" err="1"/>
              <a:t>Fiziksel</a:t>
            </a:r>
            <a:r>
              <a:rPr lang="en-US" sz="2400" dirty="0"/>
              <a:t> </a:t>
            </a:r>
            <a:r>
              <a:rPr lang="en-US" sz="2400" dirty="0" err="1"/>
              <a:t>olarak</a:t>
            </a:r>
            <a:r>
              <a:rPr lang="en-US" sz="2400" dirty="0"/>
              <a:t> </a:t>
            </a:r>
            <a:r>
              <a:rPr lang="en-US" sz="2400" dirty="0" err="1"/>
              <a:t>ayrılmış</a:t>
            </a:r>
            <a:r>
              <a:rPr lang="en-US" sz="2400" dirty="0"/>
              <a:t> </a:t>
            </a:r>
            <a:r>
              <a:rPr lang="en-US" sz="2400" dirty="0" err="1"/>
              <a:t>alanlarda</a:t>
            </a:r>
            <a:r>
              <a:rPr lang="en-US" sz="2400" dirty="0"/>
              <a:t> </a:t>
            </a:r>
            <a:r>
              <a:rPr lang="en-US" sz="2400" dirty="0" err="1"/>
              <a:t>çalışmak</a:t>
            </a:r>
            <a:r>
              <a:rPr lang="en-US" sz="2400" dirty="0"/>
              <a:t> </a:t>
            </a:r>
            <a:r>
              <a:rPr lang="en-US" sz="2400" dirty="0" err="1"/>
              <a:t>kontaminasyon</a:t>
            </a:r>
            <a:r>
              <a:rPr lang="en-US" sz="2400" dirty="0"/>
              <a:t> </a:t>
            </a:r>
            <a:r>
              <a:rPr lang="en-US" sz="2400" dirty="0" err="1"/>
              <a:t>riskini</a:t>
            </a:r>
            <a:r>
              <a:rPr lang="en-US" sz="2400" dirty="0"/>
              <a:t> </a:t>
            </a:r>
            <a:r>
              <a:rPr lang="en-US" sz="2400" dirty="0" err="1"/>
              <a:t>azaltır</a:t>
            </a:r>
            <a:r>
              <a:rPr lang="en-US" sz="2400" dirty="0"/>
              <a:t>. </a:t>
            </a:r>
            <a:r>
              <a:rPr lang="en-US" sz="2400" dirty="0" err="1"/>
              <a:t>Dekontaminasyon</a:t>
            </a:r>
            <a:r>
              <a:rPr lang="en-US" sz="2400" dirty="0"/>
              <a:t> </a:t>
            </a:r>
            <a:r>
              <a:rPr lang="en-US" sz="2400" dirty="0" err="1"/>
              <a:t>kurallarına</a:t>
            </a:r>
            <a:r>
              <a:rPr lang="en-US" sz="2400" dirty="0"/>
              <a:t> </a:t>
            </a:r>
            <a:r>
              <a:rPr lang="en-US" sz="2400" dirty="0" err="1"/>
              <a:t>tamamen</a:t>
            </a:r>
            <a:r>
              <a:rPr lang="en-US" sz="2400" dirty="0"/>
              <a:t> </a:t>
            </a:r>
            <a:r>
              <a:rPr lang="en-US" sz="2400" dirty="0" err="1"/>
              <a:t>uymak</a:t>
            </a:r>
            <a:r>
              <a:rPr lang="en-US" sz="2400" dirty="0"/>
              <a:t> (</a:t>
            </a:r>
            <a:r>
              <a:rPr lang="en-US" sz="2400" dirty="0" err="1"/>
              <a:t>nükleik</a:t>
            </a:r>
            <a:r>
              <a:rPr lang="en-US" sz="2400" dirty="0"/>
              <a:t> </a:t>
            </a:r>
            <a:r>
              <a:rPr lang="en-US" sz="2400" dirty="0" err="1"/>
              <a:t>asitlerin</a:t>
            </a:r>
            <a:r>
              <a:rPr lang="en-US" sz="2400" dirty="0"/>
              <a:t> </a:t>
            </a:r>
            <a:r>
              <a:rPr lang="en-US" sz="2400" dirty="0" err="1"/>
              <a:t>dekontaminasyonu</a:t>
            </a:r>
            <a:r>
              <a:rPr lang="en-US" sz="2400" dirty="0"/>
              <a:t>, </a:t>
            </a:r>
            <a:r>
              <a:rPr lang="en-US" sz="2400" dirty="0" err="1"/>
              <a:t>aerosollerin</a:t>
            </a:r>
            <a:r>
              <a:rPr lang="en-US" sz="2400" dirty="0"/>
              <a:t> </a:t>
            </a:r>
            <a:r>
              <a:rPr lang="en-US" sz="2400" dirty="0" err="1"/>
              <a:t>önlenmesi</a:t>
            </a:r>
            <a:r>
              <a:rPr lang="en-US" sz="2400" dirty="0"/>
              <a:t> </a:t>
            </a:r>
            <a:r>
              <a:rPr lang="en-US" sz="2400" dirty="0" err="1"/>
              <a:t>gibi</a:t>
            </a:r>
            <a:r>
              <a:rPr lang="en-US" sz="2400" dirty="0"/>
              <a:t>) </a:t>
            </a:r>
            <a:r>
              <a:rPr lang="en-US" sz="2400" dirty="0" err="1"/>
              <a:t>yanlış</a:t>
            </a:r>
            <a:r>
              <a:rPr lang="en-US" sz="2400" dirty="0"/>
              <a:t> </a:t>
            </a:r>
            <a:r>
              <a:rPr lang="en-US" sz="2400" dirty="0" err="1"/>
              <a:t>pozitif</a:t>
            </a:r>
            <a:r>
              <a:rPr lang="en-US" sz="2400" dirty="0"/>
              <a:t> </a:t>
            </a:r>
            <a:r>
              <a:rPr lang="en-US" sz="2400" dirty="0" err="1"/>
              <a:t>sonuçları</a:t>
            </a:r>
            <a:r>
              <a:rPr lang="en-US" sz="2400" dirty="0"/>
              <a:t> </a:t>
            </a:r>
            <a:r>
              <a:rPr lang="en-US" sz="2400" dirty="0" err="1"/>
              <a:t>minimuma</a:t>
            </a:r>
            <a:r>
              <a:rPr lang="en-US" sz="2400" dirty="0"/>
              <a:t> </a:t>
            </a:r>
            <a:r>
              <a:rPr lang="en-US" sz="2400" dirty="0" err="1"/>
              <a:t>indirmek</a:t>
            </a:r>
            <a:r>
              <a:rPr lang="en-US" sz="2400" dirty="0"/>
              <a:t> </a:t>
            </a:r>
            <a:r>
              <a:rPr lang="en-US" sz="2400" dirty="0" err="1"/>
              <a:t>için</a:t>
            </a:r>
            <a:r>
              <a:rPr lang="en-US" sz="2400" dirty="0"/>
              <a:t> en </a:t>
            </a:r>
            <a:r>
              <a:rPr lang="en-US" sz="2400" dirty="0" err="1"/>
              <a:t>önemli</a:t>
            </a:r>
            <a:r>
              <a:rPr lang="en-US" sz="2400" dirty="0"/>
              <a:t> </a:t>
            </a:r>
            <a:r>
              <a:rPr lang="en-US" sz="2400" dirty="0" err="1"/>
              <a:t>zorunluluktur</a:t>
            </a:r>
            <a:r>
              <a:rPr lang="en-US" sz="2400" dirty="0"/>
              <a:t>. PCR </a:t>
            </a:r>
            <a:r>
              <a:rPr lang="en-US" sz="2400" dirty="0" err="1"/>
              <a:t>kontaminasyonu</a:t>
            </a:r>
            <a:r>
              <a:rPr lang="en-US" sz="2400" dirty="0"/>
              <a:t> </a:t>
            </a:r>
            <a:r>
              <a:rPr lang="en-US" sz="2400" dirty="0" err="1"/>
              <a:t>çeşitli</a:t>
            </a:r>
            <a:r>
              <a:rPr lang="en-US" sz="2400" dirty="0"/>
              <a:t> </a:t>
            </a:r>
            <a:r>
              <a:rPr lang="en-US" sz="2400" dirty="0" err="1"/>
              <a:t>sebeplerle</a:t>
            </a:r>
            <a:r>
              <a:rPr lang="en-US" sz="2400" dirty="0"/>
              <a:t> </a:t>
            </a:r>
            <a:r>
              <a:rPr lang="en-US" sz="2400" dirty="0" err="1"/>
              <a:t>oluşabilir</a:t>
            </a:r>
            <a:r>
              <a:rPr lang="en-US" sz="2400" dirty="0"/>
              <a:t>;</a:t>
            </a:r>
            <a:endParaRPr lang="tr-TR"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857232"/>
            <a:ext cx="8229600" cy="4525963"/>
          </a:xfrm>
        </p:spPr>
        <p:txBody>
          <a:bodyPr>
            <a:noAutofit/>
          </a:bodyPr>
          <a:lstStyle/>
          <a:p>
            <a:pPr lvl="0" algn="just"/>
            <a:r>
              <a:rPr lang="en-US" sz="2400" dirty="0" err="1"/>
              <a:t>Laboratuvar</a:t>
            </a:r>
            <a:r>
              <a:rPr lang="en-US" sz="2400" dirty="0"/>
              <a:t> </a:t>
            </a:r>
            <a:r>
              <a:rPr lang="en-US" sz="2400" dirty="0" err="1"/>
              <a:t>masaları</a:t>
            </a:r>
            <a:r>
              <a:rPr lang="en-US" sz="2400" dirty="0"/>
              <a:t>, </a:t>
            </a:r>
            <a:r>
              <a:rPr lang="en-US" sz="2400" dirty="0" err="1"/>
              <a:t>pipetleme</a:t>
            </a:r>
            <a:r>
              <a:rPr lang="en-US" sz="2400" dirty="0"/>
              <a:t> </a:t>
            </a:r>
            <a:r>
              <a:rPr lang="en-US" sz="2400" dirty="0" err="1"/>
              <a:t>aletleri</a:t>
            </a:r>
            <a:r>
              <a:rPr lang="en-US" sz="2400" dirty="0"/>
              <a:t> ve </a:t>
            </a:r>
            <a:r>
              <a:rPr lang="en-US" sz="2400" dirty="0" err="1"/>
              <a:t>diğer</a:t>
            </a:r>
            <a:r>
              <a:rPr lang="en-US" sz="2400" dirty="0"/>
              <a:t> </a:t>
            </a:r>
            <a:r>
              <a:rPr lang="en-US" sz="2400" dirty="0" err="1"/>
              <a:t>cihazlar</a:t>
            </a:r>
            <a:r>
              <a:rPr lang="en-US" sz="2400" dirty="0"/>
              <a:t> (</a:t>
            </a:r>
            <a:r>
              <a:rPr lang="en-US" sz="2400" dirty="0" err="1"/>
              <a:t>daha</a:t>
            </a:r>
            <a:r>
              <a:rPr lang="en-US" sz="2400" dirty="0"/>
              <a:t> </a:t>
            </a:r>
            <a:r>
              <a:rPr lang="en-US" sz="2400" dirty="0" err="1"/>
              <a:t>önceki</a:t>
            </a:r>
            <a:r>
              <a:rPr lang="en-US" sz="2400" dirty="0"/>
              <a:t> DNA </a:t>
            </a:r>
            <a:r>
              <a:rPr lang="en-US" sz="2400" dirty="0" err="1"/>
              <a:t>deneyleri</a:t>
            </a:r>
            <a:r>
              <a:rPr lang="en-US" sz="2400" dirty="0"/>
              <a:t> </a:t>
            </a:r>
            <a:r>
              <a:rPr lang="en-US" sz="2400" dirty="0" err="1"/>
              <a:t>sırasında</a:t>
            </a:r>
            <a:r>
              <a:rPr lang="en-US" sz="2400" dirty="0"/>
              <a:t> </a:t>
            </a:r>
            <a:r>
              <a:rPr lang="en-US" sz="2400" dirty="0" err="1"/>
              <a:t>kontamine</a:t>
            </a:r>
            <a:r>
              <a:rPr lang="en-US" sz="2400" dirty="0"/>
              <a:t> </a:t>
            </a:r>
            <a:r>
              <a:rPr lang="en-US" sz="2400" dirty="0" err="1"/>
              <a:t>olmuş</a:t>
            </a:r>
            <a:r>
              <a:rPr lang="en-US" sz="2400" dirty="0"/>
              <a:t> </a:t>
            </a:r>
            <a:r>
              <a:rPr lang="en-US" sz="2400" dirty="0" err="1"/>
              <a:t>olabilir</a:t>
            </a:r>
            <a:r>
              <a:rPr lang="en-US" sz="2400" dirty="0"/>
              <a:t>.)</a:t>
            </a:r>
            <a:endParaRPr lang="tr-TR" sz="2400" dirty="0"/>
          </a:p>
          <a:p>
            <a:pPr lvl="0" algn="just"/>
            <a:r>
              <a:rPr lang="en-US" sz="2400" dirty="0" err="1"/>
              <a:t>Örnekler</a:t>
            </a:r>
            <a:r>
              <a:rPr lang="en-US" sz="2400" dirty="0"/>
              <a:t> </a:t>
            </a:r>
            <a:r>
              <a:rPr lang="en-US" sz="2400" dirty="0" err="1"/>
              <a:t>arası</a:t>
            </a:r>
            <a:r>
              <a:rPr lang="en-US" sz="2400" dirty="0"/>
              <a:t> </a:t>
            </a:r>
            <a:r>
              <a:rPr lang="en-US" sz="2400" dirty="0" err="1"/>
              <a:t>çapraz</a:t>
            </a:r>
            <a:r>
              <a:rPr lang="en-US" sz="2400" dirty="0"/>
              <a:t> </a:t>
            </a:r>
            <a:r>
              <a:rPr lang="en-US" sz="2400" dirty="0" err="1"/>
              <a:t>kontaminasyon</a:t>
            </a:r>
            <a:endParaRPr lang="tr-TR" sz="2400" dirty="0"/>
          </a:p>
          <a:p>
            <a:pPr lvl="0" algn="just">
              <a:buNone/>
            </a:pPr>
            <a:endParaRPr lang="tr-TR" sz="2400" dirty="0"/>
          </a:p>
          <a:p>
            <a:pPr lvl="0" algn="just"/>
            <a:r>
              <a:rPr lang="en-US" sz="2400" dirty="0" err="1"/>
              <a:t>Daha</a:t>
            </a:r>
            <a:r>
              <a:rPr lang="en-US" sz="2400" dirty="0"/>
              <a:t> </a:t>
            </a:r>
            <a:r>
              <a:rPr lang="en-US" sz="2400" dirty="0" err="1"/>
              <a:t>önceki</a:t>
            </a:r>
            <a:r>
              <a:rPr lang="en-US" sz="2400" dirty="0"/>
              <a:t> </a:t>
            </a:r>
            <a:r>
              <a:rPr lang="en-US" sz="2400" dirty="0" err="1"/>
              <a:t>amplifikasyonlardan</a:t>
            </a:r>
            <a:r>
              <a:rPr lang="en-US" sz="2400" dirty="0"/>
              <a:t> </a:t>
            </a:r>
            <a:r>
              <a:rPr lang="en-US" sz="2400" dirty="0" err="1"/>
              <a:t>bulaşmış</a:t>
            </a:r>
            <a:r>
              <a:rPr lang="en-US" sz="2400" dirty="0"/>
              <a:t> PCR </a:t>
            </a:r>
            <a:r>
              <a:rPr lang="en-US" sz="2400" dirty="0" err="1"/>
              <a:t>ürünleri</a:t>
            </a:r>
            <a:endParaRPr lang="tr-TR" sz="2400" dirty="0"/>
          </a:p>
          <a:p>
            <a:pPr lvl="0" algn="just">
              <a:buNone/>
            </a:pPr>
            <a:endParaRPr lang="tr-TR" sz="2400" dirty="0"/>
          </a:p>
          <a:p>
            <a:pPr algn="just"/>
            <a:r>
              <a:rPr lang="en-US" sz="2400" dirty="0"/>
              <a:t>Bu </a:t>
            </a:r>
            <a:r>
              <a:rPr lang="en-US" sz="2400" dirty="0" err="1"/>
              <a:t>bölüm</a:t>
            </a:r>
            <a:r>
              <a:rPr lang="en-US" sz="2400" dirty="0"/>
              <a:t>, </a:t>
            </a:r>
            <a:r>
              <a:rPr lang="en-US" sz="2400" dirty="0" err="1"/>
              <a:t>çalışılacak</a:t>
            </a:r>
            <a:r>
              <a:rPr lang="en-US" sz="2400" dirty="0"/>
              <a:t> </a:t>
            </a:r>
            <a:r>
              <a:rPr lang="en-US" sz="2400" dirty="0" err="1"/>
              <a:t>örnek</a:t>
            </a:r>
            <a:r>
              <a:rPr lang="en-US" sz="2400" dirty="0"/>
              <a:t> </a:t>
            </a:r>
            <a:r>
              <a:rPr lang="en-US" sz="2400" dirty="0" err="1"/>
              <a:t>sayısına</a:t>
            </a:r>
            <a:r>
              <a:rPr lang="en-US" sz="2400" dirty="0"/>
              <a:t> </a:t>
            </a:r>
            <a:r>
              <a:rPr lang="en-US" sz="2400" dirty="0" err="1"/>
              <a:t>bakılmaksızın</a:t>
            </a:r>
            <a:r>
              <a:rPr lang="en-US" sz="2400" dirty="0"/>
              <a:t> PCR </a:t>
            </a:r>
            <a:r>
              <a:rPr lang="en-US" sz="2400" dirty="0" err="1"/>
              <a:t>için</a:t>
            </a:r>
            <a:r>
              <a:rPr lang="en-US" sz="2400" dirty="0"/>
              <a:t> </a:t>
            </a:r>
            <a:r>
              <a:rPr lang="en-US" sz="2400" dirty="0" err="1"/>
              <a:t>gerekli</a:t>
            </a:r>
            <a:r>
              <a:rPr lang="en-US" sz="2400" dirty="0"/>
              <a:t> </a:t>
            </a:r>
            <a:r>
              <a:rPr lang="en-US" sz="2400" dirty="0" err="1"/>
              <a:t>olan</a:t>
            </a:r>
            <a:r>
              <a:rPr lang="en-US" sz="2400" dirty="0"/>
              <a:t> </a:t>
            </a:r>
            <a:r>
              <a:rPr lang="en-US" sz="2400" dirty="0" err="1"/>
              <a:t>temiz</a:t>
            </a:r>
            <a:r>
              <a:rPr lang="en-US" sz="2400" dirty="0"/>
              <a:t> </a:t>
            </a:r>
            <a:r>
              <a:rPr lang="en-US" sz="2400" dirty="0" err="1"/>
              <a:t>bir</a:t>
            </a:r>
            <a:r>
              <a:rPr lang="en-US" sz="2400" dirty="0"/>
              <a:t> </a:t>
            </a:r>
            <a:r>
              <a:rPr lang="en-US" sz="2400" dirty="0" err="1"/>
              <a:t>ortamın</a:t>
            </a:r>
            <a:r>
              <a:rPr lang="en-US" sz="2400" dirty="0"/>
              <a:t> </a:t>
            </a:r>
            <a:r>
              <a:rPr lang="en-US" sz="2400" dirty="0" err="1"/>
              <a:t>kurulması</a:t>
            </a:r>
            <a:r>
              <a:rPr lang="en-US" sz="2400" dirty="0"/>
              <a:t> ve </a:t>
            </a:r>
            <a:r>
              <a:rPr lang="en-US" sz="2400" dirty="0" err="1"/>
              <a:t>korunması</a:t>
            </a:r>
            <a:r>
              <a:rPr lang="en-US" sz="2400" dirty="0"/>
              <a:t> </a:t>
            </a:r>
            <a:r>
              <a:rPr lang="en-US" sz="2400" dirty="0" err="1"/>
              <a:t>için</a:t>
            </a:r>
            <a:r>
              <a:rPr lang="en-US" sz="2400" dirty="0"/>
              <a:t> </a:t>
            </a:r>
            <a:r>
              <a:rPr lang="en-US" sz="2400" dirty="0" err="1"/>
              <a:t>gerekli</a:t>
            </a:r>
            <a:r>
              <a:rPr lang="en-US" sz="2400" dirty="0"/>
              <a:t> </a:t>
            </a:r>
            <a:r>
              <a:rPr lang="en-US" sz="2400" dirty="0" err="1"/>
              <a:t>olan</a:t>
            </a:r>
            <a:r>
              <a:rPr lang="en-US" sz="2400" dirty="0"/>
              <a:t> </a:t>
            </a:r>
            <a:r>
              <a:rPr lang="en-US" sz="2400" dirty="0" err="1"/>
              <a:t>rutin</a:t>
            </a:r>
            <a:r>
              <a:rPr lang="en-US" sz="2400" dirty="0"/>
              <a:t> </a:t>
            </a:r>
            <a:r>
              <a:rPr lang="en-US" sz="2400" dirty="0" err="1"/>
              <a:t>ihtiyaçları</a:t>
            </a:r>
            <a:r>
              <a:rPr lang="en-US" sz="2400" dirty="0"/>
              <a:t> </a:t>
            </a:r>
            <a:r>
              <a:rPr lang="en-US" sz="2400" dirty="0" err="1"/>
              <a:t>belirtmektedir</a:t>
            </a:r>
            <a:r>
              <a:rPr lang="en-US" sz="2400" dirty="0"/>
              <a:t> (Roth ve ark. 1997).</a:t>
            </a:r>
            <a:endParaRPr lang="tr-TR"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t>1.4.2- </a:t>
            </a:r>
            <a:r>
              <a:rPr lang="en-US" sz="3200" b="1" dirty="0" err="1"/>
              <a:t>Fiziksel</a:t>
            </a:r>
            <a:r>
              <a:rPr lang="en-US" sz="3200" b="1" dirty="0"/>
              <a:t> </a:t>
            </a:r>
            <a:r>
              <a:rPr lang="en-US" sz="3200" b="1" dirty="0" err="1"/>
              <a:t>önleme</a:t>
            </a:r>
            <a:r>
              <a:rPr lang="en-US" sz="3200" b="1" dirty="0"/>
              <a:t> </a:t>
            </a:r>
            <a:r>
              <a:rPr lang="en-US" sz="3200" b="1" dirty="0" err="1"/>
              <a:t>metodlar</a:t>
            </a:r>
            <a:r>
              <a:rPr lang="tr-TR" sz="3200" b="1" dirty="0"/>
              <a:t>ı</a:t>
            </a:r>
            <a:endParaRPr lang="tr-TR" sz="3200" dirty="0"/>
          </a:p>
        </p:txBody>
      </p:sp>
      <p:sp>
        <p:nvSpPr>
          <p:cNvPr id="3" name="2 İçerik Yer Tutucusu"/>
          <p:cNvSpPr>
            <a:spLocks noGrp="1"/>
          </p:cNvSpPr>
          <p:nvPr>
            <p:ph idx="1"/>
          </p:nvPr>
        </p:nvSpPr>
        <p:spPr/>
        <p:txBody>
          <a:bodyPr>
            <a:normAutofit/>
          </a:bodyPr>
          <a:lstStyle/>
          <a:p>
            <a:pPr algn="just">
              <a:buNone/>
            </a:pPr>
            <a:r>
              <a:rPr lang="en-US" sz="2400" b="1" dirty="0" err="1"/>
              <a:t>Laboratuvar</a:t>
            </a:r>
            <a:r>
              <a:rPr lang="en-US" sz="2400" b="1" dirty="0"/>
              <a:t> </a:t>
            </a:r>
            <a:r>
              <a:rPr lang="en-US" sz="2400" b="1" dirty="0" err="1"/>
              <a:t>Ortamı</a:t>
            </a:r>
            <a:r>
              <a:rPr lang="en-US" sz="2400" dirty="0"/>
              <a:t>: </a:t>
            </a:r>
            <a:r>
              <a:rPr lang="en-US" sz="2400" dirty="0" err="1"/>
              <a:t>Kontaminasyonu</a:t>
            </a:r>
            <a:r>
              <a:rPr lang="en-US" sz="2400" dirty="0"/>
              <a:t> </a:t>
            </a:r>
            <a:r>
              <a:rPr lang="en-US" sz="2400" dirty="0" err="1"/>
              <a:t>önlemek</a:t>
            </a:r>
            <a:r>
              <a:rPr lang="en-US" sz="2400" dirty="0"/>
              <a:t> </a:t>
            </a:r>
            <a:r>
              <a:rPr lang="en-US" sz="2400" dirty="0" err="1"/>
              <a:t>için</a:t>
            </a:r>
            <a:r>
              <a:rPr lang="tr-TR" sz="2400" dirty="0"/>
              <a:t> </a:t>
            </a:r>
            <a:r>
              <a:rPr lang="en-US" sz="2400" dirty="0" err="1"/>
              <a:t>fiziksel</a:t>
            </a:r>
            <a:r>
              <a:rPr lang="en-US" sz="2400" dirty="0"/>
              <a:t> </a:t>
            </a:r>
            <a:r>
              <a:rPr lang="tr-TR" sz="2400" dirty="0"/>
              <a:t>    </a:t>
            </a:r>
            <a:r>
              <a:rPr lang="en-US" sz="2400" dirty="0" err="1"/>
              <a:t>olarak</a:t>
            </a:r>
            <a:r>
              <a:rPr lang="tr-TR" sz="2400" dirty="0"/>
              <a:t> </a:t>
            </a:r>
            <a:r>
              <a:rPr lang="en-US" sz="2400" dirty="0" err="1"/>
              <a:t>ayrılmış</a:t>
            </a:r>
            <a:r>
              <a:rPr lang="tr-TR" sz="2400" dirty="0"/>
              <a:t> </a:t>
            </a:r>
            <a:r>
              <a:rPr lang="en-US" sz="2400" dirty="0" err="1"/>
              <a:t>çalışma</a:t>
            </a:r>
            <a:r>
              <a:rPr lang="en-US" sz="2400" dirty="0"/>
              <a:t> </a:t>
            </a:r>
            <a:r>
              <a:rPr lang="en-US" sz="2400" dirty="0" err="1"/>
              <a:t>alanları</a:t>
            </a:r>
            <a:r>
              <a:rPr lang="en-US" sz="2400" dirty="0"/>
              <a:t> </a:t>
            </a:r>
            <a:r>
              <a:rPr lang="en-US" sz="2400" dirty="0" err="1"/>
              <a:t>aşağıdaki</a:t>
            </a:r>
            <a:r>
              <a:rPr lang="en-US" sz="2400" dirty="0"/>
              <a:t> </a:t>
            </a:r>
            <a:r>
              <a:rPr lang="en-US" sz="2400" dirty="0" err="1"/>
              <a:t>gibi</a:t>
            </a:r>
            <a:r>
              <a:rPr lang="en-US" sz="2400" dirty="0"/>
              <a:t> </a:t>
            </a:r>
            <a:r>
              <a:rPr lang="en-US" sz="2400" dirty="0" err="1"/>
              <a:t>düzenlenmelidir</a:t>
            </a:r>
            <a:r>
              <a:rPr lang="en-US" sz="2400" dirty="0"/>
              <a:t>.</a:t>
            </a:r>
            <a:endParaRPr lang="tr-TR" sz="2400" dirty="0"/>
          </a:p>
          <a:p>
            <a:pPr lvl="1" algn="just"/>
            <a:r>
              <a:rPr lang="en-US" sz="2400" dirty="0" err="1"/>
              <a:t>Numune</a:t>
            </a:r>
            <a:r>
              <a:rPr lang="en-US" sz="2400" dirty="0"/>
              <a:t> </a:t>
            </a:r>
            <a:r>
              <a:rPr lang="en-US" sz="2400" dirty="0" err="1"/>
              <a:t>hazırlama</a:t>
            </a:r>
            <a:r>
              <a:rPr lang="en-US" sz="2400" dirty="0"/>
              <a:t> </a:t>
            </a:r>
            <a:r>
              <a:rPr lang="en-US" sz="2400" dirty="0" err="1"/>
              <a:t>bölgesi</a:t>
            </a:r>
            <a:r>
              <a:rPr lang="en-US" sz="2400" dirty="0"/>
              <a:t>: Bu </a:t>
            </a:r>
            <a:r>
              <a:rPr lang="en-US" sz="2400" dirty="0" err="1"/>
              <a:t>oda</a:t>
            </a:r>
            <a:r>
              <a:rPr lang="en-US" sz="2400" dirty="0"/>
              <a:t> </a:t>
            </a:r>
            <a:r>
              <a:rPr lang="en-US" sz="2400" dirty="0" err="1"/>
              <a:t>hedef</a:t>
            </a:r>
            <a:r>
              <a:rPr lang="en-US" sz="2400" dirty="0"/>
              <a:t> DNA </a:t>
            </a:r>
            <a:r>
              <a:rPr lang="en-US" sz="2400" dirty="0" err="1"/>
              <a:t>amplifikasyonu</a:t>
            </a:r>
            <a:r>
              <a:rPr lang="en-US" sz="2400" dirty="0"/>
              <a:t>  </a:t>
            </a:r>
            <a:r>
              <a:rPr lang="en-US" sz="2400" dirty="0" err="1"/>
              <a:t>öncesi</a:t>
            </a:r>
            <a:r>
              <a:rPr lang="tr-TR" sz="2400" dirty="0"/>
              <a:t> alandır. </a:t>
            </a:r>
            <a:r>
              <a:rPr lang="en-US" sz="2400" dirty="0"/>
              <a:t>(</a:t>
            </a:r>
            <a:r>
              <a:rPr lang="en-US" sz="2400" dirty="0" err="1"/>
              <a:t>DNA’nın</a:t>
            </a:r>
            <a:r>
              <a:rPr lang="en-US" sz="2400" dirty="0"/>
              <a:t> </a:t>
            </a:r>
            <a:r>
              <a:rPr lang="en-US" sz="2400" dirty="0" err="1"/>
              <a:t>izolasyonu</a:t>
            </a:r>
            <a:r>
              <a:rPr lang="en-US" sz="2400" dirty="0"/>
              <a:t> ve </a:t>
            </a:r>
            <a:r>
              <a:rPr lang="en-US" sz="2400" dirty="0" err="1"/>
              <a:t>saflaştırılması</a:t>
            </a:r>
            <a:r>
              <a:rPr lang="en-US" sz="2400" dirty="0"/>
              <a:t> </a:t>
            </a:r>
            <a:r>
              <a:rPr lang="en-US" sz="2400" dirty="0" err="1"/>
              <a:t>gibi</a:t>
            </a:r>
            <a:r>
              <a:rPr lang="en-US" sz="2400" dirty="0"/>
              <a:t>).</a:t>
            </a:r>
            <a:endParaRPr lang="tr-TR" sz="2400" dirty="0"/>
          </a:p>
          <a:p>
            <a:pPr lvl="1" algn="just"/>
            <a:endParaRPr lang="tr-TR" sz="2400" dirty="0"/>
          </a:p>
          <a:p>
            <a:pPr lvl="1" algn="just"/>
            <a:r>
              <a:rPr lang="en-US" sz="2400" dirty="0"/>
              <a:t>PCR </a:t>
            </a:r>
            <a:r>
              <a:rPr lang="en-US" sz="2400" dirty="0" err="1"/>
              <a:t>odası</a:t>
            </a:r>
            <a:r>
              <a:rPr lang="en-US" sz="2400" dirty="0"/>
              <a:t>: Bu “</a:t>
            </a:r>
            <a:r>
              <a:rPr lang="en-US" sz="2400" dirty="0" err="1"/>
              <a:t>temiz</a:t>
            </a:r>
            <a:r>
              <a:rPr lang="en-US" sz="2400" dirty="0"/>
              <a:t> </a:t>
            </a:r>
            <a:r>
              <a:rPr lang="en-US" sz="2400" dirty="0" err="1"/>
              <a:t>oda</a:t>
            </a:r>
            <a:r>
              <a:rPr lang="en-US" sz="2400" dirty="0"/>
              <a:t>” PCR </a:t>
            </a:r>
            <a:r>
              <a:rPr lang="en-US" sz="2400" dirty="0" err="1"/>
              <a:t>reaksiyonu</a:t>
            </a:r>
            <a:r>
              <a:rPr lang="en-US" sz="2400" dirty="0"/>
              <a:t> </a:t>
            </a:r>
            <a:r>
              <a:rPr lang="en-US" sz="2400" dirty="0" err="1"/>
              <a:t>için</a:t>
            </a:r>
            <a:r>
              <a:rPr lang="en-US" sz="2400" dirty="0"/>
              <a:t> </a:t>
            </a:r>
            <a:r>
              <a:rPr lang="en-US" sz="2400" dirty="0" err="1"/>
              <a:t>gerekli</a:t>
            </a:r>
            <a:r>
              <a:rPr lang="en-US" sz="2400" dirty="0"/>
              <a:t> </a:t>
            </a:r>
            <a:r>
              <a:rPr lang="en-US" sz="2400" dirty="0" err="1"/>
              <a:t>olan</a:t>
            </a:r>
            <a:r>
              <a:rPr lang="en-US" sz="2400" dirty="0"/>
              <a:t> </a:t>
            </a:r>
            <a:r>
              <a:rPr lang="en-US" sz="2400" dirty="0" err="1"/>
              <a:t>işlemlerin</a:t>
            </a:r>
            <a:r>
              <a:rPr lang="en-US" sz="2400" dirty="0"/>
              <a:t> </a:t>
            </a:r>
            <a:r>
              <a:rPr lang="en-US" sz="2400" dirty="0" err="1"/>
              <a:t>yapıldığı</a:t>
            </a:r>
            <a:r>
              <a:rPr lang="en-US" sz="2400" dirty="0"/>
              <a:t> </a:t>
            </a:r>
            <a:r>
              <a:rPr lang="en-US" sz="2400" dirty="0" err="1"/>
              <a:t>yerdir</a:t>
            </a:r>
            <a:r>
              <a:rPr lang="tr-TR" sz="2400" dirty="0"/>
              <a:t>.</a:t>
            </a:r>
          </a:p>
          <a:p>
            <a:pPr lvl="1" algn="just">
              <a:buNone/>
            </a:pPr>
            <a:endParaRPr lang="tr-TR" sz="2400" dirty="0"/>
          </a:p>
          <a:p>
            <a:pPr lvl="1" algn="just"/>
            <a:r>
              <a:rPr lang="en-US" sz="2400" dirty="0"/>
              <a:t>PCR </a:t>
            </a:r>
            <a:r>
              <a:rPr lang="en-US" sz="2400" dirty="0" err="1"/>
              <a:t>sonrası</a:t>
            </a:r>
            <a:r>
              <a:rPr lang="en-US" sz="2400" dirty="0"/>
              <a:t> </a:t>
            </a:r>
            <a:r>
              <a:rPr lang="en-US" sz="2400" dirty="0" err="1"/>
              <a:t>alan</a:t>
            </a:r>
            <a:r>
              <a:rPr lang="en-US" sz="2400" dirty="0"/>
              <a:t>: Bu </a:t>
            </a:r>
            <a:r>
              <a:rPr lang="en-US" sz="2400" dirty="0" err="1"/>
              <a:t>alan</a:t>
            </a:r>
            <a:r>
              <a:rPr lang="en-US" sz="2400" dirty="0"/>
              <a:t> </a:t>
            </a:r>
            <a:r>
              <a:rPr lang="en-US" sz="2400" dirty="0" err="1"/>
              <a:t>hedef</a:t>
            </a:r>
            <a:r>
              <a:rPr lang="en-US" sz="2400" dirty="0"/>
              <a:t> DNA </a:t>
            </a:r>
            <a:r>
              <a:rPr lang="en-US" sz="2400" dirty="0" err="1"/>
              <a:t>zincirinin</a:t>
            </a:r>
            <a:r>
              <a:rPr lang="en-US" sz="2400" dirty="0"/>
              <a:t> </a:t>
            </a:r>
            <a:r>
              <a:rPr lang="en-US" sz="2400" dirty="0" err="1"/>
              <a:t>çoğaltılması</a:t>
            </a:r>
            <a:r>
              <a:rPr lang="en-US" sz="2400" dirty="0"/>
              <a:t> ve PCR </a:t>
            </a:r>
            <a:r>
              <a:rPr lang="en-US" sz="2400" dirty="0" err="1"/>
              <a:t>ürünlerinin</a:t>
            </a:r>
            <a:r>
              <a:rPr lang="en-US" sz="2400" dirty="0"/>
              <a:t> </a:t>
            </a:r>
            <a:r>
              <a:rPr lang="en-US" sz="2400" dirty="0" err="1"/>
              <a:t>tayini</a:t>
            </a:r>
            <a:r>
              <a:rPr lang="en-US" sz="2400" dirty="0"/>
              <a:t> ve </a:t>
            </a:r>
            <a:r>
              <a:rPr lang="en-US" sz="2400" dirty="0" err="1"/>
              <a:t>analizi</a:t>
            </a:r>
            <a:r>
              <a:rPr lang="en-US" sz="2400" dirty="0"/>
              <a:t> </a:t>
            </a:r>
            <a:r>
              <a:rPr lang="en-US" sz="2400" dirty="0" err="1"/>
              <a:t>için</a:t>
            </a:r>
            <a:r>
              <a:rPr lang="en-US" sz="2400" dirty="0"/>
              <a:t> </a:t>
            </a:r>
            <a:r>
              <a:rPr lang="en-US" sz="2400" dirty="0" err="1"/>
              <a:t>ayrılmıştır</a:t>
            </a:r>
            <a:r>
              <a:rPr lang="en-US" sz="2400" dirty="0"/>
              <a:t>.</a:t>
            </a:r>
            <a:endParaRPr lang="tr-TR" sz="2400" dirty="0"/>
          </a:p>
          <a:p>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54032"/>
          </a:xfrm>
        </p:spPr>
        <p:txBody>
          <a:bodyPr>
            <a:noAutofit/>
          </a:bodyPr>
          <a:lstStyle/>
          <a:p>
            <a:r>
              <a:rPr lang="en-US" sz="3200" b="1" dirty="0" err="1"/>
              <a:t>Ek</a:t>
            </a:r>
            <a:r>
              <a:rPr lang="en-US" sz="3200" b="1" dirty="0"/>
              <a:t> </a:t>
            </a:r>
            <a:r>
              <a:rPr lang="en-US" sz="3200" b="1" dirty="0" err="1"/>
              <a:t>olarak</a:t>
            </a:r>
            <a:r>
              <a:rPr lang="en-US" sz="3200" b="1" dirty="0"/>
              <a:t> </a:t>
            </a:r>
            <a:r>
              <a:rPr lang="en-US" sz="3200" b="1" dirty="0" err="1"/>
              <a:t>aşağıdaki</a:t>
            </a:r>
            <a:r>
              <a:rPr lang="en-US" sz="3200" b="1" dirty="0"/>
              <a:t> </a:t>
            </a:r>
            <a:r>
              <a:rPr lang="en-US" sz="3200" b="1" dirty="0" err="1"/>
              <a:t>genel</a:t>
            </a:r>
            <a:r>
              <a:rPr lang="en-US" sz="3200" b="1" dirty="0"/>
              <a:t> </a:t>
            </a:r>
            <a:r>
              <a:rPr lang="en-US" sz="3200" b="1" dirty="0" err="1"/>
              <a:t>kurallar</a:t>
            </a:r>
            <a:r>
              <a:rPr lang="tr-TR" sz="3200" b="1" dirty="0"/>
              <a:t> </a:t>
            </a:r>
            <a:r>
              <a:rPr lang="en-US" sz="3200" b="1" dirty="0" err="1"/>
              <a:t>uygulanmalıdır</a:t>
            </a:r>
            <a:endParaRPr lang="tr-TR" sz="3200" b="1" dirty="0"/>
          </a:p>
        </p:txBody>
      </p:sp>
      <p:sp>
        <p:nvSpPr>
          <p:cNvPr id="3" name="2 İçerik Yer Tutucusu"/>
          <p:cNvSpPr>
            <a:spLocks noGrp="1"/>
          </p:cNvSpPr>
          <p:nvPr>
            <p:ph idx="1"/>
          </p:nvPr>
        </p:nvSpPr>
        <p:spPr>
          <a:xfrm>
            <a:off x="500034" y="1285860"/>
            <a:ext cx="8229600" cy="4525963"/>
          </a:xfrm>
        </p:spPr>
        <p:txBody>
          <a:bodyPr>
            <a:normAutofit fontScale="25000" lnSpcReduction="20000"/>
          </a:bodyPr>
          <a:lstStyle/>
          <a:p>
            <a:pPr algn="just">
              <a:buNone/>
            </a:pPr>
            <a:r>
              <a:rPr lang="en-US" dirty="0"/>
              <a:t>.</a:t>
            </a:r>
            <a:endParaRPr lang="tr-TR" sz="9600" dirty="0"/>
          </a:p>
          <a:p>
            <a:pPr lvl="0" algn="just"/>
            <a:r>
              <a:rPr lang="en-US" sz="9600" dirty="0" err="1"/>
              <a:t>Bütün</a:t>
            </a:r>
            <a:r>
              <a:rPr lang="en-US" sz="9600" dirty="0"/>
              <a:t> </a:t>
            </a:r>
            <a:r>
              <a:rPr lang="en-US" sz="9600" dirty="0" err="1"/>
              <a:t>odalarda</a:t>
            </a:r>
            <a:r>
              <a:rPr lang="en-US" sz="9600" dirty="0"/>
              <a:t> PCR </a:t>
            </a:r>
            <a:r>
              <a:rPr lang="en-US" sz="9600" dirty="0" err="1"/>
              <a:t>için</a:t>
            </a:r>
            <a:r>
              <a:rPr lang="en-US" sz="9600" dirty="0"/>
              <a:t> </a:t>
            </a:r>
            <a:r>
              <a:rPr lang="en-US" sz="9600" dirty="0" err="1"/>
              <a:t>ayrılan</a:t>
            </a:r>
            <a:r>
              <a:rPr lang="en-US" sz="9600" dirty="0"/>
              <a:t> ve </a:t>
            </a:r>
            <a:r>
              <a:rPr lang="en-US" sz="9600" dirty="0" err="1"/>
              <a:t>yeri</a:t>
            </a:r>
            <a:r>
              <a:rPr lang="en-US" sz="9600" dirty="0"/>
              <a:t> </a:t>
            </a:r>
            <a:r>
              <a:rPr lang="en-US" sz="9600" dirty="0" err="1"/>
              <a:t>değiştirilmeyen</a:t>
            </a:r>
            <a:r>
              <a:rPr lang="en-US" sz="9600" dirty="0"/>
              <a:t> </a:t>
            </a:r>
            <a:r>
              <a:rPr lang="en-US" sz="9600" dirty="0" err="1"/>
              <a:t>aletler</a:t>
            </a:r>
            <a:r>
              <a:rPr lang="en-US" sz="9600" dirty="0"/>
              <a:t> ve </a:t>
            </a:r>
            <a:r>
              <a:rPr lang="en-US" sz="9600" dirty="0" err="1"/>
              <a:t>malzemeler</a:t>
            </a:r>
            <a:r>
              <a:rPr lang="en-US" sz="9600" dirty="0"/>
              <a:t> </a:t>
            </a:r>
            <a:r>
              <a:rPr lang="en-US" sz="9600" dirty="0" err="1"/>
              <a:t>bulunmalıdır</a:t>
            </a:r>
            <a:r>
              <a:rPr lang="en-US" sz="9600" dirty="0"/>
              <a:t> (</a:t>
            </a:r>
            <a:r>
              <a:rPr lang="en-US" sz="9600" dirty="0" err="1"/>
              <a:t>eldiven</a:t>
            </a:r>
            <a:r>
              <a:rPr lang="en-US" sz="9600" dirty="0"/>
              <a:t>, </a:t>
            </a:r>
            <a:r>
              <a:rPr lang="en-US" sz="9600" dirty="0" err="1"/>
              <a:t>kimyasal</a:t>
            </a:r>
            <a:r>
              <a:rPr lang="en-US" sz="9600" dirty="0"/>
              <a:t>, </a:t>
            </a:r>
            <a:r>
              <a:rPr lang="en-US" sz="9600" dirty="0" err="1"/>
              <a:t>önlük</a:t>
            </a:r>
            <a:r>
              <a:rPr lang="en-US" sz="9600" dirty="0"/>
              <a:t> </a:t>
            </a:r>
            <a:r>
              <a:rPr lang="en-US" sz="9600" dirty="0" err="1"/>
              <a:t>gibi</a:t>
            </a:r>
            <a:r>
              <a:rPr lang="en-US" sz="9600" dirty="0"/>
              <a:t>).</a:t>
            </a:r>
            <a:endParaRPr lang="tr-TR" sz="9600" dirty="0"/>
          </a:p>
          <a:p>
            <a:pPr lvl="0" algn="just"/>
            <a:endParaRPr lang="tr-TR" sz="9600" dirty="0"/>
          </a:p>
          <a:p>
            <a:pPr lvl="0" algn="just"/>
            <a:r>
              <a:rPr lang="en-US" sz="9600" dirty="0" err="1"/>
              <a:t>Sıvılar</a:t>
            </a:r>
            <a:r>
              <a:rPr lang="en-US" sz="9600" dirty="0"/>
              <a:t> ve </a:t>
            </a:r>
            <a:r>
              <a:rPr lang="en-US" sz="9600" dirty="0" err="1"/>
              <a:t>diğer</a:t>
            </a:r>
            <a:r>
              <a:rPr lang="en-US" sz="9600" dirty="0"/>
              <a:t> </a:t>
            </a:r>
            <a:r>
              <a:rPr lang="en-US" sz="9600" dirty="0" err="1"/>
              <a:t>malzemeler</a:t>
            </a:r>
            <a:r>
              <a:rPr lang="en-US" sz="9600" dirty="0"/>
              <a:t> </a:t>
            </a:r>
            <a:r>
              <a:rPr lang="en-US" sz="9600" dirty="0" err="1"/>
              <a:t>içerik</a:t>
            </a:r>
            <a:r>
              <a:rPr lang="en-US" sz="9600" dirty="0"/>
              <a:t> ve </a:t>
            </a:r>
            <a:r>
              <a:rPr lang="en-US" sz="9600" dirty="0" err="1"/>
              <a:t>hazırlama</a:t>
            </a:r>
            <a:r>
              <a:rPr lang="en-US" sz="9600" dirty="0"/>
              <a:t> </a:t>
            </a:r>
            <a:r>
              <a:rPr lang="en-US" sz="9600" dirty="0" err="1"/>
              <a:t>tarihi</a:t>
            </a:r>
            <a:r>
              <a:rPr lang="en-US" sz="9600" dirty="0"/>
              <a:t> </a:t>
            </a:r>
            <a:r>
              <a:rPr lang="en-US" sz="9600" dirty="0" err="1"/>
              <a:t>ile</a:t>
            </a:r>
            <a:r>
              <a:rPr lang="en-US" sz="9600" dirty="0"/>
              <a:t> </a:t>
            </a:r>
            <a:r>
              <a:rPr lang="en-US" sz="9600" dirty="0" err="1"/>
              <a:t>etiketlenmelidir</a:t>
            </a:r>
            <a:r>
              <a:rPr lang="en-US" sz="9600" dirty="0"/>
              <a:t>.</a:t>
            </a:r>
            <a:endParaRPr lang="tr-TR" sz="9600" dirty="0"/>
          </a:p>
          <a:p>
            <a:pPr lvl="0" algn="just"/>
            <a:r>
              <a:rPr lang="en-US" sz="9600" dirty="0" err="1"/>
              <a:t>Tek</a:t>
            </a:r>
            <a:r>
              <a:rPr lang="en-US" sz="9600" dirty="0"/>
              <a:t> </a:t>
            </a:r>
            <a:r>
              <a:rPr lang="en-US" sz="9600" dirty="0" err="1"/>
              <a:t>yönlü</a:t>
            </a:r>
            <a:r>
              <a:rPr lang="en-US" sz="9600" dirty="0"/>
              <a:t> </a:t>
            </a:r>
            <a:r>
              <a:rPr lang="en-US" sz="9600" dirty="0" err="1"/>
              <a:t>akış</a:t>
            </a:r>
            <a:r>
              <a:rPr lang="en-US" sz="9600" dirty="0"/>
              <a:t> </a:t>
            </a:r>
            <a:r>
              <a:rPr lang="en-US" sz="9600" dirty="0" err="1"/>
              <a:t>sistemi</a:t>
            </a:r>
            <a:r>
              <a:rPr lang="en-US" sz="9600" dirty="0"/>
              <a:t> </a:t>
            </a:r>
            <a:r>
              <a:rPr lang="en-US" sz="9600" dirty="0" err="1"/>
              <a:t>kullanılmalıdır</a:t>
            </a:r>
            <a:r>
              <a:rPr lang="en-US" sz="9600" dirty="0"/>
              <a:t>.</a:t>
            </a:r>
            <a:endParaRPr lang="tr-TR" sz="9600" dirty="0"/>
          </a:p>
          <a:p>
            <a:pPr lvl="0" algn="just">
              <a:buNone/>
            </a:pPr>
            <a:endParaRPr lang="tr-TR" sz="9600" dirty="0"/>
          </a:p>
          <a:p>
            <a:pPr lvl="0" algn="just"/>
            <a:r>
              <a:rPr lang="en-US" sz="9600" dirty="0" err="1"/>
              <a:t>DNAaz</a:t>
            </a:r>
            <a:r>
              <a:rPr lang="en-US" sz="9600" dirty="0"/>
              <a:t> ve </a:t>
            </a:r>
            <a:r>
              <a:rPr lang="en-US" sz="9600" dirty="0" err="1"/>
              <a:t>RNAaz</a:t>
            </a:r>
            <a:r>
              <a:rPr lang="en-US" sz="9600" dirty="0"/>
              <a:t> </a:t>
            </a:r>
            <a:r>
              <a:rPr lang="en-US" sz="9600" dirty="0" err="1"/>
              <a:t>ari</a:t>
            </a:r>
            <a:r>
              <a:rPr lang="en-US" sz="9600" dirty="0"/>
              <a:t>, </a:t>
            </a:r>
            <a:r>
              <a:rPr lang="en-US" sz="9600" dirty="0" err="1"/>
              <a:t>tek</a:t>
            </a:r>
            <a:r>
              <a:rPr lang="en-US" sz="9600" dirty="0"/>
              <a:t> </a:t>
            </a:r>
            <a:r>
              <a:rPr lang="en-US" sz="9600" dirty="0" err="1"/>
              <a:t>kullanımlık</a:t>
            </a:r>
            <a:r>
              <a:rPr lang="en-US" sz="9600" dirty="0"/>
              <a:t> PCR </a:t>
            </a:r>
            <a:r>
              <a:rPr lang="en-US" sz="9600" dirty="0" err="1"/>
              <a:t>reaksiyon</a:t>
            </a:r>
            <a:r>
              <a:rPr lang="en-US" sz="9600" dirty="0"/>
              <a:t> </a:t>
            </a:r>
            <a:r>
              <a:rPr lang="en-US" sz="9600" dirty="0" err="1"/>
              <a:t>tüpleri</a:t>
            </a:r>
            <a:r>
              <a:rPr lang="en-US" sz="9600" dirty="0"/>
              <a:t> </a:t>
            </a:r>
            <a:r>
              <a:rPr lang="en-US" sz="9600" dirty="0" err="1"/>
              <a:t>kullanılmalıdır</a:t>
            </a:r>
            <a:r>
              <a:rPr lang="en-US" sz="9600" dirty="0"/>
              <a:t>.</a:t>
            </a:r>
            <a:endParaRPr lang="tr-TR" sz="9600" dirty="0"/>
          </a:p>
          <a:p>
            <a:pPr lvl="0" algn="just"/>
            <a:r>
              <a:rPr lang="en-US" sz="9600" dirty="0"/>
              <a:t>Aerosol </a:t>
            </a:r>
            <a:r>
              <a:rPr lang="en-US" sz="9600" dirty="0" err="1"/>
              <a:t>dayanıklı</a:t>
            </a:r>
            <a:r>
              <a:rPr lang="en-US" sz="9600" dirty="0"/>
              <a:t> </a:t>
            </a:r>
            <a:r>
              <a:rPr lang="en-US" sz="9600" dirty="0" err="1"/>
              <a:t>pipet</a:t>
            </a:r>
            <a:r>
              <a:rPr lang="en-US" sz="9600" dirty="0"/>
              <a:t> </a:t>
            </a:r>
            <a:r>
              <a:rPr lang="en-US" sz="9600" dirty="0" err="1"/>
              <a:t>uçları</a:t>
            </a:r>
            <a:r>
              <a:rPr lang="en-US" sz="9600" dirty="0"/>
              <a:t> ve PCR </a:t>
            </a:r>
            <a:r>
              <a:rPr lang="en-US" sz="9600" dirty="0" err="1"/>
              <a:t>için</a:t>
            </a:r>
            <a:r>
              <a:rPr lang="en-US" sz="9600" dirty="0"/>
              <a:t> </a:t>
            </a:r>
            <a:r>
              <a:rPr lang="en-US" sz="9600" dirty="0" err="1"/>
              <a:t>özel</a:t>
            </a:r>
            <a:r>
              <a:rPr lang="en-US" sz="9600" dirty="0"/>
              <a:t> </a:t>
            </a:r>
            <a:r>
              <a:rPr lang="en-US" sz="9600" dirty="0" err="1"/>
              <a:t>olarak</a:t>
            </a:r>
            <a:r>
              <a:rPr lang="en-US" sz="9600" dirty="0"/>
              <a:t> </a:t>
            </a:r>
            <a:r>
              <a:rPr lang="en-US" sz="9600" dirty="0" err="1"/>
              <a:t>ayrılmış</a:t>
            </a:r>
            <a:r>
              <a:rPr lang="en-US" sz="9600" dirty="0"/>
              <a:t> </a:t>
            </a:r>
            <a:r>
              <a:rPr lang="en-US" sz="9600" dirty="0" err="1"/>
              <a:t>pipetler</a:t>
            </a:r>
            <a:r>
              <a:rPr lang="en-US" sz="9600" dirty="0"/>
              <a:t> </a:t>
            </a:r>
            <a:r>
              <a:rPr lang="en-US" sz="9600" dirty="0" err="1"/>
              <a:t>kullanılır</a:t>
            </a:r>
            <a:r>
              <a:rPr lang="en-US" sz="9600" dirty="0"/>
              <a:t> (</a:t>
            </a:r>
            <a:r>
              <a:rPr lang="en-US" sz="9600" dirty="0" err="1"/>
              <a:t>tercihen</a:t>
            </a:r>
            <a:r>
              <a:rPr lang="en-US" sz="9600" dirty="0"/>
              <a:t> </a:t>
            </a:r>
            <a:r>
              <a:rPr lang="en-US" sz="9600" dirty="0" err="1"/>
              <a:t>pozitif</a:t>
            </a:r>
            <a:r>
              <a:rPr lang="en-US" sz="9600" dirty="0"/>
              <a:t> </a:t>
            </a:r>
            <a:r>
              <a:rPr lang="en-US" sz="9600" dirty="0" err="1"/>
              <a:t>yer</a:t>
            </a:r>
            <a:r>
              <a:rPr lang="en-US" sz="9600" dirty="0"/>
              <a:t> </a:t>
            </a:r>
            <a:r>
              <a:rPr lang="en-US" sz="9600" dirty="0" err="1"/>
              <a:t>değiştirmeli</a:t>
            </a:r>
            <a:r>
              <a:rPr lang="en-US" sz="9600" dirty="0"/>
              <a:t> </a:t>
            </a:r>
            <a:r>
              <a:rPr lang="en-US" sz="9600" dirty="0" err="1"/>
              <a:t>pipet</a:t>
            </a:r>
            <a:r>
              <a:rPr lang="en-US" sz="9600" dirty="0"/>
              <a:t>).</a:t>
            </a:r>
            <a:endParaRPr lang="tr-TR" sz="9600" dirty="0"/>
          </a:p>
          <a:p>
            <a:pPr lvl="0" algn="just">
              <a:buNone/>
            </a:pPr>
            <a:endParaRPr lang="tr-TR" sz="9600" dirty="0"/>
          </a:p>
          <a:p>
            <a:pPr lvl="0" algn="just"/>
            <a:r>
              <a:rPr lang="en-US" sz="9600" dirty="0" err="1"/>
              <a:t>Eğer</a:t>
            </a:r>
            <a:r>
              <a:rPr lang="en-US" sz="9600" dirty="0"/>
              <a:t> </a:t>
            </a:r>
            <a:r>
              <a:rPr lang="en-US" sz="9600" dirty="0" err="1"/>
              <a:t>mümkünse</a:t>
            </a:r>
            <a:r>
              <a:rPr lang="en-US" sz="9600" dirty="0"/>
              <a:t> PCR </a:t>
            </a:r>
            <a:r>
              <a:rPr lang="en-US" sz="9600" dirty="0" err="1"/>
              <a:t>reaksiyonları</a:t>
            </a:r>
            <a:r>
              <a:rPr lang="en-US" sz="9600" dirty="0"/>
              <a:t> UV </a:t>
            </a:r>
            <a:r>
              <a:rPr lang="en-US" sz="9600" dirty="0" err="1"/>
              <a:t>lambalı</a:t>
            </a:r>
            <a:r>
              <a:rPr lang="en-US" sz="9600" dirty="0"/>
              <a:t> </a:t>
            </a:r>
            <a:r>
              <a:rPr lang="en-US" sz="9600" dirty="0" err="1"/>
              <a:t>laminarda</a:t>
            </a:r>
            <a:r>
              <a:rPr lang="en-US" sz="9600" dirty="0"/>
              <a:t> </a:t>
            </a:r>
            <a:r>
              <a:rPr lang="en-US" sz="9600" dirty="0" err="1"/>
              <a:t>yapılmalıdır</a:t>
            </a:r>
            <a:r>
              <a:rPr lang="en-US" sz="9600" dirty="0"/>
              <a:t>.</a:t>
            </a:r>
            <a:endParaRPr lang="tr-TR" sz="96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t>1.4.3- </a:t>
            </a:r>
            <a:r>
              <a:rPr lang="en-US" sz="3200" b="1" dirty="0" err="1"/>
              <a:t>Örneğin</a:t>
            </a:r>
            <a:r>
              <a:rPr lang="en-US" sz="3200" b="1" dirty="0"/>
              <a:t> </a:t>
            </a:r>
            <a:r>
              <a:rPr lang="en-US" sz="3200" b="1" dirty="0" err="1"/>
              <a:t>çalışılması</a:t>
            </a:r>
            <a:endParaRPr lang="tr-TR" sz="3200" dirty="0"/>
          </a:p>
        </p:txBody>
      </p:sp>
      <p:sp>
        <p:nvSpPr>
          <p:cNvPr id="3" name="2 İçerik Yer Tutucusu"/>
          <p:cNvSpPr>
            <a:spLocks noGrp="1"/>
          </p:cNvSpPr>
          <p:nvPr>
            <p:ph idx="1"/>
          </p:nvPr>
        </p:nvSpPr>
        <p:spPr/>
        <p:txBody>
          <a:bodyPr>
            <a:normAutofit fontScale="25000" lnSpcReduction="20000"/>
          </a:bodyPr>
          <a:lstStyle/>
          <a:p>
            <a:pPr algn="just">
              <a:buNone/>
            </a:pPr>
            <a:endParaRPr lang="tr-TR" sz="9600" dirty="0"/>
          </a:p>
          <a:p>
            <a:pPr lvl="0" algn="just"/>
            <a:r>
              <a:rPr lang="en-US" sz="9600" dirty="0"/>
              <a:t>PCR </a:t>
            </a:r>
            <a:r>
              <a:rPr lang="en-US" sz="9600" dirty="0" err="1"/>
              <a:t>solusyonları</a:t>
            </a:r>
            <a:r>
              <a:rPr lang="en-US" sz="9600" dirty="0"/>
              <a:t> ve </a:t>
            </a:r>
            <a:r>
              <a:rPr lang="en-US" sz="9600" dirty="0" err="1"/>
              <a:t>hedef</a:t>
            </a:r>
            <a:r>
              <a:rPr lang="en-US" sz="9600" dirty="0"/>
              <a:t> DNA </a:t>
            </a:r>
            <a:r>
              <a:rPr lang="en-US" sz="9600" dirty="0" err="1"/>
              <a:t>hazırlarken</a:t>
            </a:r>
            <a:r>
              <a:rPr lang="en-US" sz="9600" dirty="0"/>
              <a:t> </a:t>
            </a:r>
            <a:r>
              <a:rPr lang="en-US" sz="9600" dirty="0" err="1"/>
              <a:t>daima</a:t>
            </a:r>
            <a:r>
              <a:rPr lang="en-US" sz="9600" dirty="0"/>
              <a:t> </a:t>
            </a:r>
            <a:r>
              <a:rPr lang="en-US" sz="9600" dirty="0" err="1"/>
              <a:t>yeni</a:t>
            </a:r>
            <a:r>
              <a:rPr lang="en-US" sz="9600" dirty="0"/>
              <a:t> ve </a:t>
            </a:r>
            <a:r>
              <a:rPr lang="en-US" sz="9600" dirty="0" err="1"/>
              <a:t>steril</a:t>
            </a:r>
            <a:r>
              <a:rPr lang="en-US" sz="9600" dirty="0"/>
              <a:t> cam ve </a:t>
            </a:r>
            <a:r>
              <a:rPr lang="en-US" sz="9600" dirty="0" err="1"/>
              <a:t>plastik</a:t>
            </a:r>
            <a:r>
              <a:rPr lang="en-US" sz="9600" dirty="0"/>
              <a:t> </a:t>
            </a:r>
            <a:r>
              <a:rPr lang="en-US" sz="9600" dirty="0" err="1"/>
              <a:t>malzeme</a:t>
            </a:r>
            <a:r>
              <a:rPr lang="en-US" sz="9600" dirty="0"/>
              <a:t>, </a:t>
            </a:r>
            <a:r>
              <a:rPr lang="en-US" sz="9600" dirty="0" err="1"/>
              <a:t>pipet</a:t>
            </a:r>
            <a:r>
              <a:rPr lang="en-US" sz="9600" dirty="0"/>
              <a:t>, vs. </a:t>
            </a:r>
            <a:r>
              <a:rPr lang="en-US" sz="9600" dirty="0" err="1"/>
              <a:t>kullanılmalıdır</a:t>
            </a:r>
            <a:r>
              <a:rPr lang="en-US" sz="9600" dirty="0"/>
              <a:t>.</a:t>
            </a:r>
            <a:endParaRPr lang="tr-TR" sz="9600" dirty="0"/>
          </a:p>
          <a:p>
            <a:pPr lvl="0" algn="just"/>
            <a:r>
              <a:rPr lang="en-US" sz="9600" dirty="0" err="1"/>
              <a:t>Otoklavda</a:t>
            </a:r>
            <a:r>
              <a:rPr lang="en-US" sz="9600" dirty="0"/>
              <a:t> </a:t>
            </a:r>
            <a:r>
              <a:rPr lang="en-US" sz="9600" dirty="0" err="1"/>
              <a:t>bozulmayacak</a:t>
            </a:r>
            <a:r>
              <a:rPr lang="en-US" sz="9600" dirty="0"/>
              <a:t> </a:t>
            </a:r>
            <a:r>
              <a:rPr lang="en-US" sz="9600" dirty="0" err="1"/>
              <a:t>bütün</a:t>
            </a:r>
            <a:r>
              <a:rPr lang="en-US" sz="9600" dirty="0"/>
              <a:t> </a:t>
            </a:r>
            <a:r>
              <a:rPr lang="en-US" sz="9600" dirty="0" err="1"/>
              <a:t>solüsyon</a:t>
            </a:r>
            <a:r>
              <a:rPr lang="en-US" sz="9600" dirty="0"/>
              <a:t> ve </a:t>
            </a:r>
            <a:r>
              <a:rPr lang="en-US" sz="9600" dirty="0" err="1"/>
              <a:t>sıvıları</a:t>
            </a:r>
            <a:r>
              <a:rPr lang="en-US" sz="9600" dirty="0"/>
              <a:t> </a:t>
            </a:r>
            <a:r>
              <a:rPr lang="en-US" sz="9600" dirty="0" err="1"/>
              <a:t>otoklavlayın</a:t>
            </a:r>
            <a:r>
              <a:rPr lang="en-US" sz="9600" dirty="0"/>
              <a:t>. </a:t>
            </a:r>
            <a:r>
              <a:rPr lang="en-US" sz="9600" dirty="0" err="1"/>
              <a:t>Primerler</a:t>
            </a:r>
            <a:r>
              <a:rPr lang="en-US" sz="9600" dirty="0"/>
              <a:t>, </a:t>
            </a:r>
            <a:r>
              <a:rPr lang="en-US" sz="9600" dirty="0" err="1"/>
              <a:t>dNTPler</a:t>
            </a:r>
            <a:r>
              <a:rPr lang="en-US" sz="9600" dirty="0"/>
              <a:t> ve </a:t>
            </a:r>
            <a:r>
              <a:rPr lang="en-US" sz="9600" dirty="0" err="1"/>
              <a:t>Taq</a:t>
            </a:r>
            <a:r>
              <a:rPr lang="en-US" sz="9600" dirty="0"/>
              <a:t> </a:t>
            </a:r>
            <a:r>
              <a:rPr lang="en-US" sz="9600" dirty="0" err="1"/>
              <a:t>polimeraz</a:t>
            </a:r>
            <a:r>
              <a:rPr lang="en-US" sz="9600" dirty="0"/>
              <a:t> </a:t>
            </a:r>
            <a:r>
              <a:rPr lang="en-US" sz="9600" dirty="0" err="1"/>
              <a:t>otoklavlanmaz</a:t>
            </a:r>
            <a:r>
              <a:rPr lang="en-US" sz="9600" dirty="0"/>
              <a:t>.</a:t>
            </a:r>
            <a:endParaRPr lang="tr-TR" sz="9600" dirty="0"/>
          </a:p>
          <a:p>
            <a:pPr lvl="0" algn="just"/>
            <a:r>
              <a:rPr lang="en-US" sz="9600" dirty="0" err="1"/>
              <a:t>Küçük</a:t>
            </a:r>
            <a:r>
              <a:rPr lang="en-US" sz="9600" dirty="0"/>
              <a:t> </a:t>
            </a:r>
            <a:r>
              <a:rPr lang="en-US" sz="9600" dirty="0" err="1"/>
              <a:t>miktarlarda</a:t>
            </a:r>
            <a:r>
              <a:rPr lang="en-US" sz="9600" dirty="0"/>
              <a:t> </a:t>
            </a:r>
            <a:r>
              <a:rPr lang="en-US" sz="9600" dirty="0" err="1"/>
              <a:t>saklanan</a:t>
            </a:r>
            <a:r>
              <a:rPr lang="en-US" sz="9600" dirty="0"/>
              <a:t>, </a:t>
            </a:r>
            <a:r>
              <a:rPr lang="en-US" sz="9600" dirty="0" err="1"/>
              <a:t>sadece</a:t>
            </a:r>
            <a:r>
              <a:rPr lang="en-US" sz="9600" dirty="0"/>
              <a:t> </a:t>
            </a:r>
            <a:r>
              <a:rPr lang="en-US" sz="9600" dirty="0" err="1"/>
              <a:t>sizin</a:t>
            </a:r>
            <a:r>
              <a:rPr lang="en-US" sz="9600" dirty="0"/>
              <a:t> </a:t>
            </a:r>
            <a:r>
              <a:rPr lang="en-US" sz="9600" dirty="0" err="1"/>
              <a:t>tarafınızdan</a:t>
            </a:r>
            <a:r>
              <a:rPr lang="en-US" sz="9600" dirty="0"/>
              <a:t> </a:t>
            </a:r>
            <a:r>
              <a:rPr lang="en-US" sz="9600" dirty="0" err="1"/>
              <a:t>kullanılan</a:t>
            </a:r>
            <a:r>
              <a:rPr lang="en-US" sz="9600" dirty="0"/>
              <a:t> PCR </a:t>
            </a:r>
            <a:r>
              <a:rPr lang="en-US" sz="9600" dirty="0" err="1"/>
              <a:t>kimyasal</a:t>
            </a:r>
            <a:r>
              <a:rPr lang="en-US" sz="9600" dirty="0"/>
              <a:t> </a:t>
            </a:r>
            <a:r>
              <a:rPr lang="en-US" sz="9600" dirty="0" err="1"/>
              <a:t>seti</a:t>
            </a:r>
            <a:r>
              <a:rPr lang="en-US" sz="9600" dirty="0"/>
              <a:t> ve </a:t>
            </a:r>
            <a:r>
              <a:rPr lang="en-US" sz="9600" dirty="0" err="1"/>
              <a:t>solüsyonlarını</a:t>
            </a:r>
            <a:r>
              <a:rPr lang="en-US" sz="9600" dirty="0"/>
              <a:t> </a:t>
            </a:r>
            <a:r>
              <a:rPr lang="en-US" sz="9600" dirty="0" err="1"/>
              <a:t>kulanı</a:t>
            </a:r>
            <a:r>
              <a:rPr lang="tr-TR" sz="9600" dirty="0" err="1"/>
              <a:t>lmalı</a:t>
            </a:r>
            <a:r>
              <a:rPr lang="en-US" sz="9600" dirty="0"/>
              <a:t>.</a:t>
            </a:r>
            <a:endParaRPr lang="tr-TR" sz="9600" dirty="0"/>
          </a:p>
          <a:p>
            <a:pPr lvl="0" algn="just"/>
            <a:endParaRPr lang="tr-TR" sz="9600" dirty="0"/>
          </a:p>
          <a:p>
            <a:pPr lvl="0" algn="just"/>
            <a:r>
              <a:rPr lang="en-US" sz="9600" dirty="0" err="1"/>
              <a:t>DNA’yı</a:t>
            </a:r>
            <a:r>
              <a:rPr lang="en-US" sz="9600" dirty="0"/>
              <a:t> </a:t>
            </a:r>
            <a:r>
              <a:rPr lang="en-US" sz="9600" dirty="0" err="1"/>
              <a:t>pipetlerken</a:t>
            </a:r>
            <a:r>
              <a:rPr lang="en-US" sz="9600" dirty="0"/>
              <a:t> </a:t>
            </a:r>
            <a:r>
              <a:rPr lang="en-US" sz="9600" dirty="0" err="1"/>
              <a:t>kontaminasyon</a:t>
            </a:r>
            <a:r>
              <a:rPr lang="en-US" sz="9600" dirty="0"/>
              <a:t> </a:t>
            </a:r>
            <a:r>
              <a:rPr lang="en-US" sz="9600" dirty="0" err="1"/>
              <a:t>taşıyacak</a:t>
            </a:r>
            <a:r>
              <a:rPr lang="en-US" sz="9600" dirty="0"/>
              <a:t> </a:t>
            </a:r>
            <a:r>
              <a:rPr lang="en-US" sz="9600" dirty="0" err="1"/>
              <a:t>aerosoller</a:t>
            </a:r>
            <a:r>
              <a:rPr lang="en-US" sz="9600" dirty="0"/>
              <a:t> </a:t>
            </a:r>
            <a:r>
              <a:rPr lang="en-US" sz="9600" dirty="0" err="1"/>
              <a:t>oluşturmaktan</a:t>
            </a:r>
            <a:r>
              <a:rPr lang="en-US" sz="9600" dirty="0"/>
              <a:t> </a:t>
            </a:r>
            <a:r>
              <a:rPr lang="en-US" sz="9600" dirty="0" err="1"/>
              <a:t>kaçını</a:t>
            </a:r>
            <a:r>
              <a:rPr lang="tr-TR" sz="9600" dirty="0" err="1"/>
              <a:t>lmalı</a:t>
            </a:r>
            <a:endParaRPr lang="tr-TR" sz="9600" dirty="0"/>
          </a:p>
          <a:p>
            <a:pPr lvl="0" algn="just">
              <a:buNone/>
            </a:pPr>
            <a:endParaRPr lang="tr-TR" sz="9600" dirty="0"/>
          </a:p>
          <a:p>
            <a:pPr lvl="0" algn="just"/>
            <a:r>
              <a:rPr lang="en-US" sz="9600" dirty="0" err="1"/>
              <a:t>Daima</a:t>
            </a:r>
            <a:r>
              <a:rPr lang="en-US" sz="9600" dirty="0"/>
              <a:t> </a:t>
            </a:r>
            <a:r>
              <a:rPr lang="en-US" sz="9600" dirty="0" err="1"/>
              <a:t>kontrol</a:t>
            </a:r>
            <a:r>
              <a:rPr lang="en-US" sz="9600" dirty="0"/>
              <a:t> </a:t>
            </a:r>
            <a:r>
              <a:rPr lang="en-US" sz="9600" dirty="0" err="1"/>
              <a:t>reaksiyonları</a:t>
            </a:r>
            <a:r>
              <a:rPr lang="en-US" sz="9600" dirty="0"/>
              <a:t> </a:t>
            </a:r>
            <a:r>
              <a:rPr lang="en-US" sz="9600" dirty="0" err="1"/>
              <a:t>yapı</a:t>
            </a:r>
            <a:r>
              <a:rPr lang="tr-TR" sz="9600" dirty="0" err="1"/>
              <a:t>lmalı</a:t>
            </a:r>
            <a:r>
              <a:rPr lang="en-US" sz="9600" dirty="0"/>
              <a:t>.</a:t>
            </a:r>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t>1.4.4- </a:t>
            </a:r>
            <a:r>
              <a:rPr lang="en-US" sz="3200" b="1" dirty="0"/>
              <a:t>PCR </a:t>
            </a:r>
            <a:r>
              <a:rPr lang="en-US" sz="3200" b="1" dirty="0" err="1"/>
              <a:t>Reaksiyonu</a:t>
            </a:r>
            <a:r>
              <a:rPr lang="en-US" sz="3200" b="1" dirty="0"/>
              <a:t> </a:t>
            </a:r>
            <a:r>
              <a:rPr lang="en-US" sz="3200" b="1" dirty="0" err="1"/>
              <a:t>İçin</a:t>
            </a:r>
            <a:r>
              <a:rPr lang="en-US" sz="3200" b="1" dirty="0"/>
              <a:t> </a:t>
            </a:r>
            <a:r>
              <a:rPr lang="en-US" sz="3200" b="1" dirty="0" err="1"/>
              <a:t>Karışım</a:t>
            </a:r>
            <a:r>
              <a:rPr lang="en-US" sz="3200" b="1" dirty="0"/>
              <a:t> </a:t>
            </a:r>
            <a:r>
              <a:rPr lang="en-US" sz="3200" b="1" dirty="0" err="1"/>
              <a:t>Hazırlama</a:t>
            </a:r>
            <a:endParaRPr lang="tr-TR" sz="3200" dirty="0"/>
          </a:p>
        </p:txBody>
      </p:sp>
      <p:sp>
        <p:nvSpPr>
          <p:cNvPr id="3" name="2 İçerik Yer Tutucusu"/>
          <p:cNvSpPr>
            <a:spLocks noGrp="1"/>
          </p:cNvSpPr>
          <p:nvPr>
            <p:ph idx="1"/>
          </p:nvPr>
        </p:nvSpPr>
        <p:spPr>
          <a:xfrm>
            <a:off x="457200" y="1600201"/>
            <a:ext cx="8229600" cy="2614618"/>
          </a:xfrm>
        </p:spPr>
        <p:txBody>
          <a:bodyPr>
            <a:normAutofit/>
          </a:bodyPr>
          <a:lstStyle/>
          <a:p>
            <a:pPr algn="just">
              <a:buNone/>
            </a:pPr>
            <a:r>
              <a:rPr lang="en-US" sz="2400" dirty="0"/>
              <a:t>PCR </a:t>
            </a:r>
            <a:r>
              <a:rPr lang="en-US" sz="2400" dirty="0" err="1"/>
              <a:t>için</a:t>
            </a:r>
            <a:r>
              <a:rPr lang="en-US" sz="2400" dirty="0"/>
              <a:t> </a:t>
            </a:r>
            <a:r>
              <a:rPr lang="en-US" sz="2400" dirty="0" err="1"/>
              <a:t>gerekli</a:t>
            </a:r>
            <a:r>
              <a:rPr lang="en-US" sz="2400" dirty="0"/>
              <a:t> </a:t>
            </a:r>
            <a:r>
              <a:rPr lang="en-US" sz="2400" dirty="0" err="1"/>
              <a:t>kimyasallar</a:t>
            </a:r>
            <a:r>
              <a:rPr lang="en-US" sz="2400" dirty="0"/>
              <a:t> </a:t>
            </a:r>
            <a:r>
              <a:rPr lang="en-US" sz="2400" dirty="0" err="1"/>
              <a:t>nükleaz</a:t>
            </a:r>
            <a:r>
              <a:rPr lang="en-US" sz="2400" dirty="0"/>
              <a:t> </a:t>
            </a:r>
            <a:r>
              <a:rPr lang="en-US" sz="2400" dirty="0" err="1"/>
              <a:t>ari</a:t>
            </a:r>
            <a:r>
              <a:rPr lang="en-US" sz="2400" dirty="0"/>
              <a:t> su, </a:t>
            </a:r>
            <a:r>
              <a:rPr lang="en-US" sz="2400" dirty="0" err="1"/>
              <a:t>reaksiyon</a:t>
            </a:r>
            <a:r>
              <a:rPr lang="en-US" sz="2400" dirty="0"/>
              <a:t> </a:t>
            </a:r>
            <a:r>
              <a:rPr lang="en-US" sz="2400" dirty="0" err="1"/>
              <a:t>tamponu</a:t>
            </a:r>
            <a:r>
              <a:rPr lang="en-US" sz="2400" dirty="0"/>
              <a:t>, </a:t>
            </a:r>
            <a:r>
              <a:rPr lang="en-US" sz="2400" dirty="0" err="1"/>
              <a:t>ısıya</a:t>
            </a:r>
            <a:r>
              <a:rPr lang="en-US" sz="2400" dirty="0"/>
              <a:t> </a:t>
            </a:r>
            <a:r>
              <a:rPr lang="en-US" sz="2400" dirty="0" err="1"/>
              <a:t>dayanıklı</a:t>
            </a:r>
            <a:r>
              <a:rPr lang="en-US" sz="2400" dirty="0"/>
              <a:t> DNA </a:t>
            </a:r>
            <a:r>
              <a:rPr lang="en-US" sz="2400" dirty="0" err="1"/>
              <a:t>polimeraz</a:t>
            </a:r>
            <a:r>
              <a:rPr lang="en-US" sz="2400" dirty="0"/>
              <a:t>, </a:t>
            </a:r>
            <a:r>
              <a:rPr lang="en-US" sz="2400" dirty="0" err="1"/>
              <a:t>oligonükleotid</a:t>
            </a:r>
            <a:r>
              <a:rPr lang="en-US" sz="2400" dirty="0"/>
              <a:t> </a:t>
            </a:r>
            <a:r>
              <a:rPr lang="en-US" sz="2400" dirty="0" err="1"/>
              <a:t>primerler</a:t>
            </a:r>
            <a:r>
              <a:rPr lang="en-US" sz="2400" dirty="0"/>
              <a:t>, </a:t>
            </a:r>
            <a:r>
              <a:rPr lang="en-US" sz="2400" dirty="0" err="1"/>
              <a:t>deoksinükleotidler</a:t>
            </a:r>
            <a:r>
              <a:rPr lang="en-US" sz="2400" dirty="0"/>
              <a:t> (</a:t>
            </a:r>
            <a:r>
              <a:rPr lang="en-US" sz="2400" dirty="0" err="1"/>
              <a:t>dNTP</a:t>
            </a:r>
            <a:r>
              <a:rPr lang="en-US" sz="2400" dirty="0"/>
              <a:t>), </a:t>
            </a:r>
            <a:r>
              <a:rPr lang="en-US" sz="2400" dirty="0" err="1"/>
              <a:t>hedef</a:t>
            </a:r>
            <a:r>
              <a:rPr lang="en-US" sz="2400" dirty="0"/>
              <a:t> DNA ve Mg </a:t>
            </a:r>
            <a:r>
              <a:rPr lang="en-US" sz="2400" dirty="0" err="1"/>
              <a:t>iyonlarıdır</a:t>
            </a:r>
            <a:r>
              <a:rPr lang="en-US" sz="2400" dirty="0"/>
              <a:t>. </a:t>
            </a:r>
            <a:r>
              <a:rPr lang="en-US" sz="2400" dirty="0" err="1"/>
              <a:t>Genel</a:t>
            </a:r>
            <a:r>
              <a:rPr lang="en-US" sz="2400" dirty="0"/>
              <a:t> </a:t>
            </a:r>
            <a:r>
              <a:rPr lang="en-US" sz="2400" dirty="0" err="1"/>
              <a:t>olarak</a:t>
            </a:r>
            <a:r>
              <a:rPr lang="en-US" sz="2400" dirty="0"/>
              <a:t> </a:t>
            </a:r>
            <a:r>
              <a:rPr lang="en-US" sz="2400" dirty="0" err="1"/>
              <a:t>bütün</a:t>
            </a:r>
            <a:r>
              <a:rPr lang="en-US" sz="2400" dirty="0"/>
              <a:t> </a:t>
            </a:r>
            <a:r>
              <a:rPr lang="en-US" sz="2400" dirty="0" err="1"/>
              <a:t>maddeler</a:t>
            </a:r>
            <a:r>
              <a:rPr lang="en-US" sz="2400" dirty="0"/>
              <a:t> (</a:t>
            </a:r>
            <a:r>
              <a:rPr lang="en-US" sz="2400" dirty="0" err="1"/>
              <a:t>hedef</a:t>
            </a:r>
            <a:r>
              <a:rPr lang="en-US" sz="2400" dirty="0"/>
              <a:t> DNA </a:t>
            </a:r>
            <a:r>
              <a:rPr lang="en-US" sz="2400" dirty="0" err="1"/>
              <a:t>dışında</a:t>
            </a:r>
            <a:r>
              <a:rPr lang="en-US" sz="2400" dirty="0"/>
              <a:t>) </a:t>
            </a:r>
            <a:r>
              <a:rPr lang="en-US" sz="2400" dirty="0" err="1"/>
              <a:t>reaksiyon</a:t>
            </a:r>
            <a:r>
              <a:rPr lang="en-US" sz="2400" dirty="0"/>
              <a:t> </a:t>
            </a:r>
            <a:r>
              <a:rPr lang="en-US" sz="2400" dirty="0" err="1"/>
              <a:t>sayısına</a:t>
            </a:r>
            <a:r>
              <a:rPr lang="en-US" sz="2400" dirty="0"/>
              <a:t> </a:t>
            </a:r>
            <a:r>
              <a:rPr lang="en-US" sz="2400" dirty="0" err="1"/>
              <a:t>göre</a:t>
            </a:r>
            <a:r>
              <a:rPr lang="en-US" sz="2400" dirty="0"/>
              <a:t> </a:t>
            </a:r>
            <a:r>
              <a:rPr lang="en-US" sz="2400" dirty="0" err="1"/>
              <a:t>yeterli</a:t>
            </a:r>
            <a:r>
              <a:rPr lang="en-US" sz="2400" dirty="0"/>
              <a:t> </a:t>
            </a:r>
            <a:r>
              <a:rPr lang="en-US" sz="2400" dirty="0" err="1"/>
              <a:t>olacak</a:t>
            </a:r>
            <a:r>
              <a:rPr lang="en-US" sz="2400" dirty="0"/>
              <a:t> </a:t>
            </a:r>
            <a:r>
              <a:rPr lang="en-US" sz="2400" dirty="0" err="1"/>
              <a:t>miktarda</a:t>
            </a:r>
            <a:r>
              <a:rPr lang="en-US" sz="2400" dirty="0"/>
              <a:t> </a:t>
            </a:r>
            <a:r>
              <a:rPr lang="en-US" sz="2400" dirty="0" err="1"/>
              <a:t>tek</a:t>
            </a:r>
            <a:r>
              <a:rPr lang="en-US" sz="2400" dirty="0"/>
              <a:t> </a:t>
            </a:r>
            <a:r>
              <a:rPr lang="en-US" sz="2400" dirty="0" err="1"/>
              <a:t>bir</a:t>
            </a:r>
            <a:r>
              <a:rPr lang="en-US" sz="2400" dirty="0"/>
              <a:t> </a:t>
            </a:r>
            <a:r>
              <a:rPr lang="en-US" sz="2400" dirty="0" err="1"/>
              <a:t>tüpte</a:t>
            </a:r>
            <a:r>
              <a:rPr lang="en-US" sz="2400" dirty="0"/>
              <a:t> </a:t>
            </a:r>
            <a:r>
              <a:rPr lang="en-US" sz="2400" dirty="0" err="1"/>
              <a:t>karıştırılır</a:t>
            </a:r>
            <a:r>
              <a:rPr lang="en-US" sz="2400" dirty="0"/>
              <a:t> (master </a:t>
            </a:r>
            <a:r>
              <a:rPr lang="en-US" sz="2400" dirty="0" err="1"/>
              <a:t>karışım</a:t>
            </a:r>
            <a:r>
              <a:rPr lang="en-US" sz="2400" dirty="0"/>
              <a:t>)</a:t>
            </a:r>
            <a:endParaRPr lang="tr-TR"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buNone/>
            </a:pPr>
            <a:r>
              <a:rPr lang="en-US" sz="2400" dirty="0"/>
              <a:t>Master </a:t>
            </a:r>
            <a:r>
              <a:rPr lang="en-US" sz="2400" dirty="0" err="1"/>
              <a:t>karışım</a:t>
            </a:r>
            <a:r>
              <a:rPr lang="en-US" sz="2400" dirty="0"/>
              <a:t> </a:t>
            </a:r>
            <a:r>
              <a:rPr lang="en-US" sz="2400" dirty="0" err="1"/>
              <a:t>solüsyonunun</a:t>
            </a:r>
            <a:r>
              <a:rPr lang="en-US" sz="2400" dirty="0"/>
              <a:t> </a:t>
            </a:r>
            <a:r>
              <a:rPr lang="en-US" sz="2400" dirty="0" err="1"/>
              <a:t>kullanımı</a:t>
            </a:r>
            <a:r>
              <a:rPr lang="en-US" sz="2400" dirty="0"/>
              <a:t> </a:t>
            </a:r>
            <a:r>
              <a:rPr lang="en-US" sz="2400" dirty="0" err="1"/>
              <a:t>kontaminasyon</a:t>
            </a:r>
            <a:r>
              <a:rPr lang="en-US" sz="2400" dirty="0"/>
              <a:t> </a:t>
            </a:r>
            <a:r>
              <a:rPr lang="en-US" sz="2400" dirty="0" err="1"/>
              <a:t>riskini</a:t>
            </a:r>
            <a:r>
              <a:rPr lang="tr-TR" sz="2400" dirty="0"/>
              <a:t>      </a:t>
            </a:r>
            <a:r>
              <a:rPr lang="en-US" sz="2400" dirty="0" err="1"/>
              <a:t>azaltır</a:t>
            </a:r>
            <a:r>
              <a:rPr lang="en-US" sz="2400" dirty="0"/>
              <a:t> ve </a:t>
            </a:r>
            <a:r>
              <a:rPr lang="en-US" sz="2400" dirty="0" err="1"/>
              <a:t>aşağıdaki</a:t>
            </a:r>
            <a:r>
              <a:rPr lang="en-US" sz="2400" dirty="0"/>
              <a:t> </a:t>
            </a:r>
            <a:r>
              <a:rPr lang="en-US" sz="2400" dirty="0" err="1"/>
              <a:t>sebeplerden</a:t>
            </a:r>
            <a:r>
              <a:rPr lang="en-US" sz="2400" dirty="0"/>
              <a:t> </a:t>
            </a:r>
            <a:r>
              <a:rPr lang="en-US" sz="2400" dirty="0" err="1"/>
              <a:t>ötürü</a:t>
            </a:r>
            <a:r>
              <a:rPr lang="en-US" sz="2400" dirty="0"/>
              <a:t> PCR </a:t>
            </a:r>
            <a:r>
              <a:rPr lang="en-US" sz="2400" dirty="0" err="1"/>
              <a:t>reaks</a:t>
            </a:r>
            <a:r>
              <a:rPr lang="tr-TR" sz="2400" dirty="0"/>
              <a:t>i</a:t>
            </a:r>
            <a:r>
              <a:rPr lang="en-US" sz="2400" dirty="0"/>
              <a:t>yon</a:t>
            </a:r>
            <a:r>
              <a:rPr lang="tr-TR" sz="2400" dirty="0"/>
              <a:t>  </a:t>
            </a:r>
            <a:r>
              <a:rPr lang="en-US" sz="2400" dirty="0" err="1"/>
              <a:t>performansını</a:t>
            </a:r>
            <a:r>
              <a:rPr lang="en-US" sz="2400" dirty="0"/>
              <a:t> </a:t>
            </a:r>
            <a:r>
              <a:rPr lang="en-US" sz="2400" dirty="0" err="1"/>
              <a:t>arttırır</a:t>
            </a:r>
            <a:r>
              <a:rPr lang="en-US" sz="2400" dirty="0"/>
              <a:t> :</a:t>
            </a:r>
            <a:endParaRPr lang="tr-TR" sz="2400" dirty="0"/>
          </a:p>
          <a:p>
            <a:pPr lvl="1" algn="just"/>
            <a:r>
              <a:rPr lang="en-US" sz="2400" dirty="0" err="1"/>
              <a:t>Bir</a:t>
            </a:r>
            <a:r>
              <a:rPr lang="en-US" sz="2400" dirty="0"/>
              <a:t> </a:t>
            </a:r>
            <a:r>
              <a:rPr lang="en-US" sz="2400" dirty="0" err="1"/>
              <a:t>seri</a:t>
            </a:r>
            <a:r>
              <a:rPr lang="en-US" sz="2400" dirty="0"/>
              <a:t> </a:t>
            </a:r>
            <a:r>
              <a:rPr lang="en-US" sz="2400" dirty="0" err="1"/>
              <a:t>analiz</a:t>
            </a:r>
            <a:r>
              <a:rPr lang="en-US" sz="2400" dirty="0"/>
              <a:t> </a:t>
            </a:r>
            <a:r>
              <a:rPr lang="en-US" sz="2400" dirty="0" err="1"/>
              <a:t>için</a:t>
            </a:r>
            <a:r>
              <a:rPr lang="en-US" sz="2400" dirty="0"/>
              <a:t> </a:t>
            </a:r>
            <a:r>
              <a:rPr lang="en-US" sz="2400" dirty="0" err="1"/>
              <a:t>aynı</a:t>
            </a:r>
            <a:r>
              <a:rPr lang="en-US" sz="2400" dirty="0"/>
              <a:t> </a:t>
            </a:r>
            <a:r>
              <a:rPr lang="en-US" sz="2400" dirty="0" err="1"/>
              <a:t>kalitede</a:t>
            </a:r>
            <a:r>
              <a:rPr lang="en-US" sz="2400" dirty="0"/>
              <a:t> </a:t>
            </a:r>
            <a:r>
              <a:rPr lang="en-US" sz="2400" dirty="0" err="1"/>
              <a:t>karışım</a:t>
            </a:r>
            <a:r>
              <a:rPr lang="en-US" sz="2400" dirty="0"/>
              <a:t> </a:t>
            </a:r>
            <a:r>
              <a:rPr lang="en-US" sz="2400" dirty="0" err="1"/>
              <a:t>garantisi</a:t>
            </a:r>
            <a:r>
              <a:rPr lang="en-US" sz="2400" dirty="0"/>
              <a:t> </a:t>
            </a:r>
            <a:r>
              <a:rPr lang="en-US" sz="2400" dirty="0" err="1"/>
              <a:t>vardır</a:t>
            </a:r>
            <a:r>
              <a:rPr lang="en-US" sz="2400" dirty="0"/>
              <a:t>.</a:t>
            </a:r>
            <a:endParaRPr lang="tr-TR" sz="2400" dirty="0"/>
          </a:p>
          <a:p>
            <a:pPr lvl="1" algn="just"/>
            <a:r>
              <a:rPr lang="en-US" sz="2400" dirty="0" err="1"/>
              <a:t>Orijinal</a:t>
            </a:r>
            <a:r>
              <a:rPr lang="en-US" sz="2400" dirty="0"/>
              <a:t> ve </a:t>
            </a:r>
            <a:r>
              <a:rPr lang="en-US" sz="2400" dirty="0" err="1"/>
              <a:t>yeni</a:t>
            </a:r>
            <a:r>
              <a:rPr lang="en-US" sz="2400" dirty="0"/>
              <a:t> </a:t>
            </a:r>
            <a:r>
              <a:rPr lang="en-US" sz="2400" dirty="0" err="1"/>
              <a:t>hazırlanan</a:t>
            </a:r>
            <a:r>
              <a:rPr lang="en-US" sz="2400" dirty="0"/>
              <a:t> </a:t>
            </a:r>
            <a:r>
              <a:rPr lang="en-US" sz="2400" dirty="0" err="1"/>
              <a:t>karışımların</a:t>
            </a:r>
            <a:r>
              <a:rPr lang="en-US" sz="2400" dirty="0"/>
              <a:t> </a:t>
            </a:r>
            <a:r>
              <a:rPr lang="en-US" sz="2400" dirty="0" err="1"/>
              <a:t>kontaminasyon</a:t>
            </a:r>
            <a:r>
              <a:rPr lang="en-US" sz="2400" dirty="0"/>
              <a:t> </a:t>
            </a:r>
            <a:r>
              <a:rPr lang="en-US" sz="2400" dirty="0" err="1"/>
              <a:t>riski</a:t>
            </a:r>
            <a:r>
              <a:rPr lang="en-US" sz="2400" dirty="0"/>
              <a:t> </a:t>
            </a:r>
            <a:r>
              <a:rPr lang="en-US" sz="2400" dirty="0" err="1"/>
              <a:t>düşer</a:t>
            </a:r>
            <a:r>
              <a:rPr lang="en-US" sz="2400" dirty="0"/>
              <a:t>.</a:t>
            </a:r>
            <a:endParaRPr lang="tr-TR" sz="2400" dirty="0"/>
          </a:p>
          <a:p>
            <a:pPr lvl="1" algn="just"/>
            <a:r>
              <a:rPr lang="en-US" sz="2400" dirty="0" err="1"/>
              <a:t>Daha</a:t>
            </a:r>
            <a:r>
              <a:rPr lang="en-US" sz="2400" dirty="0"/>
              <a:t> </a:t>
            </a:r>
            <a:r>
              <a:rPr lang="en-US" sz="2400" dirty="0" err="1"/>
              <a:t>yüksek</a:t>
            </a:r>
            <a:r>
              <a:rPr lang="en-US" sz="2400" dirty="0"/>
              <a:t> </a:t>
            </a:r>
            <a:r>
              <a:rPr lang="en-US" sz="2400" dirty="0" err="1"/>
              <a:t>hacimler</a:t>
            </a:r>
            <a:r>
              <a:rPr lang="en-US" sz="2400" dirty="0"/>
              <a:t> </a:t>
            </a:r>
            <a:r>
              <a:rPr lang="en-US" sz="2400" dirty="0" err="1"/>
              <a:t>pipetlenebilir</a:t>
            </a:r>
            <a:r>
              <a:rPr lang="en-US" sz="2400" dirty="0"/>
              <a:t>.</a:t>
            </a:r>
            <a:endParaRPr lang="tr-TR" sz="2400" dirty="0"/>
          </a:p>
          <a:p>
            <a:pPr lvl="1" algn="just"/>
            <a:r>
              <a:rPr lang="en-US" sz="2400" dirty="0" err="1"/>
              <a:t>Pipetleme</a:t>
            </a:r>
            <a:r>
              <a:rPr lang="en-US" sz="2400" dirty="0"/>
              <a:t> </a:t>
            </a:r>
            <a:r>
              <a:rPr lang="en-US" sz="2400" dirty="0" err="1"/>
              <a:t>safhaları</a:t>
            </a:r>
            <a:r>
              <a:rPr lang="en-US" sz="2400" dirty="0"/>
              <a:t> </a:t>
            </a:r>
            <a:r>
              <a:rPr lang="en-US" sz="2400" dirty="0" err="1"/>
              <a:t>azalır</a:t>
            </a:r>
            <a:r>
              <a:rPr lang="en-US" sz="2400" dirty="0"/>
              <a:t>, </a:t>
            </a:r>
            <a:r>
              <a:rPr lang="en-US" sz="2400" dirty="0" err="1"/>
              <a:t>böylece</a:t>
            </a:r>
            <a:r>
              <a:rPr lang="en-US" sz="2400" dirty="0"/>
              <a:t> </a:t>
            </a:r>
            <a:r>
              <a:rPr lang="en-US" sz="2400" dirty="0" err="1"/>
              <a:t>zamandan</a:t>
            </a:r>
            <a:r>
              <a:rPr lang="en-US" sz="2400" dirty="0"/>
              <a:t> </a:t>
            </a:r>
            <a:r>
              <a:rPr lang="en-US" sz="2400" dirty="0" err="1"/>
              <a:t>kazanılır</a:t>
            </a:r>
            <a:r>
              <a:rPr lang="en-US" sz="2400" dirty="0"/>
              <a:t>.</a:t>
            </a:r>
            <a:endParaRPr lang="tr-TR"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357298"/>
            <a:ext cx="8786842" cy="5500702"/>
          </a:xfrm>
        </p:spPr>
        <p:txBody>
          <a:bodyPr>
            <a:normAutofit/>
          </a:bodyPr>
          <a:lstStyle/>
          <a:p>
            <a:pPr algn="just"/>
            <a:r>
              <a:rPr lang="en-US" sz="2400" dirty="0" err="1"/>
              <a:t>Örneğin</a:t>
            </a:r>
            <a:r>
              <a:rPr lang="en-US" sz="2400" dirty="0"/>
              <a:t> 1 </a:t>
            </a:r>
            <a:r>
              <a:rPr lang="en-US" sz="2400" dirty="0" err="1"/>
              <a:t>kb’lik</a:t>
            </a:r>
            <a:r>
              <a:rPr lang="en-US" sz="2400" dirty="0"/>
              <a:t> </a:t>
            </a:r>
            <a:r>
              <a:rPr lang="en-US" sz="2400" dirty="0" err="1"/>
              <a:t>bir</a:t>
            </a:r>
            <a:r>
              <a:rPr lang="en-US" sz="2400" dirty="0"/>
              <a:t> DNA </a:t>
            </a:r>
            <a:r>
              <a:rPr lang="en-US" sz="2400" dirty="0" err="1"/>
              <a:t>parçası</a:t>
            </a:r>
            <a:r>
              <a:rPr lang="en-US" sz="2400" dirty="0"/>
              <a:t> </a:t>
            </a:r>
            <a:r>
              <a:rPr lang="en-US" sz="2400" dirty="0" err="1"/>
              <a:t>eklenmiş</a:t>
            </a:r>
            <a:r>
              <a:rPr lang="en-US" sz="2400" dirty="0"/>
              <a:t> 4kb’lik </a:t>
            </a:r>
            <a:r>
              <a:rPr lang="en-US" sz="2400" dirty="0" err="1"/>
              <a:t>bir</a:t>
            </a:r>
            <a:r>
              <a:rPr lang="en-US" sz="2400" dirty="0"/>
              <a:t> </a:t>
            </a:r>
            <a:r>
              <a:rPr lang="en-US" sz="2400" dirty="0" err="1"/>
              <a:t>plazmid</a:t>
            </a:r>
            <a:r>
              <a:rPr lang="en-US" sz="2400" dirty="0"/>
              <a:t> </a:t>
            </a:r>
            <a:r>
              <a:rPr lang="en-US" sz="2400" dirty="0" err="1"/>
              <a:t>için</a:t>
            </a:r>
            <a:r>
              <a:rPr lang="en-US" sz="2400" dirty="0"/>
              <a:t> </a:t>
            </a:r>
            <a:r>
              <a:rPr lang="en-US" sz="2400" dirty="0" err="1"/>
              <a:t>reaksiyona</a:t>
            </a:r>
            <a:r>
              <a:rPr lang="en-US" sz="2400" dirty="0"/>
              <a:t> </a:t>
            </a:r>
            <a:r>
              <a:rPr lang="en-US" sz="2400" dirty="0" err="1"/>
              <a:t>dahil</a:t>
            </a:r>
            <a:r>
              <a:rPr lang="en-US" sz="2400" dirty="0"/>
              <a:t> </a:t>
            </a:r>
            <a:r>
              <a:rPr lang="en-US" sz="2400" dirty="0" err="1"/>
              <a:t>edilen</a:t>
            </a:r>
            <a:r>
              <a:rPr lang="en-US" sz="2400" dirty="0"/>
              <a:t> </a:t>
            </a:r>
            <a:r>
              <a:rPr lang="en-US" sz="2400" dirty="0" err="1"/>
              <a:t>DNA’nın</a:t>
            </a:r>
            <a:r>
              <a:rPr lang="en-US" sz="2400" dirty="0"/>
              <a:t> %25’i </a:t>
            </a:r>
            <a:r>
              <a:rPr lang="en-US" sz="2400" dirty="0" err="1"/>
              <a:t>istenilen</a:t>
            </a:r>
            <a:r>
              <a:rPr lang="en-US" sz="2400" dirty="0"/>
              <a:t> </a:t>
            </a:r>
            <a:r>
              <a:rPr lang="en-US" sz="2400" dirty="0" err="1"/>
              <a:t>bölgedir</a:t>
            </a:r>
            <a:r>
              <a:rPr lang="en-US" sz="2400" dirty="0"/>
              <a:t>.</a:t>
            </a:r>
            <a:r>
              <a:rPr lang="tr-TR" sz="2400" dirty="0"/>
              <a:t> </a:t>
            </a:r>
            <a:r>
              <a:rPr lang="en-US" sz="2400" dirty="0" err="1"/>
              <a:t>Halbuki</a:t>
            </a:r>
            <a:r>
              <a:rPr lang="en-US" sz="2400" dirty="0"/>
              <a:t> </a:t>
            </a:r>
            <a:r>
              <a:rPr lang="en-US" sz="2400" dirty="0" err="1"/>
              <a:t>mısır</a:t>
            </a:r>
            <a:r>
              <a:rPr lang="en-US" sz="2400" dirty="0"/>
              <a:t> </a:t>
            </a:r>
            <a:r>
              <a:rPr lang="en-US" sz="2400" dirty="0" err="1"/>
              <a:t>genomunda</a:t>
            </a:r>
            <a:r>
              <a:rPr lang="en-US" sz="2400" dirty="0"/>
              <a:t> (5x109  </a:t>
            </a:r>
            <a:r>
              <a:rPr lang="en-US" sz="2400" dirty="0" err="1"/>
              <a:t>bp</a:t>
            </a:r>
            <a:r>
              <a:rPr lang="en-US" sz="2400" dirty="0"/>
              <a:t>) </a:t>
            </a:r>
            <a:r>
              <a:rPr lang="en-US" sz="2400" dirty="0" err="1"/>
              <a:t>yer</a:t>
            </a:r>
            <a:r>
              <a:rPr lang="en-US" sz="2400" dirty="0"/>
              <a:t> </a:t>
            </a:r>
            <a:r>
              <a:rPr lang="en-US" sz="2400" dirty="0" err="1"/>
              <a:t>alan</a:t>
            </a:r>
            <a:r>
              <a:rPr lang="tr-TR" sz="2400" dirty="0"/>
              <a:t> </a:t>
            </a:r>
            <a:r>
              <a:rPr lang="en-US" sz="2400" dirty="0"/>
              <a:t>1 </a:t>
            </a:r>
            <a:r>
              <a:rPr lang="en-US" sz="2400" dirty="0" err="1"/>
              <a:t>kb’lik</a:t>
            </a:r>
            <a:r>
              <a:rPr lang="en-US" sz="2400" dirty="0"/>
              <a:t> </a:t>
            </a:r>
            <a:r>
              <a:rPr lang="en-US" sz="2400" dirty="0" err="1"/>
              <a:t>bir</a:t>
            </a:r>
            <a:r>
              <a:rPr lang="en-US" sz="2400" dirty="0"/>
              <a:t> gen, </a:t>
            </a:r>
            <a:r>
              <a:rPr lang="en-US" sz="2400" dirty="0" err="1"/>
              <a:t>reaksiyona</a:t>
            </a:r>
            <a:r>
              <a:rPr lang="en-US" sz="2400" dirty="0"/>
              <a:t> </a:t>
            </a:r>
            <a:r>
              <a:rPr lang="en-US" sz="2400" dirty="0" err="1"/>
              <a:t>dahil</a:t>
            </a:r>
            <a:r>
              <a:rPr lang="en-US" sz="2400" dirty="0"/>
              <a:t> </a:t>
            </a:r>
            <a:r>
              <a:rPr lang="en-US" sz="2400" dirty="0" err="1"/>
              <a:t>DNA’nın</a:t>
            </a:r>
            <a:r>
              <a:rPr lang="en-US" sz="2400" dirty="0"/>
              <a:t> </a:t>
            </a:r>
            <a:r>
              <a:rPr lang="en-US" sz="2400" dirty="0" err="1"/>
              <a:t>yaklaşık</a:t>
            </a:r>
            <a:r>
              <a:rPr lang="en-US" sz="2400" dirty="0"/>
              <a:t> </a:t>
            </a:r>
            <a:r>
              <a:rPr lang="en-US" sz="2400" dirty="0" err="1"/>
              <a:t>olarak</a:t>
            </a:r>
            <a:r>
              <a:rPr lang="en-US" sz="2400" dirty="0"/>
              <a:t> %0,00002’sini </a:t>
            </a:r>
            <a:r>
              <a:rPr lang="en-US" sz="2400" dirty="0" err="1"/>
              <a:t>oluşturmaktadır</a:t>
            </a:r>
            <a:r>
              <a:rPr lang="en-US" sz="2400" dirty="0"/>
              <a:t>.</a:t>
            </a:r>
            <a:r>
              <a:rPr lang="tr-TR" sz="2400" dirty="0"/>
              <a:t> </a:t>
            </a:r>
            <a:r>
              <a:rPr lang="en-US" sz="2400" dirty="0" err="1"/>
              <a:t>Yani</a:t>
            </a:r>
            <a:r>
              <a:rPr lang="en-US" sz="2400" dirty="0"/>
              <a:t> her </a:t>
            </a:r>
            <a:r>
              <a:rPr lang="en-US" sz="2400" dirty="0" err="1"/>
              <a:t>reaksiyonda</a:t>
            </a:r>
            <a:r>
              <a:rPr lang="en-US" sz="2400" dirty="0"/>
              <a:t> </a:t>
            </a:r>
            <a:r>
              <a:rPr lang="en-US" sz="2400" dirty="0" err="1"/>
              <a:t>hedef</a:t>
            </a:r>
            <a:r>
              <a:rPr lang="en-US" sz="2400" dirty="0"/>
              <a:t> </a:t>
            </a:r>
            <a:r>
              <a:rPr lang="en-US" sz="2400" dirty="0" err="1"/>
              <a:t>kopya</a:t>
            </a:r>
            <a:r>
              <a:rPr lang="en-US" sz="2400" dirty="0"/>
              <a:t> </a:t>
            </a:r>
            <a:r>
              <a:rPr lang="en-US" sz="2400" dirty="0" err="1"/>
              <a:t>sayısını</a:t>
            </a:r>
            <a:r>
              <a:rPr lang="en-US" sz="2400" dirty="0"/>
              <a:t> </a:t>
            </a:r>
            <a:r>
              <a:rPr lang="en-US" sz="2400" dirty="0" err="1"/>
              <a:t>sabit</a:t>
            </a:r>
            <a:r>
              <a:rPr lang="en-US" sz="2400" dirty="0"/>
              <a:t> </a:t>
            </a:r>
            <a:r>
              <a:rPr lang="en-US" sz="2400" dirty="0" err="1"/>
              <a:t>tutabilmek</a:t>
            </a:r>
            <a:r>
              <a:rPr lang="en-US" sz="2400" dirty="0"/>
              <a:t> </a:t>
            </a:r>
            <a:r>
              <a:rPr lang="en-US" sz="2400" dirty="0" err="1"/>
              <a:t>için</a:t>
            </a:r>
            <a:r>
              <a:rPr lang="en-US" sz="2400" dirty="0"/>
              <a:t> </a:t>
            </a:r>
            <a:r>
              <a:rPr lang="en-US" sz="2400" dirty="0" err="1"/>
              <a:t>yaklaşık</a:t>
            </a:r>
            <a:r>
              <a:rPr lang="en-US" sz="2400" dirty="0"/>
              <a:t>  </a:t>
            </a:r>
            <a:r>
              <a:rPr lang="en-US" sz="2400" dirty="0" err="1"/>
              <a:t>olarak</a:t>
            </a:r>
            <a:r>
              <a:rPr lang="en-US" sz="2400" dirty="0"/>
              <a:t>  </a:t>
            </a:r>
            <a:r>
              <a:rPr lang="en-US" sz="2400" dirty="0" err="1"/>
              <a:t>bir</a:t>
            </a:r>
            <a:r>
              <a:rPr lang="en-US" sz="2400" dirty="0"/>
              <a:t>  </a:t>
            </a:r>
            <a:r>
              <a:rPr lang="en-US" sz="2400" dirty="0" err="1"/>
              <a:t>milyon</a:t>
            </a:r>
            <a:r>
              <a:rPr lang="en-US" sz="2400" dirty="0"/>
              <a:t>  </a:t>
            </a:r>
            <a:r>
              <a:rPr lang="en-US" sz="2400" dirty="0" err="1"/>
              <a:t>kez</a:t>
            </a:r>
            <a:r>
              <a:rPr lang="tr-TR" sz="2400" dirty="0"/>
              <a:t> daha </a:t>
            </a:r>
            <a:r>
              <a:rPr lang="en-US" sz="2400" dirty="0" err="1"/>
              <a:t>fazla</a:t>
            </a:r>
            <a:r>
              <a:rPr lang="en-US" sz="2400" dirty="0"/>
              <a:t>  </a:t>
            </a:r>
            <a:r>
              <a:rPr lang="en-US" sz="2400" dirty="0" err="1"/>
              <a:t>mısır</a:t>
            </a:r>
            <a:r>
              <a:rPr lang="en-US" sz="2400" dirty="0"/>
              <a:t>  </a:t>
            </a:r>
            <a:r>
              <a:rPr lang="en-US" sz="2400" dirty="0" err="1"/>
              <a:t>genomik</a:t>
            </a:r>
            <a:r>
              <a:rPr lang="en-US" sz="2400" dirty="0"/>
              <a:t>  </a:t>
            </a:r>
            <a:r>
              <a:rPr lang="en-US" sz="2400" dirty="0" err="1"/>
              <a:t>DNA’sı</a:t>
            </a:r>
            <a:r>
              <a:rPr lang="en-US" sz="2400" dirty="0"/>
              <a:t>  </a:t>
            </a:r>
            <a:r>
              <a:rPr lang="en-US" sz="2400" dirty="0" err="1"/>
              <a:t>gerekmektedir</a:t>
            </a:r>
            <a:r>
              <a:rPr lang="en-US" sz="2400" dirty="0"/>
              <a:t>.</a:t>
            </a:r>
            <a:endParaRPr lang="tr-TR" sz="4400" dirty="0"/>
          </a:p>
          <a:p>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en-US" sz="2400" dirty="0"/>
              <a:t>Optimize </a:t>
            </a:r>
            <a:r>
              <a:rPr lang="en-US" sz="2400" dirty="0" err="1"/>
              <a:t>edilmiş</a:t>
            </a:r>
            <a:r>
              <a:rPr lang="en-US" sz="2400" dirty="0"/>
              <a:t> </a:t>
            </a:r>
            <a:r>
              <a:rPr lang="en-US" sz="2400" dirty="0" err="1"/>
              <a:t>sonuç</a:t>
            </a:r>
            <a:r>
              <a:rPr lang="en-US" sz="2400" dirty="0"/>
              <a:t> </a:t>
            </a:r>
            <a:r>
              <a:rPr lang="en-US" sz="2400" dirty="0" err="1"/>
              <a:t>için</a:t>
            </a:r>
            <a:r>
              <a:rPr lang="en-US" sz="2400" dirty="0"/>
              <a:t> </a:t>
            </a:r>
            <a:r>
              <a:rPr lang="en-US" sz="2400" dirty="0" err="1"/>
              <a:t>hedef</a:t>
            </a:r>
            <a:r>
              <a:rPr lang="en-US" sz="2400" dirty="0"/>
              <a:t> </a:t>
            </a:r>
            <a:r>
              <a:rPr lang="en-US" sz="2400" dirty="0" err="1"/>
              <a:t>sekansın</a:t>
            </a:r>
            <a:r>
              <a:rPr lang="en-US" sz="2400" dirty="0"/>
              <a:t> en </a:t>
            </a:r>
            <a:r>
              <a:rPr lang="en-US" sz="2400" dirty="0" err="1"/>
              <a:t>az</a:t>
            </a:r>
            <a:r>
              <a:rPr lang="en-US" sz="2400" dirty="0"/>
              <a:t> 104 , </a:t>
            </a:r>
            <a:r>
              <a:rPr lang="en-US" sz="2400" dirty="0" err="1"/>
              <a:t>tercihen</a:t>
            </a:r>
            <a:r>
              <a:rPr lang="en-US" sz="2400" dirty="0"/>
              <a:t> </a:t>
            </a:r>
            <a:r>
              <a:rPr lang="en-US" sz="2400" dirty="0" err="1"/>
              <a:t>daha</a:t>
            </a:r>
            <a:r>
              <a:rPr lang="en-US" sz="2400" dirty="0"/>
              <a:t> </a:t>
            </a:r>
            <a:r>
              <a:rPr lang="en-US" sz="2400" dirty="0" err="1"/>
              <a:t>fazla</a:t>
            </a:r>
            <a:r>
              <a:rPr lang="en-US" sz="2400" dirty="0"/>
              <a:t> </a:t>
            </a:r>
            <a:r>
              <a:rPr lang="en-US" sz="2400" dirty="0" err="1"/>
              <a:t>kopyası</a:t>
            </a:r>
            <a:r>
              <a:rPr lang="en-US" sz="2400" dirty="0"/>
              <a:t> 25-30 </a:t>
            </a:r>
            <a:r>
              <a:rPr lang="en-US" sz="2400" dirty="0" err="1"/>
              <a:t>döngüde</a:t>
            </a:r>
            <a:r>
              <a:rPr lang="en-US" sz="2400" dirty="0"/>
              <a:t> </a:t>
            </a:r>
            <a:r>
              <a:rPr lang="en-US" sz="2400" dirty="0" err="1"/>
              <a:t>sinyal</a:t>
            </a:r>
            <a:r>
              <a:rPr lang="en-US" sz="2400" dirty="0"/>
              <a:t> </a:t>
            </a:r>
            <a:r>
              <a:rPr lang="en-US" sz="2400" dirty="0" err="1"/>
              <a:t>alabilmek</a:t>
            </a:r>
            <a:r>
              <a:rPr lang="en-US" sz="2400" dirty="0"/>
              <a:t> </a:t>
            </a:r>
            <a:r>
              <a:rPr lang="en-US" sz="2400" dirty="0" err="1"/>
              <a:t>için</a:t>
            </a:r>
            <a:r>
              <a:rPr lang="en-US" sz="2400" dirty="0"/>
              <a:t> </a:t>
            </a:r>
            <a:r>
              <a:rPr lang="en-US" sz="2400" dirty="0" err="1"/>
              <a:t>başlangıç</a:t>
            </a:r>
            <a:r>
              <a:rPr lang="en-US" sz="2400" dirty="0"/>
              <a:t> </a:t>
            </a:r>
            <a:r>
              <a:rPr lang="en-US" sz="2400" dirty="0" err="1"/>
              <a:t>atası</a:t>
            </a:r>
            <a:r>
              <a:rPr lang="en-US" sz="2400" dirty="0"/>
              <a:t> </a:t>
            </a:r>
            <a:r>
              <a:rPr lang="en-US" sz="2400" dirty="0" err="1"/>
              <a:t>olarak</a:t>
            </a:r>
            <a:r>
              <a:rPr lang="en-US" sz="2400" dirty="0"/>
              <a:t> </a:t>
            </a:r>
            <a:r>
              <a:rPr lang="en-US" sz="2400" dirty="0" err="1"/>
              <a:t>kullanılmaldır</a:t>
            </a:r>
            <a:r>
              <a:rPr lang="en-US" sz="2400" dirty="0"/>
              <a:t>. </a:t>
            </a:r>
            <a:r>
              <a:rPr lang="en-US" sz="2400" dirty="0" err="1"/>
              <a:t>Pratikte</a:t>
            </a:r>
            <a:r>
              <a:rPr lang="en-US" sz="2400" dirty="0"/>
              <a:t> </a:t>
            </a:r>
            <a:r>
              <a:rPr lang="en-US" sz="2400" dirty="0" err="1"/>
              <a:t>hedef</a:t>
            </a:r>
            <a:r>
              <a:rPr lang="en-US" sz="2400" dirty="0"/>
              <a:t> </a:t>
            </a:r>
            <a:r>
              <a:rPr lang="en-US" sz="2400" dirty="0" err="1"/>
              <a:t>sekansın</a:t>
            </a:r>
            <a:r>
              <a:rPr lang="en-US" sz="2400" dirty="0"/>
              <a:t> 10’dan </a:t>
            </a:r>
            <a:r>
              <a:rPr lang="en-US" sz="2400" dirty="0" err="1"/>
              <a:t>az</a:t>
            </a:r>
            <a:r>
              <a:rPr lang="en-US" sz="2400" dirty="0"/>
              <a:t> </a:t>
            </a:r>
            <a:r>
              <a:rPr lang="en-US" sz="2400" dirty="0" err="1"/>
              <a:t>kopyasını</a:t>
            </a:r>
            <a:r>
              <a:rPr lang="en-US" sz="2400" dirty="0"/>
              <a:t> </a:t>
            </a:r>
            <a:r>
              <a:rPr lang="en-US" sz="2400" dirty="0" err="1"/>
              <a:t>dahi</a:t>
            </a:r>
            <a:r>
              <a:rPr lang="en-US" sz="2400" dirty="0"/>
              <a:t> </a:t>
            </a:r>
            <a:r>
              <a:rPr lang="en-US" sz="2400" dirty="0" err="1"/>
              <a:t>çoğaltmak</a:t>
            </a:r>
            <a:r>
              <a:rPr lang="en-US" sz="2400" dirty="0"/>
              <a:t> </a:t>
            </a:r>
            <a:r>
              <a:rPr lang="en-US" sz="2400" dirty="0" err="1"/>
              <a:t>mümkün</a:t>
            </a:r>
            <a:r>
              <a:rPr lang="en-US" sz="2400" dirty="0"/>
              <a:t> </a:t>
            </a:r>
            <a:r>
              <a:rPr lang="en-US" sz="2400" dirty="0" err="1"/>
              <a:t>olsa</a:t>
            </a:r>
            <a:r>
              <a:rPr lang="en-US" sz="2400" dirty="0"/>
              <a:t> bile </a:t>
            </a:r>
            <a:r>
              <a:rPr lang="en-US" sz="2400" dirty="0" err="1"/>
              <a:t>bu</a:t>
            </a:r>
            <a:r>
              <a:rPr lang="en-US" sz="2400" dirty="0"/>
              <a:t> </a:t>
            </a:r>
            <a:r>
              <a:rPr lang="en-US" sz="2400" dirty="0" err="1"/>
              <a:t>durumda</a:t>
            </a:r>
            <a:r>
              <a:rPr lang="en-US" sz="2400" dirty="0"/>
              <a:t> </a:t>
            </a:r>
            <a:r>
              <a:rPr lang="en-US" sz="2400" dirty="0" err="1"/>
              <a:t>da</a:t>
            </a:r>
            <a:r>
              <a:rPr lang="en-US" sz="2400" dirty="0"/>
              <a:t> </a:t>
            </a:r>
            <a:r>
              <a:rPr lang="en-US" sz="2400" dirty="0" err="1"/>
              <a:t>elektroforezde</a:t>
            </a:r>
            <a:r>
              <a:rPr lang="en-US" sz="2400" dirty="0"/>
              <a:t> </a:t>
            </a:r>
            <a:r>
              <a:rPr lang="en-US" sz="2400" dirty="0" err="1"/>
              <a:t>sinyal</a:t>
            </a:r>
            <a:r>
              <a:rPr lang="en-US" sz="2400" dirty="0"/>
              <a:t> </a:t>
            </a:r>
            <a:r>
              <a:rPr lang="en-US" sz="2400" dirty="0" err="1"/>
              <a:t>alabilmek</a:t>
            </a:r>
            <a:r>
              <a:rPr lang="en-US" sz="2400" dirty="0"/>
              <a:t> </a:t>
            </a:r>
            <a:r>
              <a:rPr lang="en-US" sz="2400" dirty="0" err="1"/>
              <a:t>için</a:t>
            </a:r>
            <a:r>
              <a:rPr lang="en-US" sz="2400" dirty="0"/>
              <a:t> </a:t>
            </a:r>
            <a:r>
              <a:rPr lang="en-US" sz="2400" dirty="0" err="1"/>
              <a:t>daha</a:t>
            </a:r>
            <a:r>
              <a:rPr lang="en-US" sz="2400" dirty="0"/>
              <a:t> </a:t>
            </a:r>
            <a:r>
              <a:rPr lang="en-US" sz="2400" dirty="0" err="1"/>
              <a:t>fazla</a:t>
            </a:r>
            <a:r>
              <a:rPr lang="en-US" sz="2400" dirty="0"/>
              <a:t> PCR </a:t>
            </a:r>
            <a:r>
              <a:rPr lang="en-US" sz="2400" dirty="0" err="1"/>
              <a:t>döngüsü</a:t>
            </a:r>
            <a:r>
              <a:rPr lang="en-US" sz="2400" dirty="0"/>
              <a:t> </a:t>
            </a:r>
            <a:r>
              <a:rPr lang="en-US" sz="2400" dirty="0" err="1"/>
              <a:t>gerekecektir</a:t>
            </a:r>
            <a:r>
              <a:rPr lang="en-US" sz="2400" dirty="0"/>
              <a:t>. </a:t>
            </a:r>
            <a:r>
              <a:rPr lang="en-US" sz="2400" dirty="0" err="1"/>
              <a:t>Genel</a:t>
            </a:r>
            <a:r>
              <a:rPr lang="en-US" sz="2400" dirty="0"/>
              <a:t> </a:t>
            </a:r>
            <a:r>
              <a:rPr lang="en-US" sz="2400" dirty="0" err="1"/>
              <a:t>protokolerde</a:t>
            </a:r>
            <a:r>
              <a:rPr lang="en-US" sz="2400" dirty="0"/>
              <a:t> 30 </a:t>
            </a:r>
            <a:r>
              <a:rPr lang="en-US" sz="2400" dirty="0" err="1"/>
              <a:t>ile</a:t>
            </a:r>
            <a:r>
              <a:rPr lang="en-US" sz="2400" dirty="0"/>
              <a:t> 40 </a:t>
            </a:r>
            <a:r>
              <a:rPr lang="en-US" sz="2400" dirty="0" err="1"/>
              <a:t>döngü</a:t>
            </a:r>
            <a:r>
              <a:rPr lang="en-US" sz="2400" dirty="0"/>
              <a:t> </a:t>
            </a:r>
            <a:r>
              <a:rPr lang="en-US" sz="2400" dirty="0" err="1"/>
              <a:t>arası</a:t>
            </a:r>
            <a:r>
              <a:rPr lang="en-US" sz="2400" dirty="0"/>
              <a:t> </a:t>
            </a:r>
            <a:r>
              <a:rPr lang="en-US" sz="2400" dirty="0" err="1"/>
              <a:t>rutin</a:t>
            </a:r>
            <a:r>
              <a:rPr lang="en-US" sz="2400" dirty="0"/>
              <a:t> </a:t>
            </a:r>
            <a:r>
              <a:rPr lang="en-US" sz="2400" dirty="0" err="1"/>
              <a:t>olarak</a:t>
            </a:r>
            <a:r>
              <a:rPr lang="en-US" sz="2400" dirty="0"/>
              <a:t> </a:t>
            </a:r>
            <a:r>
              <a:rPr lang="en-US" sz="2400" dirty="0" err="1"/>
              <a:t>uygulanır</a:t>
            </a:r>
            <a:r>
              <a:rPr lang="en-US" sz="2400" dirty="0"/>
              <a:t>. </a:t>
            </a:r>
            <a:r>
              <a:rPr lang="en-US" sz="2400" dirty="0" err="1"/>
              <a:t>Özel</a:t>
            </a:r>
            <a:r>
              <a:rPr lang="en-US" sz="2400" dirty="0"/>
              <a:t> </a:t>
            </a:r>
            <a:r>
              <a:rPr lang="en-US" sz="2400" dirty="0" err="1"/>
              <a:t>olmayan</a:t>
            </a:r>
            <a:r>
              <a:rPr lang="en-US" sz="2400" dirty="0"/>
              <a:t> </a:t>
            </a:r>
            <a:r>
              <a:rPr lang="en-US" sz="2400" dirty="0" err="1"/>
              <a:t>çoğaltmayı</a:t>
            </a:r>
            <a:r>
              <a:rPr lang="en-US" sz="2400" dirty="0"/>
              <a:t>  </a:t>
            </a:r>
            <a:r>
              <a:rPr lang="en-US" sz="2400" dirty="0" err="1"/>
              <a:t>da</a:t>
            </a:r>
            <a:r>
              <a:rPr lang="en-US" sz="2400" dirty="0"/>
              <a:t> </a:t>
            </a:r>
            <a:r>
              <a:rPr lang="en-US" sz="2400" dirty="0" err="1"/>
              <a:t>arttırabileceği</a:t>
            </a:r>
            <a:r>
              <a:rPr lang="en-US" sz="2400" dirty="0"/>
              <a:t> </a:t>
            </a:r>
            <a:r>
              <a:rPr lang="en-US" sz="2400" dirty="0" err="1"/>
              <a:t>için</a:t>
            </a:r>
            <a:r>
              <a:rPr lang="en-US" sz="2400" dirty="0"/>
              <a:t> </a:t>
            </a:r>
            <a:r>
              <a:rPr lang="en-US" sz="2400" dirty="0" err="1"/>
              <a:t>döngü</a:t>
            </a:r>
            <a:r>
              <a:rPr lang="en-US" sz="2400" dirty="0"/>
              <a:t> </a:t>
            </a:r>
            <a:r>
              <a:rPr lang="en-US" sz="2400" dirty="0" err="1"/>
              <a:t>sayısını</a:t>
            </a:r>
            <a:r>
              <a:rPr lang="en-US" sz="2400" dirty="0"/>
              <a:t> </a:t>
            </a:r>
            <a:r>
              <a:rPr lang="en-US" sz="2400" dirty="0" err="1"/>
              <a:t>arttırırken</a:t>
            </a:r>
            <a:r>
              <a:rPr lang="en-US" sz="2400" dirty="0"/>
              <a:t>  </a:t>
            </a:r>
            <a:r>
              <a:rPr lang="en-US" sz="2400" dirty="0" err="1"/>
              <a:t>dikkatli</a:t>
            </a:r>
            <a:r>
              <a:rPr lang="en-US" sz="2400" dirty="0"/>
              <a:t> </a:t>
            </a:r>
            <a:r>
              <a:rPr lang="en-US" sz="2400" dirty="0" err="1"/>
              <a:t>olunmalıdır</a:t>
            </a:r>
            <a:r>
              <a:rPr lang="en-US" sz="2400" dirty="0"/>
              <a:t>.</a:t>
            </a:r>
            <a:endParaRPr lang="tr-TR" sz="2400" dirty="0"/>
          </a:p>
          <a:p>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t>1.5- </a:t>
            </a:r>
            <a:r>
              <a:rPr lang="en-US" sz="3200" b="1" dirty="0" err="1"/>
              <a:t>Kontrolle</a:t>
            </a:r>
            <a:r>
              <a:rPr lang="tr-TR" sz="3200" b="1" dirty="0"/>
              <a:t>r</a:t>
            </a:r>
            <a:endParaRPr lang="tr-TR" sz="3200" dirty="0"/>
          </a:p>
        </p:txBody>
      </p:sp>
      <p:sp>
        <p:nvSpPr>
          <p:cNvPr id="3" name="2 İçerik Yer Tutucusu"/>
          <p:cNvSpPr>
            <a:spLocks noGrp="1"/>
          </p:cNvSpPr>
          <p:nvPr>
            <p:ph idx="1"/>
          </p:nvPr>
        </p:nvSpPr>
        <p:spPr/>
        <p:txBody>
          <a:bodyPr>
            <a:normAutofit/>
          </a:bodyPr>
          <a:lstStyle/>
          <a:p>
            <a:pPr algn="just">
              <a:buNone/>
            </a:pPr>
            <a:r>
              <a:rPr lang="tr-TR" sz="2400" dirty="0"/>
              <a:t>D</a:t>
            </a:r>
            <a:r>
              <a:rPr lang="en-US" sz="2400" dirty="0"/>
              <a:t>aha </a:t>
            </a:r>
            <a:r>
              <a:rPr lang="en-US" sz="2400" dirty="0" err="1"/>
              <a:t>önceki</a:t>
            </a:r>
            <a:r>
              <a:rPr lang="en-US" sz="2400" dirty="0"/>
              <a:t> </a:t>
            </a:r>
            <a:r>
              <a:rPr lang="en-US" sz="2400" dirty="0" err="1"/>
              <a:t>bölümlerde</a:t>
            </a:r>
            <a:r>
              <a:rPr lang="en-US" sz="2400" dirty="0"/>
              <a:t> </a:t>
            </a:r>
            <a:r>
              <a:rPr lang="en-US" sz="2400" dirty="0" err="1"/>
              <a:t>belirtildiği</a:t>
            </a:r>
            <a:r>
              <a:rPr lang="en-US" sz="2400" dirty="0"/>
              <a:t> </a:t>
            </a:r>
            <a:r>
              <a:rPr lang="en-US" sz="2400" dirty="0" err="1"/>
              <a:t>gibi</a:t>
            </a:r>
            <a:r>
              <a:rPr lang="en-US" sz="2400" dirty="0"/>
              <a:t> </a:t>
            </a:r>
            <a:r>
              <a:rPr lang="en-US" sz="2400" dirty="0" err="1"/>
              <a:t>laboratuvarda</a:t>
            </a:r>
            <a:r>
              <a:rPr lang="en-US" sz="2400" dirty="0"/>
              <a:t> </a:t>
            </a:r>
            <a:r>
              <a:rPr lang="en-US" sz="2400" dirty="0" err="1"/>
              <a:t>birçok</a:t>
            </a:r>
            <a:r>
              <a:rPr lang="en-US" sz="2400" dirty="0"/>
              <a:t> </a:t>
            </a:r>
            <a:r>
              <a:rPr lang="en-US" sz="2400" dirty="0" err="1"/>
              <a:t>kontaminasyon</a:t>
            </a:r>
            <a:r>
              <a:rPr lang="en-US" sz="2400" dirty="0"/>
              <a:t> </a:t>
            </a:r>
            <a:r>
              <a:rPr lang="en-US" sz="2400" dirty="0" err="1"/>
              <a:t>kaynağı</a:t>
            </a:r>
            <a:r>
              <a:rPr lang="en-US" sz="2400" dirty="0"/>
              <a:t> </a:t>
            </a:r>
            <a:r>
              <a:rPr lang="en-US" sz="2400" dirty="0" err="1"/>
              <a:t>bulunabilir</a:t>
            </a:r>
            <a:r>
              <a:rPr lang="en-US" sz="2400" dirty="0"/>
              <a:t>. </a:t>
            </a:r>
            <a:r>
              <a:rPr lang="en-US" sz="2400" dirty="0" err="1"/>
              <a:t>Örnekler</a:t>
            </a:r>
            <a:r>
              <a:rPr lang="en-US" sz="2400" dirty="0"/>
              <a:t>, lab </a:t>
            </a:r>
            <a:r>
              <a:rPr lang="en-US" sz="2400" dirty="0" err="1"/>
              <a:t>personeli</a:t>
            </a:r>
            <a:r>
              <a:rPr lang="en-US" sz="2400" dirty="0"/>
              <a:t>, </a:t>
            </a:r>
            <a:r>
              <a:rPr lang="en-US" sz="2400" dirty="0" err="1"/>
              <a:t>havalandırma</a:t>
            </a:r>
            <a:r>
              <a:rPr lang="en-US" sz="2400" dirty="0"/>
              <a:t>, </a:t>
            </a:r>
            <a:r>
              <a:rPr lang="en-US" sz="2400" dirty="0" err="1"/>
              <a:t>aletler</a:t>
            </a:r>
            <a:r>
              <a:rPr lang="en-US" sz="2400" dirty="0"/>
              <a:t> ve </a:t>
            </a:r>
            <a:r>
              <a:rPr lang="en-US" sz="2400" dirty="0" err="1"/>
              <a:t>kimyasallar</a:t>
            </a:r>
            <a:r>
              <a:rPr lang="en-US" sz="2400" dirty="0"/>
              <a:t> </a:t>
            </a:r>
            <a:r>
              <a:rPr lang="en-US" sz="2400" dirty="0" err="1"/>
              <a:t>kontaminasyon</a:t>
            </a:r>
            <a:r>
              <a:rPr lang="en-US" sz="2400" dirty="0"/>
              <a:t> </a:t>
            </a:r>
            <a:r>
              <a:rPr lang="en-US" sz="2400" dirty="0" err="1"/>
              <a:t>kaynağı</a:t>
            </a:r>
            <a:r>
              <a:rPr lang="en-US" sz="2400" dirty="0"/>
              <a:t> </a:t>
            </a:r>
            <a:r>
              <a:rPr lang="en-US" sz="2400" dirty="0" err="1"/>
              <a:t>olabilir</a:t>
            </a:r>
            <a:r>
              <a:rPr lang="en-US" sz="2400" dirty="0"/>
              <a:t>. </a:t>
            </a:r>
            <a:r>
              <a:rPr lang="en-US" sz="2400" dirty="0" err="1"/>
              <a:t>Kontamine</a:t>
            </a:r>
            <a:r>
              <a:rPr lang="en-US" sz="2400" dirty="0"/>
              <a:t> </a:t>
            </a:r>
            <a:r>
              <a:rPr lang="en-US" sz="2400" dirty="0" err="1"/>
              <a:t>ajanları</a:t>
            </a:r>
            <a:r>
              <a:rPr lang="en-US" sz="2400" dirty="0"/>
              <a:t> </a:t>
            </a:r>
            <a:r>
              <a:rPr lang="en-US" sz="2400" dirty="0" err="1"/>
              <a:t>arasında</a:t>
            </a:r>
            <a:r>
              <a:rPr lang="en-US" sz="2400" dirty="0"/>
              <a:t> </a:t>
            </a:r>
            <a:r>
              <a:rPr lang="en-US" sz="2400" dirty="0" err="1"/>
              <a:t>aşağıdakiler</a:t>
            </a:r>
            <a:r>
              <a:rPr lang="en-US" sz="2400" dirty="0"/>
              <a:t> </a:t>
            </a:r>
            <a:r>
              <a:rPr lang="en-US" sz="2400" dirty="0" err="1"/>
              <a:t>sayılabilir</a:t>
            </a:r>
            <a:r>
              <a:rPr lang="en-US" sz="2400" dirty="0"/>
              <a:t>:</a:t>
            </a:r>
            <a:endParaRPr lang="tr-TR" sz="2400" dirty="0"/>
          </a:p>
          <a:p>
            <a:pPr lvl="0" algn="just"/>
            <a:r>
              <a:rPr lang="tr-TR" sz="2400" dirty="0"/>
              <a:t>1- </a:t>
            </a:r>
            <a:r>
              <a:rPr lang="en-US" sz="2400" dirty="0" err="1"/>
              <a:t>Daha</a:t>
            </a:r>
            <a:r>
              <a:rPr lang="en-US" sz="2400" dirty="0"/>
              <a:t> </a:t>
            </a:r>
            <a:r>
              <a:rPr lang="en-US" sz="2400" dirty="0" err="1"/>
              <a:t>önceki</a:t>
            </a:r>
            <a:r>
              <a:rPr lang="en-US" sz="2400" dirty="0"/>
              <a:t> </a:t>
            </a:r>
            <a:r>
              <a:rPr lang="en-US" sz="2400" dirty="0" err="1"/>
              <a:t>PCR’larda</a:t>
            </a:r>
            <a:r>
              <a:rPr lang="en-US" sz="2400" dirty="0"/>
              <a:t> </a:t>
            </a:r>
            <a:r>
              <a:rPr lang="en-US" sz="2400" dirty="0" err="1"/>
              <a:t>çoğaltılan</a:t>
            </a:r>
            <a:r>
              <a:rPr lang="en-US" sz="2400" dirty="0"/>
              <a:t> </a:t>
            </a:r>
            <a:r>
              <a:rPr lang="en-US" sz="2400" dirty="0" err="1"/>
              <a:t>DNA’ların</a:t>
            </a:r>
            <a:r>
              <a:rPr lang="en-US" sz="2400" dirty="0"/>
              <a:t> </a:t>
            </a:r>
            <a:r>
              <a:rPr lang="en-US" sz="2400" dirty="0" err="1"/>
              <a:t>taşınması</a:t>
            </a:r>
            <a:r>
              <a:rPr lang="en-US" sz="2400" dirty="0"/>
              <a:t> </a:t>
            </a:r>
            <a:r>
              <a:rPr lang="en-US" sz="2400" dirty="0" err="1"/>
              <a:t>yoluyla</a:t>
            </a:r>
            <a:r>
              <a:rPr lang="en-US" sz="2400" dirty="0"/>
              <a:t> </a:t>
            </a:r>
            <a:r>
              <a:rPr lang="en-US" sz="2400" dirty="0" err="1"/>
              <a:t>kontaminasyon</a:t>
            </a:r>
            <a:endParaRPr lang="tr-TR" sz="2400" dirty="0"/>
          </a:p>
          <a:p>
            <a:pPr lvl="0" algn="just"/>
            <a:r>
              <a:rPr lang="tr-TR" sz="2400" dirty="0"/>
              <a:t>2- </a:t>
            </a:r>
            <a:r>
              <a:rPr lang="en-US" sz="2400" dirty="0" err="1"/>
              <a:t>Örnekler</a:t>
            </a:r>
            <a:r>
              <a:rPr lang="en-US" sz="2400" dirty="0"/>
              <a:t> </a:t>
            </a:r>
            <a:r>
              <a:rPr lang="en-US" sz="2400" dirty="0" err="1"/>
              <a:t>arası</a:t>
            </a:r>
            <a:r>
              <a:rPr lang="en-US" sz="2400" dirty="0"/>
              <a:t> </a:t>
            </a:r>
            <a:r>
              <a:rPr lang="en-US" sz="2400" dirty="0" err="1"/>
              <a:t>kontaminasyon</a:t>
            </a:r>
            <a:r>
              <a:rPr lang="en-US" sz="2400" dirty="0"/>
              <a:t>; </a:t>
            </a:r>
            <a:r>
              <a:rPr lang="en-US" sz="2400" dirty="0" err="1"/>
              <a:t>hedef</a:t>
            </a:r>
            <a:r>
              <a:rPr lang="en-US" sz="2400" dirty="0"/>
              <a:t> </a:t>
            </a:r>
            <a:r>
              <a:rPr lang="en-US" sz="2400" dirty="0" err="1"/>
              <a:t>DNA’nın</a:t>
            </a:r>
            <a:r>
              <a:rPr lang="en-US" sz="2400" dirty="0"/>
              <a:t> </a:t>
            </a:r>
            <a:r>
              <a:rPr lang="en-US" sz="2400" dirty="0" err="1"/>
              <a:t>bir</a:t>
            </a:r>
            <a:r>
              <a:rPr lang="en-US" sz="2400" dirty="0"/>
              <a:t> </a:t>
            </a:r>
            <a:r>
              <a:rPr lang="en-US" sz="2400" dirty="0" err="1"/>
              <a:t>örnekten</a:t>
            </a:r>
            <a:r>
              <a:rPr lang="en-US" sz="2400" dirty="0"/>
              <a:t> </a:t>
            </a:r>
            <a:r>
              <a:rPr lang="en-US" sz="2400" dirty="0" err="1"/>
              <a:t>diğerine</a:t>
            </a:r>
            <a:r>
              <a:rPr lang="en-US" sz="2400" dirty="0"/>
              <a:t> </a:t>
            </a:r>
            <a:r>
              <a:rPr lang="en-US" sz="2400" dirty="0" err="1"/>
              <a:t>aktarılma</a:t>
            </a:r>
            <a:r>
              <a:rPr lang="tr-TR" sz="2400" dirty="0"/>
              <a:t>s</a:t>
            </a:r>
            <a:r>
              <a:rPr lang="en-US" sz="2400" dirty="0" err="1"/>
              <a:t>ına</a:t>
            </a:r>
            <a:r>
              <a:rPr lang="en-US" sz="2400" dirty="0"/>
              <a:t> </a:t>
            </a:r>
            <a:r>
              <a:rPr lang="en-US" sz="2400" dirty="0" err="1"/>
              <a:t>neden</a:t>
            </a:r>
            <a:r>
              <a:rPr lang="en-US" sz="2400" dirty="0"/>
              <a:t> </a:t>
            </a:r>
            <a:r>
              <a:rPr lang="en-US" sz="2400" dirty="0" err="1"/>
              <a:t>olur</a:t>
            </a:r>
            <a:endParaRPr lang="tr-TR" sz="2400" dirty="0"/>
          </a:p>
          <a:p>
            <a:pPr lvl="0" algn="just"/>
            <a:r>
              <a:rPr lang="tr-TR" sz="2400" dirty="0"/>
              <a:t>3- </a:t>
            </a:r>
            <a:r>
              <a:rPr lang="en-US" sz="2400" dirty="0" err="1"/>
              <a:t>Daha</a:t>
            </a:r>
            <a:r>
              <a:rPr lang="en-US" sz="2400" dirty="0"/>
              <a:t> </a:t>
            </a:r>
            <a:r>
              <a:rPr lang="en-US" sz="2400" dirty="0" err="1"/>
              <a:t>önceki</a:t>
            </a:r>
            <a:r>
              <a:rPr lang="en-US" sz="2400" dirty="0"/>
              <a:t> </a:t>
            </a:r>
            <a:r>
              <a:rPr lang="en-US" sz="2400" dirty="0" err="1"/>
              <a:t>DNA’ların</a:t>
            </a:r>
            <a:r>
              <a:rPr lang="en-US" sz="2400" dirty="0"/>
              <a:t> </a:t>
            </a:r>
            <a:r>
              <a:rPr lang="en-US" sz="2400" dirty="0" err="1"/>
              <a:t>hazırlanmasından</a:t>
            </a:r>
            <a:r>
              <a:rPr lang="en-US" sz="2400" dirty="0"/>
              <a:t> </a:t>
            </a:r>
            <a:r>
              <a:rPr lang="en-US" sz="2400" dirty="0" err="1"/>
              <a:t>kalan</a:t>
            </a:r>
            <a:r>
              <a:rPr lang="en-US" sz="2400" dirty="0"/>
              <a:t>  </a:t>
            </a:r>
            <a:r>
              <a:rPr lang="en-US" sz="2400" dirty="0" err="1"/>
              <a:t>genomik</a:t>
            </a:r>
            <a:r>
              <a:rPr lang="en-US" sz="2400" dirty="0"/>
              <a:t> DNA</a:t>
            </a:r>
            <a:endParaRPr lang="tr-TR" sz="2400" dirty="0"/>
          </a:p>
          <a:p>
            <a:pPr algn="just"/>
            <a:r>
              <a:rPr lang="tr-TR" sz="2400" dirty="0"/>
              <a:t>4- </a:t>
            </a:r>
            <a:r>
              <a:rPr lang="en-US" sz="2400" dirty="0" err="1"/>
              <a:t>Dekontaminasyon</a:t>
            </a:r>
            <a:r>
              <a:rPr lang="en-US" sz="2400" dirty="0"/>
              <a:t> </a:t>
            </a:r>
            <a:r>
              <a:rPr lang="en-US" sz="2400" dirty="0" err="1"/>
              <a:t>reaksiyonlarından</a:t>
            </a:r>
            <a:r>
              <a:rPr lang="en-US" sz="2400" dirty="0"/>
              <a:t> </a:t>
            </a:r>
            <a:r>
              <a:rPr lang="en-US" sz="2400" dirty="0" err="1"/>
              <a:t>parçalanmış</a:t>
            </a:r>
            <a:r>
              <a:rPr lang="en-US" sz="2400" dirty="0"/>
              <a:t> </a:t>
            </a:r>
            <a:r>
              <a:rPr lang="en-US" sz="2400" dirty="0" err="1"/>
              <a:t>ürünler</a:t>
            </a:r>
            <a:r>
              <a:rPr lang="en-US" sz="2400" dirty="0"/>
              <a:t>.</a:t>
            </a:r>
            <a:endParaRPr lang="tr-T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10000"/>
          </a:bodyPr>
          <a:lstStyle/>
          <a:p>
            <a:pPr algn="just"/>
            <a:r>
              <a:rPr lang="tr-TR" b="1" dirty="0"/>
              <a:t>2-</a:t>
            </a:r>
            <a:r>
              <a:rPr lang="en-US" b="1" dirty="0"/>
              <a:t>Bitki </a:t>
            </a:r>
            <a:r>
              <a:rPr lang="en-US" b="1" dirty="0" err="1"/>
              <a:t>Biyoteknolojisinde</a:t>
            </a:r>
            <a:r>
              <a:rPr lang="en-US" b="1" dirty="0"/>
              <a:t> Moleküler markırlar</a:t>
            </a:r>
            <a:endParaRPr lang="tr-TR" dirty="0"/>
          </a:p>
          <a:p>
            <a:pPr algn="just"/>
            <a:r>
              <a:rPr lang="tr-TR" b="1" dirty="0"/>
              <a:t>2.1- </a:t>
            </a:r>
            <a:r>
              <a:rPr lang="en-US" b="1" dirty="0"/>
              <a:t>PCR </a:t>
            </a:r>
            <a:r>
              <a:rPr lang="en-US" b="1" dirty="0" err="1"/>
              <a:t>Temelli</a:t>
            </a:r>
            <a:r>
              <a:rPr lang="en-US" b="1" dirty="0"/>
              <a:t> </a:t>
            </a:r>
            <a:r>
              <a:rPr lang="en-US" b="1" dirty="0" err="1"/>
              <a:t>Olmayan</a:t>
            </a:r>
            <a:r>
              <a:rPr lang="en-US" b="1" dirty="0"/>
              <a:t> </a:t>
            </a:r>
            <a:r>
              <a:rPr lang="en-US" b="1" dirty="0" err="1"/>
              <a:t>Teknikler</a:t>
            </a:r>
            <a:endParaRPr lang="tr-TR" dirty="0"/>
          </a:p>
          <a:p>
            <a:pPr algn="just"/>
            <a:r>
              <a:rPr lang="en-US" b="1" dirty="0"/>
              <a:t>2.1.</a:t>
            </a:r>
            <a:r>
              <a:rPr lang="tr-TR" b="1" dirty="0"/>
              <a:t>1- </a:t>
            </a:r>
            <a:r>
              <a:rPr lang="en-US" b="1" dirty="0"/>
              <a:t>RFLP</a:t>
            </a:r>
            <a:r>
              <a:rPr lang="tr-TR" b="1" dirty="0"/>
              <a:t> </a:t>
            </a:r>
            <a:r>
              <a:rPr lang="en-US" b="1" dirty="0"/>
              <a:t>(</a:t>
            </a:r>
            <a:r>
              <a:rPr lang="en-US" b="1" dirty="0" err="1"/>
              <a:t>Sınırlı</a:t>
            </a:r>
            <a:r>
              <a:rPr lang="en-US" b="1" dirty="0"/>
              <a:t>	</a:t>
            </a:r>
            <a:r>
              <a:rPr lang="en-US" b="1" dirty="0" err="1"/>
              <a:t>Parça</a:t>
            </a:r>
            <a:r>
              <a:rPr lang="en-US" b="1" dirty="0"/>
              <a:t>	</a:t>
            </a:r>
            <a:r>
              <a:rPr lang="en-US" b="1" dirty="0" err="1"/>
              <a:t>Uzunluk</a:t>
            </a:r>
            <a:r>
              <a:rPr lang="en-US" b="1" dirty="0"/>
              <a:t> </a:t>
            </a:r>
            <a:r>
              <a:rPr lang="en-US" b="1" dirty="0" err="1"/>
              <a:t>Polimorfizmi</a:t>
            </a:r>
            <a:r>
              <a:rPr lang="en-US" b="1" dirty="0"/>
              <a:t>) </a:t>
            </a:r>
            <a:endParaRPr lang="tr-TR" dirty="0"/>
          </a:p>
          <a:p>
            <a:pPr algn="just"/>
            <a:r>
              <a:rPr lang="tr-TR" b="1" dirty="0"/>
              <a:t>2.2- </a:t>
            </a:r>
            <a:r>
              <a:rPr lang="en-US" b="1" dirty="0"/>
              <a:t>PCR </a:t>
            </a:r>
            <a:r>
              <a:rPr lang="en-US" b="1" dirty="0" err="1"/>
              <a:t>Temelli</a:t>
            </a:r>
            <a:r>
              <a:rPr lang="en-US" b="1" dirty="0"/>
              <a:t> </a:t>
            </a:r>
            <a:r>
              <a:rPr lang="en-US" b="1" dirty="0" err="1"/>
              <a:t>Teknikle</a:t>
            </a:r>
            <a:r>
              <a:rPr lang="tr-TR" b="1" dirty="0"/>
              <a:t>r</a:t>
            </a:r>
            <a:endParaRPr lang="tr-TR" dirty="0"/>
          </a:p>
          <a:p>
            <a:pPr algn="just"/>
            <a:r>
              <a:rPr lang="tr-TR" b="1" dirty="0"/>
              <a:t>2.2.1- </a:t>
            </a:r>
            <a:r>
              <a:rPr lang="en-US" b="1" dirty="0"/>
              <a:t>RAPD (</a:t>
            </a:r>
            <a:r>
              <a:rPr lang="en-US" b="1" dirty="0" err="1"/>
              <a:t>Tesadüfî</a:t>
            </a:r>
            <a:r>
              <a:rPr lang="en-US" b="1" dirty="0"/>
              <a:t> </a:t>
            </a:r>
            <a:r>
              <a:rPr lang="en-US" b="1" dirty="0" err="1"/>
              <a:t>Çoğaltılmış</a:t>
            </a:r>
            <a:r>
              <a:rPr lang="en-US" b="1" dirty="0"/>
              <a:t> </a:t>
            </a:r>
            <a:r>
              <a:rPr lang="en-US" b="1" dirty="0" err="1"/>
              <a:t>Polimorfik</a:t>
            </a:r>
            <a:r>
              <a:rPr lang="en-US" b="1" dirty="0"/>
              <a:t> DNA)</a:t>
            </a:r>
            <a:endParaRPr lang="tr-TR" dirty="0"/>
          </a:p>
          <a:p>
            <a:pPr algn="just"/>
            <a:r>
              <a:rPr lang="tr-TR" b="1" dirty="0"/>
              <a:t>2.2.2- </a:t>
            </a:r>
            <a:r>
              <a:rPr lang="en-US" b="1" dirty="0"/>
              <a:t>AFLP (</a:t>
            </a:r>
            <a:r>
              <a:rPr lang="en-US" b="1" dirty="0" err="1"/>
              <a:t>Çoğaltılmış</a:t>
            </a:r>
            <a:r>
              <a:rPr lang="en-US" b="1" dirty="0"/>
              <a:t> </a:t>
            </a:r>
            <a:r>
              <a:rPr lang="en-US" b="1" dirty="0" err="1"/>
              <a:t>Parça</a:t>
            </a:r>
            <a:r>
              <a:rPr lang="en-US" b="1" dirty="0"/>
              <a:t> </a:t>
            </a:r>
            <a:r>
              <a:rPr lang="en-US" b="1" dirty="0" err="1"/>
              <a:t>Uzunluk</a:t>
            </a:r>
            <a:r>
              <a:rPr lang="en-US" b="1" dirty="0"/>
              <a:t> </a:t>
            </a:r>
            <a:r>
              <a:rPr lang="en-US" b="1" dirty="0" err="1"/>
              <a:t>Polimorfizm</a:t>
            </a:r>
            <a:r>
              <a:rPr lang="en-US" b="1" dirty="0"/>
              <a:t>)</a:t>
            </a:r>
            <a:endParaRPr lang="tr-TR" dirty="0"/>
          </a:p>
          <a:p>
            <a:pPr algn="just"/>
            <a:r>
              <a:rPr lang="tr-TR" b="1" dirty="0"/>
              <a:t>2.2.3- </a:t>
            </a:r>
            <a:r>
              <a:rPr lang="en-US" b="1" dirty="0" err="1"/>
              <a:t>Minisatellit</a:t>
            </a:r>
            <a:endParaRPr lang="tr-TR" dirty="0"/>
          </a:p>
          <a:p>
            <a:pPr algn="just"/>
            <a:r>
              <a:rPr lang="tr-TR" b="1" dirty="0"/>
              <a:t>2.2.4- </a:t>
            </a:r>
            <a:r>
              <a:rPr lang="en-US" b="1" dirty="0" err="1"/>
              <a:t>Mikrosatellit</a:t>
            </a:r>
            <a:endParaRPr lang="tr-TR" dirty="0"/>
          </a:p>
          <a:p>
            <a:pPr algn="just"/>
            <a:r>
              <a:rPr lang="tr-TR" b="1" dirty="0"/>
              <a:t>3- </a:t>
            </a:r>
            <a:r>
              <a:rPr lang="en-US" b="1" dirty="0" err="1"/>
              <a:t>Sonuç</a:t>
            </a:r>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t>1.5.1- </a:t>
            </a:r>
            <a:r>
              <a:rPr lang="en-US" sz="3200" b="1" dirty="0" err="1"/>
              <a:t>Pozitif</a:t>
            </a:r>
            <a:r>
              <a:rPr lang="en-US" sz="3200" b="1" dirty="0"/>
              <a:t> (+) </a:t>
            </a:r>
            <a:r>
              <a:rPr lang="en-US" sz="3200" b="1" dirty="0" err="1"/>
              <a:t>kontroller</a:t>
            </a:r>
            <a:endParaRPr lang="tr-TR" sz="3200" dirty="0"/>
          </a:p>
        </p:txBody>
      </p:sp>
      <p:sp>
        <p:nvSpPr>
          <p:cNvPr id="3" name="2 İçerik Yer Tutucusu"/>
          <p:cNvSpPr>
            <a:spLocks noGrp="1"/>
          </p:cNvSpPr>
          <p:nvPr>
            <p:ph idx="1"/>
          </p:nvPr>
        </p:nvSpPr>
        <p:spPr/>
        <p:txBody>
          <a:bodyPr>
            <a:normAutofit/>
          </a:bodyPr>
          <a:lstStyle/>
          <a:p>
            <a:pPr algn="just"/>
            <a:r>
              <a:rPr lang="en-US" sz="2400" dirty="0"/>
              <a:t>DNA </a:t>
            </a:r>
            <a:r>
              <a:rPr lang="en-US" sz="2400" dirty="0" err="1"/>
              <a:t>ekstraksyonu</a:t>
            </a:r>
            <a:r>
              <a:rPr lang="en-US" sz="2400" dirty="0"/>
              <a:t> ve </a:t>
            </a:r>
            <a:r>
              <a:rPr lang="en-US" sz="2400" dirty="0" err="1"/>
              <a:t>amplifikasyon</a:t>
            </a:r>
            <a:r>
              <a:rPr lang="en-US" sz="2400" dirty="0"/>
              <a:t> </a:t>
            </a:r>
            <a:r>
              <a:rPr lang="en-US" sz="2400" dirty="0" err="1"/>
              <a:t>verimliliği</a:t>
            </a:r>
            <a:r>
              <a:rPr lang="en-US" sz="2400" dirty="0"/>
              <a:t> </a:t>
            </a:r>
            <a:r>
              <a:rPr lang="en-US" sz="2400" dirty="0" err="1"/>
              <a:t>pozitif</a:t>
            </a:r>
            <a:r>
              <a:rPr lang="en-US" sz="2400" dirty="0"/>
              <a:t> (+) </a:t>
            </a:r>
            <a:r>
              <a:rPr lang="en-US" sz="2400" dirty="0" err="1"/>
              <a:t>kontrollerle</a:t>
            </a:r>
            <a:r>
              <a:rPr lang="en-US" sz="2400" dirty="0"/>
              <a:t> </a:t>
            </a:r>
            <a:r>
              <a:rPr lang="en-US" sz="2400" dirty="0" err="1"/>
              <a:t>sınanmalıdır</a:t>
            </a:r>
            <a:r>
              <a:rPr lang="en-US" sz="2400" dirty="0"/>
              <a:t>. </a:t>
            </a:r>
            <a:r>
              <a:rPr lang="en-US" sz="2400" dirty="0" err="1"/>
              <a:t>İdeal</a:t>
            </a:r>
            <a:r>
              <a:rPr lang="en-US" sz="2400" dirty="0"/>
              <a:t> </a:t>
            </a:r>
            <a:r>
              <a:rPr lang="en-US" sz="2400" dirty="0" err="1"/>
              <a:t>olarak</a:t>
            </a:r>
            <a:r>
              <a:rPr lang="en-US" sz="2400" dirty="0"/>
              <a:t> </a:t>
            </a:r>
            <a:r>
              <a:rPr lang="en-US" sz="2400" dirty="0" err="1"/>
              <a:t>elde</a:t>
            </a:r>
            <a:r>
              <a:rPr lang="en-US" sz="2400" dirty="0"/>
              <a:t> </a:t>
            </a:r>
            <a:r>
              <a:rPr lang="en-US" sz="2400" dirty="0" err="1"/>
              <a:t>etme</a:t>
            </a:r>
            <a:r>
              <a:rPr lang="en-US" sz="2400" dirty="0"/>
              <a:t> </a:t>
            </a:r>
            <a:r>
              <a:rPr lang="en-US" sz="2400" dirty="0" err="1"/>
              <a:t>limitleri</a:t>
            </a:r>
            <a:r>
              <a:rPr lang="en-US" sz="2400" dirty="0"/>
              <a:t> </a:t>
            </a:r>
            <a:r>
              <a:rPr lang="en-US" sz="2400" dirty="0" err="1"/>
              <a:t>genomik</a:t>
            </a:r>
            <a:r>
              <a:rPr lang="en-US" sz="2400" dirty="0"/>
              <a:t> </a:t>
            </a:r>
            <a:r>
              <a:rPr lang="en-US" sz="2400" dirty="0" err="1"/>
              <a:t>karşılık</a:t>
            </a:r>
            <a:r>
              <a:rPr lang="en-US" sz="2400" dirty="0"/>
              <a:t> </a:t>
            </a:r>
            <a:r>
              <a:rPr lang="en-US" sz="2400" dirty="0" err="1"/>
              <a:t>olarak</a:t>
            </a:r>
            <a:r>
              <a:rPr lang="en-US" sz="2400" dirty="0"/>
              <a:t> </a:t>
            </a:r>
            <a:r>
              <a:rPr lang="en-US" sz="2400" dirty="0" err="1"/>
              <a:t>verilmelidir</a:t>
            </a:r>
            <a:r>
              <a:rPr lang="en-US" sz="2400" dirty="0"/>
              <a:t>. Bu </a:t>
            </a:r>
            <a:r>
              <a:rPr lang="en-US" sz="2400" dirty="0" err="1"/>
              <a:t>düşük</a:t>
            </a:r>
            <a:r>
              <a:rPr lang="en-US" sz="2400" dirty="0"/>
              <a:t> </a:t>
            </a:r>
            <a:r>
              <a:rPr lang="en-US" sz="2400" dirty="0" err="1"/>
              <a:t>kopya</a:t>
            </a:r>
            <a:r>
              <a:rPr lang="en-US" sz="2400" dirty="0"/>
              <a:t> </a:t>
            </a:r>
            <a:r>
              <a:rPr lang="en-US" sz="2400" dirty="0" err="1"/>
              <a:t>sayısında</a:t>
            </a:r>
            <a:r>
              <a:rPr lang="en-US" sz="2400" dirty="0"/>
              <a:t> bile </a:t>
            </a:r>
            <a:r>
              <a:rPr lang="en-US" sz="2400" dirty="0" err="1"/>
              <a:t>tanımlanan</a:t>
            </a:r>
            <a:r>
              <a:rPr lang="en-US" sz="2400" dirty="0"/>
              <a:t> </a:t>
            </a:r>
            <a:r>
              <a:rPr lang="en-US" sz="2400" dirty="0" err="1"/>
              <a:t>hassas</a:t>
            </a:r>
            <a:r>
              <a:rPr lang="en-US" sz="2400" dirty="0"/>
              <a:t> </a:t>
            </a:r>
            <a:r>
              <a:rPr lang="en-US" sz="2400" dirty="0" err="1"/>
              <a:t>bir</a:t>
            </a:r>
            <a:r>
              <a:rPr lang="en-US" sz="2400" dirty="0"/>
              <a:t> </a:t>
            </a:r>
            <a:r>
              <a:rPr lang="en-US" sz="2400" dirty="0" err="1"/>
              <a:t>şekilde</a:t>
            </a:r>
            <a:r>
              <a:rPr lang="en-US" sz="2400" dirty="0"/>
              <a:t> </a:t>
            </a:r>
            <a:r>
              <a:rPr lang="en-US" sz="2400" dirty="0" err="1"/>
              <a:t>üretilmesine</a:t>
            </a:r>
            <a:r>
              <a:rPr lang="en-US" sz="2400" dirty="0"/>
              <a:t> </a:t>
            </a:r>
            <a:r>
              <a:rPr lang="en-US" sz="2400" dirty="0" err="1"/>
              <a:t>izin</a:t>
            </a:r>
            <a:r>
              <a:rPr lang="en-US" sz="2400" dirty="0"/>
              <a:t> </a:t>
            </a:r>
            <a:r>
              <a:rPr lang="en-US" sz="2400" dirty="0" err="1"/>
              <a:t>verecek</a:t>
            </a:r>
            <a:r>
              <a:rPr lang="en-US" sz="2400" dirty="0"/>
              <a:t> </a:t>
            </a:r>
            <a:r>
              <a:rPr lang="en-US" sz="2400" dirty="0" err="1"/>
              <a:t>şekilde</a:t>
            </a:r>
            <a:r>
              <a:rPr lang="en-US" sz="2400" dirty="0"/>
              <a:t> </a:t>
            </a:r>
            <a:r>
              <a:rPr lang="en-US" sz="2400" dirty="0" err="1"/>
              <a:t>olmalıdır</a:t>
            </a:r>
            <a:r>
              <a:rPr lang="en-US" sz="2400" dirty="0"/>
              <a:t>. </a:t>
            </a:r>
            <a:r>
              <a:rPr lang="en-US" sz="2400" dirty="0" err="1"/>
              <a:t>Kural</a:t>
            </a:r>
            <a:r>
              <a:rPr lang="en-US" sz="2400" dirty="0"/>
              <a:t> </a:t>
            </a:r>
            <a:r>
              <a:rPr lang="en-US" sz="2400" dirty="0" err="1"/>
              <a:t>olarak</a:t>
            </a:r>
            <a:r>
              <a:rPr lang="en-US" sz="2400" dirty="0"/>
              <a:t> </a:t>
            </a:r>
            <a:r>
              <a:rPr lang="en-US" sz="2400" dirty="0" err="1"/>
              <a:t>incelenen</a:t>
            </a:r>
            <a:r>
              <a:rPr lang="en-US" sz="2400" dirty="0"/>
              <a:t> </a:t>
            </a:r>
            <a:r>
              <a:rPr lang="en-US" sz="2400" dirty="0" err="1"/>
              <a:t>hedef</a:t>
            </a:r>
            <a:r>
              <a:rPr lang="en-US" sz="2400" dirty="0"/>
              <a:t> </a:t>
            </a:r>
            <a:r>
              <a:rPr lang="en-US" sz="2400" dirty="0" err="1"/>
              <a:t>DNA’nın</a:t>
            </a:r>
            <a:r>
              <a:rPr lang="en-US" sz="2400" dirty="0"/>
              <a:t> </a:t>
            </a:r>
            <a:r>
              <a:rPr lang="en-US" sz="2400" dirty="0" err="1"/>
              <a:t>bilinen</a:t>
            </a:r>
            <a:r>
              <a:rPr lang="en-US" sz="2400" dirty="0"/>
              <a:t> </a:t>
            </a:r>
            <a:r>
              <a:rPr lang="en-US" sz="2400" dirty="0" err="1"/>
              <a:t>miktarlarını</a:t>
            </a:r>
            <a:r>
              <a:rPr lang="en-US" sz="2400" dirty="0"/>
              <a:t> </a:t>
            </a:r>
            <a:r>
              <a:rPr lang="en-US" sz="2400" dirty="0" err="1"/>
              <a:t>içeren</a:t>
            </a:r>
            <a:r>
              <a:rPr lang="en-US" sz="2400" dirty="0"/>
              <a:t> </a:t>
            </a:r>
            <a:r>
              <a:rPr lang="en-US" sz="2400" dirty="0" err="1"/>
              <a:t>referans</a:t>
            </a:r>
            <a:r>
              <a:rPr lang="en-US" sz="2400" dirty="0"/>
              <a:t> </a:t>
            </a:r>
            <a:r>
              <a:rPr lang="en-US" sz="2400" dirty="0" err="1"/>
              <a:t>hazırlanabilmelidir</a:t>
            </a:r>
            <a:r>
              <a:rPr lang="en-US" sz="2400" dirty="0"/>
              <a:t>.</a:t>
            </a:r>
            <a:endParaRPr lang="tr-TR" sz="2400" dirty="0"/>
          </a:p>
          <a:p>
            <a:pPr>
              <a:buNone/>
            </a:pPr>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t>1.5.2- </a:t>
            </a:r>
            <a:r>
              <a:rPr lang="en-US" sz="3200" b="1" dirty="0" err="1"/>
              <a:t>Negatif</a:t>
            </a:r>
            <a:r>
              <a:rPr lang="en-US" sz="3200" b="1" dirty="0"/>
              <a:t> (-) </a:t>
            </a:r>
            <a:r>
              <a:rPr lang="en-US" sz="3200" b="1" dirty="0" err="1"/>
              <a:t>kontroller</a:t>
            </a:r>
            <a:endParaRPr lang="tr-TR" sz="3200" dirty="0"/>
          </a:p>
        </p:txBody>
      </p:sp>
      <p:sp>
        <p:nvSpPr>
          <p:cNvPr id="3" name="2 İçerik Yer Tutucusu"/>
          <p:cNvSpPr>
            <a:spLocks noGrp="1"/>
          </p:cNvSpPr>
          <p:nvPr>
            <p:ph idx="1"/>
          </p:nvPr>
        </p:nvSpPr>
        <p:spPr/>
        <p:txBody>
          <a:bodyPr/>
          <a:lstStyle/>
          <a:p>
            <a:pPr algn="just"/>
            <a:r>
              <a:rPr lang="en-US" sz="2400" dirty="0" err="1"/>
              <a:t>Hedef</a:t>
            </a:r>
            <a:r>
              <a:rPr lang="en-US" sz="2400" dirty="0"/>
              <a:t> </a:t>
            </a:r>
            <a:r>
              <a:rPr lang="en-US" sz="2400" dirty="0" err="1"/>
              <a:t>DNA’nın</a:t>
            </a:r>
            <a:r>
              <a:rPr lang="en-US" sz="2400" dirty="0"/>
              <a:t> </a:t>
            </a:r>
            <a:r>
              <a:rPr lang="en-US" sz="2400" dirty="0" err="1"/>
              <a:t>izolasyonu</a:t>
            </a:r>
            <a:r>
              <a:rPr lang="en-US" sz="2400" dirty="0"/>
              <a:t> ve </a:t>
            </a:r>
            <a:r>
              <a:rPr lang="en-US" sz="2400" dirty="0" err="1"/>
              <a:t>saflaştırılması</a:t>
            </a:r>
            <a:r>
              <a:rPr lang="en-US" sz="2400" dirty="0"/>
              <a:t> </a:t>
            </a:r>
            <a:r>
              <a:rPr lang="en-US" sz="2400" dirty="0" err="1"/>
              <a:t>veya</a:t>
            </a:r>
            <a:r>
              <a:rPr lang="en-US" sz="2400" dirty="0"/>
              <a:t> </a:t>
            </a:r>
            <a:r>
              <a:rPr lang="en-US" sz="2400" dirty="0" err="1"/>
              <a:t>amplifikasyon</a:t>
            </a:r>
            <a:r>
              <a:rPr lang="en-US" sz="2400" dirty="0"/>
              <a:t> </a:t>
            </a:r>
            <a:r>
              <a:rPr lang="en-US" sz="2400" dirty="0" err="1"/>
              <a:t>reaksiyon</a:t>
            </a:r>
            <a:r>
              <a:rPr lang="en-US" sz="2400" dirty="0"/>
              <a:t> </a:t>
            </a:r>
            <a:r>
              <a:rPr lang="en-US" sz="2400" dirty="0" err="1"/>
              <a:t>karışımlarının</a:t>
            </a:r>
            <a:r>
              <a:rPr lang="en-US" sz="2400" dirty="0"/>
              <a:t> </a:t>
            </a:r>
            <a:r>
              <a:rPr lang="en-US" sz="2400" dirty="0" err="1"/>
              <a:t>hazırlanması</a:t>
            </a:r>
            <a:r>
              <a:rPr lang="en-US" sz="2400" dirty="0"/>
              <a:t> </a:t>
            </a:r>
            <a:r>
              <a:rPr lang="en-US" sz="2400" dirty="0" err="1"/>
              <a:t>esnasında</a:t>
            </a:r>
            <a:r>
              <a:rPr lang="en-US" sz="2400" dirty="0"/>
              <a:t> </a:t>
            </a:r>
            <a:r>
              <a:rPr lang="en-US" sz="2400" dirty="0" err="1"/>
              <a:t>kontaminasyon</a:t>
            </a:r>
            <a:r>
              <a:rPr lang="en-US" sz="2400" dirty="0"/>
              <a:t> </a:t>
            </a:r>
            <a:r>
              <a:rPr lang="en-US" sz="2400" dirty="0" err="1"/>
              <a:t>olabileceğinden</a:t>
            </a:r>
            <a:r>
              <a:rPr lang="en-US" sz="2400" dirty="0"/>
              <a:t> (</a:t>
            </a:r>
            <a:r>
              <a:rPr lang="en-US" sz="2400" dirty="0" err="1"/>
              <a:t>çoğaltılan</a:t>
            </a:r>
            <a:r>
              <a:rPr lang="en-US" sz="2400" dirty="0"/>
              <a:t> </a:t>
            </a:r>
            <a:r>
              <a:rPr lang="en-US" sz="2400" dirty="0" err="1"/>
              <a:t>ürün</a:t>
            </a:r>
            <a:r>
              <a:rPr lang="en-US" sz="2400" dirty="0"/>
              <a:t> </a:t>
            </a:r>
            <a:r>
              <a:rPr lang="en-US" sz="2400" dirty="0" err="1"/>
              <a:t>veya</a:t>
            </a:r>
            <a:r>
              <a:rPr lang="en-US" sz="2400" dirty="0"/>
              <a:t> </a:t>
            </a:r>
            <a:r>
              <a:rPr lang="en-US" sz="2400" dirty="0" err="1"/>
              <a:t>nükleik</a:t>
            </a:r>
            <a:r>
              <a:rPr lang="en-US" sz="2400" dirty="0"/>
              <a:t> </a:t>
            </a:r>
            <a:r>
              <a:rPr lang="en-US" sz="2400" dirty="0" err="1"/>
              <a:t>asitleri</a:t>
            </a:r>
            <a:r>
              <a:rPr lang="en-US" sz="2400" dirty="0"/>
              <a:t> </a:t>
            </a:r>
            <a:r>
              <a:rPr lang="en-US" sz="2400" dirty="0" err="1"/>
              <a:t>taşıyan</a:t>
            </a:r>
            <a:r>
              <a:rPr lang="en-US" sz="2400" dirty="0"/>
              <a:t>) her PCR </a:t>
            </a:r>
            <a:r>
              <a:rPr lang="en-US" sz="2400" dirty="0" err="1"/>
              <a:t>reaksiyonu</a:t>
            </a:r>
            <a:r>
              <a:rPr lang="en-US" sz="2400" dirty="0"/>
              <a:t> </a:t>
            </a:r>
            <a:r>
              <a:rPr lang="en-US" sz="2400" dirty="0" err="1"/>
              <a:t>için</a:t>
            </a:r>
            <a:r>
              <a:rPr lang="en-US" sz="2400" dirty="0"/>
              <a:t> DNA </a:t>
            </a:r>
            <a:r>
              <a:rPr lang="en-US" sz="2400" dirty="0" err="1"/>
              <a:t>içermeyen</a:t>
            </a:r>
            <a:r>
              <a:rPr lang="en-US" sz="2400" dirty="0"/>
              <a:t> </a:t>
            </a:r>
            <a:r>
              <a:rPr lang="en-US" sz="2400" dirty="0" err="1"/>
              <a:t>bir</a:t>
            </a:r>
            <a:r>
              <a:rPr lang="en-US" sz="2400" dirty="0"/>
              <a:t> </a:t>
            </a:r>
            <a:r>
              <a:rPr lang="en-US" sz="2400" dirty="0" err="1"/>
              <a:t>örnekle</a:t>
            </a:r>
            <a:r>
              <a:rPr lang="en-US" sz="2400" dirty="0"/>
              <a:t> </a:t>
            </a:r>
            <a:r>
              <a:rPr lang="en-US" sz="2400" dirty="0" err="1"/>
              <a:t>negatif</a:t>
            </a:r>
            <a:r>
              <a:rPr lang="en-US" sz="2400" dirty="0"/>
              <a:t> (-) </a:t>
            </a:r>
            <a:r>
              <a:rPr lang="en-US" sz="2400" dirty="0" err="1"/>
              <a:t>kontrol</a:t>
            </a:r>
            <a:r>
              <a:rPr lang="en-US" sz="2400" dirty="0"/>
              <a:t> </a:t>
            </a:r>
            <a:r>
              <a:rPr lang="en-US" sz="2400" dirty="0" err="1"/>
              <a:t>yapmak</a:t>
            </a:r>
            <a:r>
              <a:rPr lang="en-US" sz="2400" dirty="0"/>
              <a:t> </a:t>
            </a:r>
            <a:r>
              <a:rPr lang="en-US" sz="2400" dirty="0" err="1"/>
              <a:t>gereklidir</a:t>
            </a:r>
            <a:r>
              <a:rPr lang="en-US" sz="2400" dirty="0"/>
              <a:t>.</a:t>
            </a:r>
            <a:endParaRPr lang="tr-TR" sz="2400" dirty="0"/>
          </a:p>
          <a:p>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85728"/>
            <a:ext cx="8229600" cy="1143000"/>
          </a:xfrm>
        </p:spPr>
        <p:txBody>
          <a:bodyPr>
            <a:normAutofit fontScale="90000"/>
          </a:bodyPr>
          <a:lstStyle/>
          <a:p>
            <a:r>
              <a:rPr lang="tr-TR" sz="3600" b="1" dirty="0"/>
              <a:t>2-</a:t>
            </a:r>
            <a:r>
              <a:rPr lang="en-US" sz="3600" b="1" dirty="0"/>
              <a:t>Bitki </a:t>
            </a:r>
            <a:r>
              <a:rPr lang="en-US" sz="3600" b="1" dirty="0" err="1"/>
              <a:t>Biyoteknolojisinde</a:t>
            </a:r>
            <a:r>
              <a:rPr lang="en-US" sz="3600" b="1" dirty="0"/>
              <a:t> Moleküler markırlar</a:t>
            </a:r>
            <a:endParaRPr lang="tr-TR" dirty="0"/>
          </a:p>
        </p:txBody>
      </p:sp>
      <p:sp>
        <p:nvSpPr>
          <p:cNvPr id="3" name="2 İçerik Yer Tutucusu"/>
          <p:cNvSpPr>
            <a:spLocks noGrp="1"/>
          </p:cNvSpPr>
          <p:nvPr>
            <p:ph idx="1"/>
          </p:nvPr>
        </p:nvSpPr>
        <p:spPr/>
        <p:txBody>
          <a:bodyPr>
            <a:noAutofit/>
          </a:bodyPr>
          <a:lstStyle/>
          <a:p>
            <a:pPr algn="just"/>
            <a:r>
              <a:rPr lang="en-US" sz="2400" dirty="0"/>
              <a:t>Moleküler</a:t>
            </a:r>
            <a:r>
              <a:rPr lang="tr-TR" sz="2400" dirty="0"/>
              <a:t> </a:t>
            </a:r>
            <a:r>
              <a:rPr lang="en-US" sz="2400" dirty="0" err="1"/>
              <a:t>markır</a:t>
            </a:r>
            <a:r>
              <a:rPr lang="tr-TR" sz="2400" dirty="0"/>
              <a:t> </a:t>
            </a:r>
            <a:r>
              <a:rPr lang="en-US" sz="2400" dirty="0" err="1"/>
              <a:t>teknikleri</a:t>
            </a:r>
            <a:r>
              <a:rPr lang="en-US" sz="2400" dirty="0"/>
              <a:t>,</a:t>
            </a:r>
            <a:r>
              <a:rPr lang="tr-TR" sz="2400" dirty="0"/>
              <a:t> </a:t>
            </a:r>
            <a:r>
              <a:rPr lang="en-US" sz="2400" dirty="0" err="1"/>
              <a:t>bireyler</a:t>
            </a:r>
            <a:r>
              <a:rPr lang="en-US" sz="2400" dirty="0"/>
              <a:t> </a:t>
            </a:r>
            <a:r>
              <a:rPr lang="en-US" sz="2400" dirty="0" err="1"/>
              <a:t>arasındaki</a:t>
            </a:r>
            <a:r>
              <a:rPr lang="en-US" sz="2400" dirty="0"/>
              <a:t> DNA </a:t>
            </a:r>
            <a:r>
              <a:rPr lang="en-US" sz="2400" dirty="0" err="1"/>
              <a:t>dizilerinin</a:t>
            </a:r>
            <a:r>
              <a:rPr lang="en-US" sz="2400" dirty="0"/>
              <a:t> </a:t>
            </a:r>
            <a:r>
              <a:rPr lang="en-US" sz="2400" dirty="0" err="1"/>
              <a:t>farklarını</a:t>
            </a:r>
            <a:r>
              <a:rPr lang="tr-TR" sz="2400" dirty="0"/>
              <a:t> </a:t>
            </a:r>
            <a:r>
              <a:rPr lang="en-US" sz="2400" dirty="0" err="1"/>
              <a:t>ortaya</a:t>
            </a:r>
            <a:r>
              <a:rPr lang="tr-TR" sz="2400" dirty="0"/>
              <a:t> </a:t>
            </a:r>
            <a:r>
              <a:rPr lang="en-US" sz="2400" dirty="0" err="1"/>
              <a:t>çıkarmakta</a:t>
            </a:r>
            <a:r>
              <a:rPr lang="en-US" sz="2400" dirty="0"/>
              <a:t> </a:t>
            </a:r>
            <a:r>
              <a:rPr lang="en-US" sz="2400" dirty="0" err="1"/>
              <a:t>kullanılan</a:t>
            </a:r>
            <a:r>
              <a:rPr lang="en-US" sz="2400" dirty="0"/>
              <a:t> ve son </a:t>
            </a:r>
            <a:r>
              <a:rPr lang="en-US" sz="2400" dirty="0" err="1"/>
              <a:t>yirmi</a:t>
            </a:r>
            <a:r>
              <a:rPr lang="en-US" sz="2400" dirty="0"/>
              <a:t> </a:t>
            </a:r>
            <a:r>
              <a:rPr lang="en-US" sz="2400" dirty="0" err="1"/>
              <a:t>yılda</a:t>
            </a:r>
            <a:r>
              <a:rPr lang="en-US" sz="2400" dirty="0"/>
              <a:t> </a:t>
            </a:r>
            <a:r>
              <a:rPr lang="en-US" sz="2400" dirty="0" err="1"/>
              <a:t>biyolojik</a:t>
            </a:r>
            <a:r>
              <a:rPr lang="en-US" sz="2400" dirty="0"/>
              <a:t> </a:t>
            </a:r>
            <a:r>
              <a:rPr lang="en-US" sz="2400" dirty="0" err="1"/>
              <a:t>bilimlerde</a:t>
            </a:r>
            <a:r>
              <a:rPr lang="en-US" sz="2400" dirty="0"/>
              <a:t> </a:t>
            </a:r>
            <a:r>
              <a:rPr lang="en-US" sz="2400" dirty="0" err="1"/>
              <a:t>devrim</a:t>
            </a:r>
            <a:r>
              <a:rPr lang="en-US" sz="2400" dirty="0"/>
              <a:t> </a:t>
            </a:r>
            <a:r>
              <a:rPr lang="en-US" sz="2400" dirty="0" err="1"/>
              <a:t>etkisi</a:t>
            </a:r>
            <a:r>
              <a:rPr lang="en-US" sz="2400" dirty="0"/>
              <a:t> </a:t>
            </a:r>
            <a:r>
              <a:rPr lang="en-US" sz="2400" dirty="0" err="1"/>
              <a:t>yapmış</a:t>
            </a:r>
            <a:r>
              <a:rPr lang="en-US" sz="2400" dirty="0"/>
              <a:t> </a:t>
            </a:r>
            <a:r>
              <a:rPr lang="en-US" sz="2400" dirty="0" err="1"/>
              <a:t>uygulamalardır</a:t>
            </a:r>
            <a:r>
              <a:rPr lang="en-US" sz="2400" dirty="0"/>
              <a:t>.</a:t>
            </a:r>
            <a:endParaRPr lang="tr-TR" sz="2400" dirty="0"/>
          </a:p>
          <a:p>
            <a:pPr algn="just">
              <a:buNone/>
            </a:pPr>
            <a:r>
              <a:rPr lang="tr-TR" sz="2400" dirty="0"/>
              <a:t>     </a:t>
            </a:r>
            <a:r>
              <a:rPr lang="en-US" sz="2400" dirty="0"/>
              <a:t> </a:t>
            </a:r>
            <a:r>
              <a:rPr lang="en-US" sz="2400" u="sng" dirty="0" err="1"/>
              <a:t>Başka</a:t>
            </a:r>
            <a:r>
              <a:rPr lang="en-US" sz="2400" u="sng" dirty="0"/>
              <a:t> </a:t>
            </a:r>
            <a:r>
              <a:rPr lang="en-US" sz="2400" u="sng" dirty="0" err="1"/>
              <a:t>bir</a:t>
            </a:r>
            <a:r>
              <a:rPr lang="en-US" sz="2400" u="sng" dirty="0"/>
              <a:t> </a:t>
            </a:r>
            <a:r>
              <a:rPr lang="en-US" sz="2400" u="sng" dirty="0" err="1"/>
              <a:t>ifadeyle</a:t>
            </a:r>
            <a:r>
              <a:rPr lang="en-US" sz="2400" u="sng" dirty="0"/>
              <a:t> </a:t>
            </a:r>
            <a:r>
              <a:rPr lang="en-US" sz="2400" u="sng" dirty="0" err="1"/>
              <a:t>moleküler</a:t>
            </a:r>
            <a:r>
              <a:rPr lang="en-US" sz="2400" u="sng" dirty="0"/>
              <a:t> </a:t>
            </a:r>
            <a:r>
              <a:rPr lang="en-US" sz="2400" u="sng" dirty="0" err="1"/>
              <a:t>markır</a:t>
            </a:r>
            <a:r>
              <a:rPr lang="en-US" sz="2400" dirty="0"/>
              <a:t>, </a:t>
            </a:r>
            <a:r>
              <a:rPr lang="en-US" sz="2400" dirty="0" err="1"/>
              <a:t>genom</a:t>
            </a:r>
            <a:r>
              <a:rPr lang="en-US" sz="2400" dirty="0"/>
              <a:t> </a:t>
            </a:r>
            <a:r>
              <a:rPr lang="en-US" sz="2400" dirty="0" err="1"/>
              <a:t>içinde</a:t>
            </a:r>
            <a:r>
              <a:rPr lang="en-US" sz="2400" dirty="0"/>
              <a:t> </a:t>
            </a:r>
            <a:r>
              <a:rPr lang="en-US" sz="2400" dirty="0" err="1"/>
              <a:t>bir</a:t>
            </a:r>
            <a:r>
              <a:rPr lang="en-US" sz="2400" dirty="0"/>
              <a:t> DNA </a:t>
            </a:r>
            <a:r>
              <a:rPr lang="en-US" sz="2400" dirty="0" err="1"/>
              <a:t>parçasının</a:t>
            </a:r>
            <a:r>
              <a:rPr lang="en-US" sz="2400" dirty="0"/>
              <a:t> </a:t>
            </a:r>
            <a:r>
              <a:rPr lang="en-US" sz="2400" dirty="0" err="1"/>
              <a:t>farklılıklarını</a:t>
            </a:r>
            <a:r>
              <a:rPr lang="en-US" sz="2400" dirty="0"/>
              <a:t> </a:t>
            </a:r>
            <a:r>
              <a:rPr lang="en-US" sz="2400" dirty="0" err="1"/>
              <a:t>temsil</a:t>
            </a:r>
            <a:r>
              <a:rPr lang="en-US" sz="2400" dirty="0"/>
              <a:t> </a:t>
            </a:r>
            <a:r>
              <a:rPr lang="en-US" sz="2400" dirty="0" err="1"/>
              <a:t>eder</a:t>
            </a:r>
            <a:r>
              <a:rPr lang="en-US" sz="2400" dirty="0"/>
              <a:t> ve</a:t>
            </a:r>
            <a:r>
              <a:rPr lang="tr-TR" sz="2400" dirty="0"/>
              <a:t> </a:t>
            </a:r>
            <a:r>
              <a:rPr lang="en-US" sz="2400" dirty="0" err="1"/>
              <a:t>bu</a:t>
            </a:r>
            <a:r>
              <a:rPr lang="tr-TR" sz="2400" dirty="0"/>
              <a:t> </a:t>
            </a:r>
            <a:r>
              <a:rPr lang="en-US" sz="2400" dirty="0" err="1"/>
              <a:t>farklılıklar</a:t>
            </a:r>
            <a:r>
              <a:rPr lang="tr-TR" sz="2400" dirty="0"/>
              <a:t> </a:t>
            </a:r>
            <a:r>
              <a:rPr lang="en-US" sz="2400" dirty="0" err="1"/>
              <a:t>eklenmeler</a:t>
            </a:r>
            <a:r>
              <a:rPr lang="en-US" sz="2400" dirty="0"/>
              <a:t>,</a:t>
            </a:r>
            <a:r>
              <a:rPr lang="tr-TR" sz="2400" dirty="0"/>
              <a:t> </a:t>
            </a:r>
            <a:r>
              <a:rPr lang="en-US" sz="2400" dirty="0" err="1"/>
              <a:t>silinmeler</a:t>
            </a:r>
            <a:r>
              <a:rPr lang="en-US" sz="2400" dirty="0"/>
              <a:t>,</a:t>
            </a:r>
            <a:r>
              <a:rPr lang="tr-TR" sz="2400" dirty="0"/>
              <a:t> </a:t>
            </a:r>
            <a:r>
              <a:rPr lang="en-US" sz="2400" dirty="0" err="1"/>
              <a:t>yer</a:t>
            </a:r>
            <a:r>
              <a:rPr lang="tr-TR" sz="2400" dirty="0"/>
              <a:t> </a:t>
            </a:r>
            <a:r>
              <a:rPr lang="en-US" sz="2400" dirty="0" err="1"/>
              <a:t>değiştirmeler</a:t>
            </a:r>
            <a:r>
              <a:rPr lang="en-US" sz="2400" dirty="0"/>
              <a:t>, </a:t>
            </a:r>
            <a:r>
              <a:rPr lang="en-US" sz="2400" dirty="0" err="1"/>
              <a:t>duplikasyonlar</a:t>
            </a:r>
            <a:r>
              <a:rPr lang="tr-TR" sz="2400" dirty="0"/>
              <a:t> </a:t>
            </a:r>
            <a:r>
              <a:rPr lang="en-US" sz="2400" dirty="0" err="1"/>
              <a:t>gibi</a:t>
            </a:r>
            <a:r>
              <a:rPr lang="tr-TR" sz="2400" dirty="0"/>
              <a:t> </a:t>
            </a:r>
            <a:r>
              <a:rPr lang="en-US" sz="2400" dirty="0" err="1"/>
              <a:t>olaylardan</a:t>
            </a:r>
            <a:r>
              <a:rPr lang="tr-TR" sz="2400" dirty="0"/>
              <a:t> </a:t>
            </a:r>
            <a:r>
              <a:rPr lang="en-US" sz="2400" dirty="0" err="1"/>
              <a:t>meydana</a:t>
            </a:r>
            <a:r>
              <a:rPr lang="en-US" sz="2400" dirty="0"/>
              <a:t> </a:t>
            </a:r>
            <a:r>
              <a:rPr lang="en-US" sz="2400" dirty="0" err="1"/>
              <a:t>gelebilir</a:t>
            </a:r>
            <a:r>
              <a:rPr lang="en-US" sz="2400" dirty="0"/>
              <a:t>. (</a:t>
            </a:r>
            <a:r>
              <a:rPr lang="en-US" sz="2400" dirty="0" err="1"/>
              <a:t>Schlotterer</a:t>
            </a:r>
            <a:r>
              <a:rPr lang="en-US" sz="2400" dirty="0"/>
              <a:t>, 2004) </a:t>
            </a:r>
            <a:endParaRPr lang="tr-TR" sz="2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785794"/>
            <a:ext cx="8401080" cy="5286412"/>
          </a:xfrm>
        </p:spPr>
        <p:txBody>
          <a:bodyPr>
            <a:normAutofit fontScale="32500" lnSpcReduction="20000"/>
          </a:bodyPr>
          <a:lstStyle/>
          <a:p>
            <a:pPr algn="just"/>
            <a:r>
              <a:rPr lang="en-US" sz="7400" dirty="0" err="1"/>
              <a:t>Polimer</a:t>
            </a:r>
            <a:r>
              <a:rPr lang="en-US" sz="7400" dirty="0"/>
              <a:t> </a:t>
            </a:r>
            <a:r>
              <a:rPr lang="en-US" sz="7400" dirty="0" err="1"/>
              <a:t>zincir</a:t>
            </a:r>
            <a:r>
              <a:rPr lang="en-US" sz="7400" dirty="0"/>
              <a:t> </a:t>
            </a:r>
            <a:r>
              <a:rPr lang="en-US" sz="7400" dirty="0" err="1"/>
              <a:t>reaksiyonun</a:t>
            </a:r>
            <a:r>
              <a:rPr lang="en-US" sz="7400" dirty="0"/>
              <a:t> (PCR) </a:t>
            </a:r>
            <a:r>
              <a:rPr lang="en-US" sz="7400" dirty="0" err="1"/>
              <a:t>bulunmasından</a:t>
            </a:r>
            <a:r>
              <a:rPr lang="en-US" sz="7400" dirty="0"/>
              <a:t> </a:t>
            </a:r>
            <a:r>
              <a:rPr lang="en-US" sz="7400" dirty="0" err="1"/>
              <a:t>sonra</a:t>
            </a:r>
            <a:r>
              <a:rPr lang="en-US" sz="7400" dirty="0"/>
              <a:t> DNA </a:t>
            </a:r>
            <a:r>
              <a:rPr lang="en-US" sz="7400" dirty="0" err="1"/>
              <a:t>markırlari</a:t>
            </a:r>
            <a:r>
              <a:rPr lang="en-US" sz="7400" dirty="0"/>
              <a:t> </a:t>
            </a:r>
            <a:r>
              <a:rPr lang="en-US" sz="7400" dirty="0" err="1"/>
              <a:t>kullanılarak</a:t>
            </a:r>
            <a:r>
              <a:rPr lang="en-US" sz="7400" dirty="0"/>
              <a:t> gen </a:t>
            </a:r>
            <a:r>
              <a:rPr lang="en-US" sz="7400" dirty="0" err="1"/>
              <a:t>etiketleme</a:t>
            </a:r>
            <a:r>
              <a:rPr lang="en-US" sz="7400" dirty="0"/>
              <a:t>, </a:t>
            </a:r>
            <a:r>
              <a:rPr lang="en-US" sz="7400" dirty="0" err="1"/>
              <a:t>genetik</a:t>
            </a:r>
            <a:r>
              <a:rPr lang="en-US" sz="7400" dirty="0"/>
              <a:t> </a:t>
            </a:r>
            <a:r>
              <a:rPr lang="en-US" sz="7400" dirty="0" err="1"/>
              <a:t>haritalama</a:t>
            </a:r>
            <a:r>
              <a:rPr lang="en-US" sz="7400" dirty="0"/>
              <a:t>,</a:t>
            </a:r>
            <a:r>
              <a:rPr lang="tr-TR" sz="7400" dirty="0"/>
              <a:t> </a:t>
            </a:r>
            <a:r>
              <a:rPr lang="en-US" sz="7400" dirty="0" err="1"/>
              <a:t>harita</a:t>
            </a:r>
            <a:r>
              <a:rPr lang="tr-TR" sz="7400" dirty="0"/>
              <a:t> </a:t>
            </a:r>
            <a:r>
              <a:rPr lang="en-US" sz="7400" dirty="0" err="1"/>
              <a:t>temelli</a:t>
            </a:r>
            <a:r>
              <a:rPr lang="tr-TR" sz="7400" dirty="0"/>
              <a:t> </a:t>
            </a:r>
            <a:r>
              <a:rPr lang="en-US" sz="7400" dirty="0" err="1"/>
              <a:t>tarımsal</a:t>
            </a:r>
            <a:r>
              <a:rPr lang="tr-TR" sz="7400" dirty="0"/>
              <a:t> </a:t>
            </a:r>
            <a:r>
              <a:rPr lang="en-US" sz="7400" dirty="0" err="1"/>
              <a:t>açıdan</a:t>
            </a:r>
            <a:r>
              <a:rPr lang="en-US" sz="7400" dirty="0"/>
              <a:t> </a:t>
            </a:r>
            <a:r>
              <a:rPr lang="en-US" sz="7400" dirty="0" err="1"/>
              <a:t>önemli</a:t>
            </a:r>
            <a:r>
              <a:rPr lang="en-US" sz="7400" dirty="0"/>
              <a:t> </a:t>
            </a:r>
            <a:r>
              <a:rPr lang="en-US" sz="7400" dirty="0" err="1"/>
              <a:t>genlerin</a:t>
            </a:r>
            <a:r>
              <a:rPr lang="en-US" sz="7400" dirty="0"/>
              <a:t> </a:t>
            </a:r>
            <a:r>
              <a:rPr lang="en-US" sz="7400" dirty="0" err="1"/>
              <a:t>belirlenmesi</a:t>
            </a:r>
            <a:r>
              <a:rPr lang="en-US" sz="7400" dirty="0"/>
              <a:t>, </a:t>
            </a:r>
            <a:r>
              <a:rPr lang="en-US" sz="7400" dirty="0" err="1"/>
              <a:t>genetik</a:t>
            </a:r>
            <a:r>
              <a:rPr lang="en-US" sz="7400" dirty="0"/>
              <a:t> </a:t>
            </a:r>
            <a:r>
              <a:rPr lang="en-US" sz="7400" dirty="0" err="1"/>
              <a:t>çeşitlilik</a:t>
            </a:r>
            <a:r>
              <a:rPr lang="tr-TR" sz="7400" dirty="0"/>
              <a:t> </a:t>
            </a:r>
            <a:r>
              <a:rPr lang="en-US" sz="7400" dirty="0" err="1"/>
              <a:t>çalışmaları</a:t>
            </a:r>
            <a:r>
              <a:rPr lang="en-US" sz="7400" dirty="0"/>
              <a:t>, filogenetik </a:t>
            </a:r>
            <a:r>
              <a:rPr lang="en-US" sz="7400" dirty="0" err="1"/>
              <a:t>analizler</a:t>
            </a:r>
            <a:r>
              <a:rPr lang="en-US" sz="7400" dirty="0"/>
              <a:t>, markırlar </a:t>
            </a:r>
            <a:r>
              <a:rPr lang="en-US" sz="7400" dirty="0" err="1"/>
              <a:t>yardımıyla</a:t>
            </a:r>
            <a:r>
              <a:rPr lang="en-US" sz="7400" dirty="0"/>
              <a:t> </a:t>
            </a:r>
            <a:r>
              <a:rPr lang="en-US" sz="7400" dirty="0" err="1"/>
              <a:t>seleksiyon</a:t>
            </a:r>
            <a:r>
              <a:rPr lang="en-US" sz="7400" dirty="0"/>
              <a:t> (MAS) </a:t>
            </a:r>
            <a:r>
              <a:rPr lang="en-US" sz="7400" dirty="0" err="1"/>
              <a:t>çalışmaları</a:t>
            </a:r>
            <a:r>
              <a:rPr lang="en-US" sz="7400" dirty="0"/>
              <a:t> </a:t>
            </a:r>
            <a:r>
              <a:rPr lang="en-US" sz="7400" dirty="0" err="1"/>
              <a:t>kolaylaşmıştır</a:t>
            </a:r>
            <a:r>
              <a:rPr lang="en-US" sz="7400" dirty="0"/>
              <a:t> (Joshi ve ark., 2000).</a:t>
            </a:r>
            <a:endParaRPr lang="tr-TR" sz="7400" dirty="0"/>
          </a:p>
          <a:p>
            <a:pPr algn="just"/>
            <a:r>
              <a:rPr lang="en-US" sz="7400" dirty="0"/>
              <a:t> İdeal </a:t>
            </a:r>
            <a:r>
              <a:rPr lang="en-US" sz="7400" dirty="0" err="1"/>
              <a:t>bir</a:t>
            </a:r>
            <a:r>
              <a:rPr lang="en-US" sz="7400" dirty="0"/>
              <a:t> </a:t>
            </a:r>
            <a:r>
              <a:rPr lang="en-US" sz="7400" dirty="0" err="1"/>
              <a:t>moleküler</a:t>
            </a:r>
            <a:r>
              <a:rPr lang="en-US" sz="7400" dirty="0"/>
              <a:t> </a:t>
            </a:r>
            <a:r>
              <a:rPr lang="en-US" sz="7400" dirty="0" err="1"/>
              <a:t>markır</a:t>
            </a:r>
            <a:r>
              <a:rPr lang="en-US" sz="7400" dirty="0"/>
              <a:t> </a:t>
            </a:r>
            <a:r>
              <a:rPr lang="en-US" sz="7400" dirty="0" err="1"/>
              <a:t>tekniğinin</a:t>
            </a:r>
            <a:r>
              <a:rPr lang="en-US" sz="7400" dirty="0"/>
              <a:t>;</a:t>
            </a:r>
            <a:endParaRPr lang="tr-TR" sz="7400" dirty="0"/>
          </a:p>
          <a:p>
            <a:pPr lvl="1" algn="just"/>
            <a:r>
              <a:rPr lang="en-US" sz="7400" dirty="0" err="1"/>
              <a:t>Polimorfik</a:t>
            </a:r>
            <a:r>
              <a:rPr lang="en-US" sz="7400" dirty="0"/>
              <a:t> </a:t>
            </a:r>
            <a:r>
              <a:rPr lang="en-US" sz="7400" dirty="0" err="1"/>
              <a:t>olması</a:t>
            </a:r>
            <a:r>
              <a:rPr lang="en-US" sz="7400" dirty="0"/>
              <a:t> ve </a:t>
            </a:r>
            <a:r>
              <a:rPr lang="en-US" sz="7400" dirty="0" err="1"/>
              <a:t>bütün</a:t>
            </a:r>
            <a:r>
              <a:rPr lang="en-US" sz="7400" dirty="0"/>
              <a:t> </a:t>
            </a:r>
            <a:r>
              <a:rPr lang="en-US" sz="7400" dirty="0" err="1"/>
              <a:t>genomda</a:t>
            </a:r>
            <a:r>
              <a:rPr lang="en-US" sz="7400" dirty="0"/>
              <a:t> </a:t>
            </a:r>
            <a:r>
              <a:rPr lang="en-US" sz="7400" dirty="0" err="1"/>
              <a:t>kullanılması</a:t>
            </a:r>
            <a:endParaRPr lang="tr-TR" sz="7400" dirty="0"/>
          </a:p>
          <a:p>
            <a:pPr lvl="1" algn="just"/>
            <a:r>
              <a:rPr lang="en-US" sz="7400" dirty="0" err="1"/>
              <a:t>Genetik</a:t>
            </a:r>
            <a:r>
              <a:rPr lang="en-US" sz="7400" dirty="0"/>
              <a:t> </a:t>
            </a:r>
            <a:r>
              <a:rPr lang="en-US" sz="7400" dirty="0" err="1"/>
              <a:t>farklılıkların</a:t>
            </a:r>
            <a:r>
              <a:rPr lang="en-US" sz="7400" dirty="0"/>
              <a:t> </a:t>
            </a:r>
            <a:r>
              <a:rPr lang="en-US" sz="7400" dirty="0" err="1"/>
              <a:t>ortaya</a:t>
            </a:r>
            <a:r>
              <a:rPr lang="en-US" sz="7400" dirty="0"/>
              <a:t> </a:t>
            </a:r>
            <a:r>
              <a:rPr lang="en-US" sz="7400" dirty="0" err="1"/>
              <a:t>çıkarılmasında</a:t>
            </a:r>
            <a:r>
              <a:rPr lang="en-US" sz="7400" dirty="0"/>
              <a:t> </a:t>
            </a:r>
            <a:r>
              <a:rPr lang="en-US" sz="7400" dirty="0" err="1"/>
              <a:t>yeterli</a:t>
            </a:r>
            <a:r>
              <a:rPr lang="en-US" sz="7400" dirty="0"/>
              <a:t> </a:t>
            </a:r>
            <a:r>
              <a:rPr lang="en-US" sz="7400" dirty="0" err="1"/>
              <a:t>olması</a:t>
            </a:r>
            <a:endParaRPr lang="tr-TR" sz="7400" dirty="0"/>
          </a:p>
          <a:p>
            <a:pPr lvl="1" algn="just"/>
            <a:r>
              <a:rPr lang="en-US" sz="7400" dirty="0" err="1"/>
              <a:t>Çok</a:t>
            </a:r>
            <a:r>
              <a:rPr lang="en-US" sz="7400" dirty="0"/>
              <a:t> </a:t>
            </a:r>
            <a:r>
              <a:rPr lang="en-US" sz="7400" dirty="0" err="1"/>
              <a:t>sayıda</a:t>
            </a:r>
            <a:r>
              <a:rPr lang="en-US" sz="7400" dirty="0"/>
              <a:t>, </a:t>
            </a:r>
            <a:r>
              <a:rPr lang="en-US" sz="7400" dirty="0" err="1"/>
              <a:t>bağımsız</a:t>
            </a:r>
            <a:r>
              <a:rPr lang="en-US" sz="7400" dirty="0"/>
              <a:t> ve </a:t>
            </a:r>
            <a:r>
              <a:rPr lang="en-US" sz="7400" dirty="0" err="1"/>
              <a:t>güvenilir</a:t>
            </a:r>
            <a:r>
              <a:rPr lang="en-US" sz="7400" dirty="0"/>
              <a:t> markırlar </a:t>
            </a:r>
            <a:r>
              <a:rPr lang="en-US" sz="7400" dirty="0" err="1"/>
              <a:t>üretmesi</a:t>
            </a:r>
            <a:endParaRPr lang="tr-TR" sz="7400" dirty="0"/>
          </a:p>
          <a:p>
            <a:pPr lvl="1" algn="just"/>
            <a:r>
              <a:rPr lang="en-US" sz="7400" dirty="0" err="1"/>
              <a:t>Basit</a:t>
            </a:r>
            <a:r>
              <a:rPr lang="en-US" sz="7400" dirty="0"/>
              <a:t>, </a:t>
            </a:r>
            <a:r>
              <a:rPr lang="en-US" sz="7400" dirty="0" err="1"/>
              <a:t>hızlı</a:t>
            </a:r>
            <a:r>
              <a:rPr lang="en-US" sz="7400" dirty="0"/>
              <a:t> ve </a:t>
            </a:r>
            <a:r>
              <a:rPr lang="en-US" sz="7400" dirty="0" err="1"/>
              <a:t>ucuz</a:t>
            </a:r>
            <a:r>
              <a:rPr lang="en-US" sz="7400" dirty="0"/>
              <a:t> </a:t>
            </a:r>
            <a:r>
              <a:rPr lang="en-US" sz="7400" dirty="0" err="1"/>
              <a:t>olması</a:t>
            </a:r>
            <a:endParaRPr lang="tr-TR" sz="7400" dirty="0"/>
          </a:p>
          <a:p>
            <a:pPr lvl="1" algn="just"/>
            <a:r>
              <a:rPr lang="en-US" sz="7400" dirty="0" err="1"/>
              <a:t>Az</a:t>
            </a:r>
            <a:r>
              <a:rPr lang="en-US" sz="7400" dirty="0"/>
              <a:t> </a:t>
            </a:r>
            <a:r>
              <a:rPr lang="en-US" sz="7400" dirty="0" err="1"/>
              <a:t>miktar</a:t>
            </a:r>
            <a:r>
              <a:rPr lang="en-US" sz="7400" dirty="0"/>
              <a:t> DNA </a:t>
            </a:r>
            <a:r>
              <a:rPr lang="en-US" sz="7400" dirty="0" err="1"/>
              <a:t>veya</a:t>
            </a:r>
            <a:r>
              <a:rPr lang="en-US" sz="7400" dirty="0"/>
              <a:t> </a:t>
            </a:r>
            <a:r>
              <a:rPr lang="en-US" sz="7400" dirty="0" err="1"/>
              <a:t>doku</a:t>
            </a:r>
            <a:r>
              <a:rPr lang="en-US" sz="7400" dirty="0"/>
              <a:t> </a:t>
            </a:r>
            <a:r>
              <a:rPr lang="en-US" sz="7400" dirty="0" err="1"/>
              <a:t>ihtiyacı</a:t>
            </a:r>
            <a:r>
              <a:rPr lang="en-US" sz="7400" dirty="0"/>
              <a:t> </a:t>
            </a:r>
            <a:r>
              <a:rPr lang="en-US" sz="7400" dirty="0" err="1"/>
              <a:t>gerektirmesi</a:t>
            </a:r>
            <a:endParaRPr lang="tr-TR" sz="7400" dirty="0"/>
          </a:p>
          <a:p>
            <a:pPr algn="just"/>
            <a:r>
              <a:rPr lang="en-US" sz="7400" dirty="0" err="1"/>
              <a:t>Farklı</a:t>
            </a:r>
            <a:r>
              <a:rPr lang="en-US" sz="7400" dirty="0"/>
              <a:t> </a:t>
            </a:r>
            <a:r>
              <a:rPr lang="en-US" sz="7400" dirty="0" err="1"/>
              <a:t>fenotiplerle</a:t>
            </a:r>
            <a:r>
              <a:rPr lang="en-US" sz="7400" dirty="0"/>
              <a:t> </a:t>
            </a:r>
            <a:r>
              <a:rPr lang="en-US" sz="7400" dirty="0" err="1"/>
              <a:t>bağlantı</a:t>
            </a:r>
            <a:r>
              <a:rPr lang="en-US" sz="7400" dirty="0"/>
              <a:t> </a:t>
            </a:r>
            <a:r>
              <a:rPr lang="en-US" sz="7400" dirty="0" err="1"/>
              <a:t>oluşturması</a:t>
            </a:r>
            <a:r>
              <a:rPr lang="en-US" sz="7400" dirty="0"/>
              <a:t> </a:t>
            </a:r>
            <a:r>
              <a:rPr lang="en-US" sz="7400" dirty="0" err="1"/>
              <a:t>gibi</a:t>
            </a:r>
            <a:r>
              <a:rPr lang="en-US" sz="7400" dirty="0"/>
              <a:t> </a:t>
            </a:r>
            <a:r>
              <a:rPr lang="en-US" sz="7400" dirty="0" err="1"/>
              <a:t>özelliklere</a:t>
            </a:r>
            <a:r>
              <a:rPr lang="en-US" sz="7400" dirty="0"/>
              <a:t> </a:t>
            </a:r>
            <a:r>
              <a:rPr lang="en-US" sz="7400" dirty="0" err="1"/>
              <a:t>sahip</a:t>
            </a:r>
            <a:r>
              <a:rPr lang="en-US" sz="7400" dirty="0"/>
              <a:t> </a:t>
            </a:r>
            <a:r>
              <a:rPr lang="en-US" sz="7400" dirty="0" err="1"/>
              <a:t>olması</a:t>
            </a:r>
            <a:r>
              <a:rPr lang="en-US" sz="7400" dirty="0"/>
              <a:t> </a:t>
            </a:r>
            <a:r>
              <a:rPr lang="en-US" sz="7400" dirty="0" err="1"/>
              <a:t>avantajdır</a:t>
            </a:r>
            <a:r>
              <a:rPr lang="en-US" sz="7400" dirty="0"/>
              <a:t> ama </a:t>
            </a:r>
            <a:r>
              <a:rPr lang="en-US" sz="7400" dirty="0" err="1"/>
              <a:t>hiçbir</a:t>
            </a:r>
            <a:r>
              <a:rPr lang="en-US" sz="7400" dirty="0"/>
              <a:t> </a:t>
            </a:r>
            <a:r>
              <a:rPr lang="en-US" sz="7400" dirty="0" err="1"/>
              <a:t>markır</a:t>
            </a:r>
            <a:r>
              <a:rPr lang="en-US" sz="7400" dirty="0"/>
              <a:t> </a:t>
            </a:r>
            <a:r>
              <a:rPr lang="en-US" sz="7400" dirty="0" err="1"/>
              <a:t>tekniği</a:t>
            </a:r>
            <a:r>
              <a:rPr lang="en-US" sz="7400" dirty="0"/>
              <a:t> </a:t>
            </a:r>
            <a:r>
              <a:rPr lang="en-US" sz="7400" dirty="0" err="1"/>
              <a:t>bu</a:t>
            </a:r>
            <a:r>
              <a:rPr lang="en-US" sz="7400" dirty="0"/>
              <a:t> </a:t>
            </a:r>
            <a:r>
              <a:rPr lang="en-US" sz="7400" dirty="0" err="1"/>
              <a:t>avantajların</a:t>
            </a:r>
            <a:r>
              <a:rPr lang="en-US" sz="7400" dirty="0"/>
              <a:t> </a:t>
            </a:r>
            <a:r>
              <a:rPr lang="en-US" sz="7400" dirty="0" err="1"/>
              <a:t>tümüne</a:t>
            </a:r>
            <a:r>
              <a:rPr lang="en-US" sz="7400" dirty="0"/>
              <a:t> </a:t>
            </a:r>
            <a:r>
              <a:rPr lang="en-US" sz="7400" dirty="0" err="1"/>
              <a:t>birden</a:t>
            </a:r>
            <a:r>
              <a:rPr lang="en-US" sz="7400" dirty="0"/>
              <a:t>    </a:t>
            </a:r>
            <a:r>
              <a:rPr lang="en-US" sz="7400" dirty="0" err="1"/>
              <a:t>sahip</a:t>
            </a:r>
            <a:r>
              <a:rPr lang="en-US" sz="7400" dirty="0"/>
              <a:t> </a:t>
            </a:r>
            <a:r>
              <a:rPr lang="tr-TR" sz="7400" dirty="0"/>
              <a:t> </a:t>
            </a:r>
            <a:r>
              <a:rPr lang="en-US" sz="7400" dirty="0" err="1"/>
              <a:t>değildir</a:t>
            </a:r>
            <a:r>
              <a:rPr lang="en-US" sz="7400" dirty="0"/>
              <a:t>. </a:t>
            </a:r>
            <a:endParaRPr lang="tr-TR" sz="7400" dirty="0"/>
          </a:p>
          <a:p>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7699" y="1663700"/>
            <a:ext cx="8229600" cy="4525963"/>
          </a:xfrm>
        </p:spPr>
        <p:txBody>
          <a:bodyPr>
            <a:noAutofit/>
          </a:bodyPr>
          <a:lstStyle/>
          <a:p>
            <a:pPr algn="just">
              <a:buNone/>
            </a:pPr>
            <a:r>
              <a:rPr lang="en-US" sz="2400" dirty="0"/>
              <a:t>Moleküler    </a:t>
            </a:r>
            <a:r>
              <a:rPr lang="en-US" sz="2400" dirty="0" err="1"/>
              <a:t>markır</a:t>
            </a:r>
            <a:r>
              <a:rPr lang="en-US" sz="2400" dirty="0"/>
              <a:t> </a:t>
            </a:r>
            <a:r>
              <a:rPr lang="en-US" sz="2400" dirty="0" err="1"/>
              <a:t>teknikleri</a:t>
            </a:r>
            <a:r>
              <a:rPr lang="en-US" sz="2400" dirty="0"/>
              <a:t> </a:t>
            </a:r>
            <a:r>
              <a:rPr lang="en-US" sz="2400" dirty="0" err="1"/>
              <a:t>kullanım</a:t>
            </a:r>
            <a:r>
              <a:rPr lang="en-US" sz="2400" dirty="0"/>
              <a:t> </a:t>
            </a:r>
            <a:r>
              <a:rPr lang="en-US" sz="2400" dirty="0" err="1"/>
              <a:t>amacına</a:t>
            </a:r>
            <a:r>
              <a:rPr lang="en-US" sz="2400" dirty="0"/>
              <a:t> </a:t>
            </a:r>
            <a:r>
              <a:rPr lang="en-US" sz="2400" dirty="0" err="1"/>
              <a:t>paralel</a:t>
            </a:r>
            <a:r>
              <a:rPr lang="en-US" sz="2400" dirty="0"/>
              <a:t> </a:t>
            </a:r>
            <a:r>
              <a:rPr lang="en-US" sz="2400" dirty="0" err="1"/>
              <a:t>olarak</a:t>
            </a:r>
            <a:r>
              <a:rPr lang="en-US" sz="2400" dirty="0"/>
              <a:t> </a:t>
            </a:r>
            <a:r>
              <a:rPr lang="en-US" sz="2400" dirty="0" err="1"/>
              <a:t>farklı</a:t>
            </a:r>
            <a:r>
              <a:rPr lang="en-US" sz="2400" dirty="0"/>
              <a:t> </a:t>
            </a:r>
            <a:r>
              <a:rPr lang="en-US" sz="2400" dirty="0" err="1"/>
              <a:t>kriterlere</a:t>
            </a:r>
            <a:r>
              <a:rPr lang="en-US" sz="2400" dirty="0"/>
              <a:t> göre </a:t>
            </a:r>
            <a:r>
              <a:rPr lang="en-US" sz="2400" dirty="0" err="1"/>
              <a:t>gruplandırılabilir</a:t>
            </a:r>
            <a:r>
              <a:rPr lang="en-US" sz="2400" dirty="0"/>
              <a:t>;</a:t>
            </a:r>
            <a:endParaRPr lang="tr-TR" sz="2400" dirty="0"/>
          </a:p>
          <a:p>
            <a:pPr lvl="0" algn="just"/>
            <a:r>
              <a:rPr lang="en-US" sz="2400" dirty="0" err="1"/>
              <a:t>Geçiş</a:t>
            </a:r>
            <a:r>
              <a:rPr lang="en-US" sz="2400" dirty="0"/>
              <a:t> </a:t>
            </a:r>
            <a:r>
              <a:rPr lang="en-US" sz="2400" dirty="0" err="1"/>
              <a:t>türüne</a:t>
            </a:r>
            <a:r>
              <a:rPr lang="en-US" sz="2400" dirty="0"/>
              <a:t> </a:t>
            </a:r>
            <a:r>
              <a:rPr lang="en-US" sz="2400" dirty="0" err="1"/>
              <a:t>göre</a:t>
            </a:r>
            <a:r>
              <a:rPr lang="en-US" sz="2400" dirty="0"/>
              <a:t> (</a:t>
            </a:r>
            <a:r>
              <a:rPr lang="en-US" sz="2400" dirty="0" err="1"/>
              <a:t>biparental</a:t>
            </a:r>
            <a:r>
              <a:rPr lang="en-US" sz="2400" dirty="0"/>
              <a:t> </a:t>
            </a:r>
            <a:r>
              <a:rPr lang="en-US" sz="2400" dirty="0" err="1"/>
              <a:t>çekirdek</a:t>
            </a:r>
            <a:r>
              <a:rPr lang="en-US" sz="2400" dirty="0"/>
              <a:t> </a:t>
            </a:r>
            <a:r>
              <a:rPr lang="en-US" sz="2400" dirty="0" err="1"/>
              <a:t>kalıtımı</a:t>
            </a:r>
            <a:r>
              <a:rPr lang="en-US" sz="2400" dirty="0"/>
              <a:t>, maternal </a:t>
            </a:r>
            <a:r>
              <a:rPr lang="en-US" sz="2400" dirty="0" err="1"/>
              <a:t>çekirdek</a:t>
            </a:r>
            <a:r>
              <a:rPr lang="en-US" sz="2400" dirty="0"/>
              <a:t> </a:t>
            </a:r>
            <a:r>
              <a:rPr lang="en-US" sz="2400" dirty="0" err="1"/>
              <a:t>kalıtımı</a:t>
            </a:r>
            <a:r>
              <a:rPr lang="en-US" sz="2400" dirty="0"/>
              <a:t>, maternal </a:t>
            </a:r>
            <a:r>
              <a:rPr lang="en-US" sz="2400" dirty="0" err="1"/>
              <a:t>organel</a:t>
            </a:r>
            <a:r>
              <a:rPr lang="en-US" sz="2400" dirty="0"/>
              <a:t> </a:t>
            </a:r>
            <a:r>
              <a:rPr lang="en-US" sz="2400" dirty="0" err="1"/>
              <a:t>kalıtımı</a:t>
            </a:r>
            <a:r>
              <a:rPr lang="en-US" sz="2400" dirty="0"/>
              <a:t>, paternal </a:t>
            </a:r>
            <a:r>
              <a:rPr lang="en-US" sz="2400" dirty="0" err="1"/>
              <a:t>organel</a:t>
            </a:r>
            <a:r>
              <a:rPr lang="en-US" sz="2400" dirty="0"/>
              <a:t> </a:t>
            </a:r>
            <a:r>
              <a:rPr lang="en-US" sz="2400" dirty="0" err="1"/>
              <a:t>kalıtımı</a:t>
            </a:r>
            <a:r>
              <a:rPr lang="en-US" sz="2400" dirty="0"/>
              <a:t>)</a:t>
            </a:r>
            <a:endParaRPr lang="tr-TR" sz="2400" dirty="0"/>
          </a:p>
          <a:p>
            <a:pPr lvl="0" algn="just"/>
            <a:r>
              <a:rPr lang="en-US" sz="2400" dirty="0"/>
              <a:t>Gen </a:t>
            </a:r>
            <a:r>
              <a:rPr lang="en-US" sz="2400" dirty="0" err="1"/>
              <a:t>aksiyonuna</a:t>
            </a:r>
            <a:r>
              <a:rPr lang="en-US" sz="2400" dirty="0"/>
              <a:t> göre (dominant ve </a:t>
            </a:r>
            <a:r>
              <a:rPr lang="en-US" sz="2400" dirty="0" err="1"/>
              <a:t>kodominant</a:t>
            </a:r>
            <a:r>
              <a:rPr lang="en-US" sz="2400" dirty="0"/>
              <a:t> markırlar)</a:t>
            </a:r>
            <a:endParaRPr lang="tr-TR" sz="2400" dirty="0"/>
          </a:p>
          <a:p>
            <a:pPr lvl="0" algn="just"/>
            <a:r>
              <a:rPr lang="en-US" sz="2400" dirty="0"/>
              <a:t>Analiz </a:t>
            </a:r>
            <a:r>
              <a:rPr lang="en-US" sz="2400" dirty="0" err="1"/>
              <a:t>metotlarına</a:t>
            </a:r>
            <a:r>
              <a:rPr lang="en-US" sz="2400" dirty="0"/>
              <a:t> göre (PCR </a:t>
            </a:r>
            <a:r>
              <a:rPr lang="en-US" sz="2400" dirty="0" err="1"/>
              <a:t>temelli</a:t>
            </a:r>
            <a:r>
              <a:rPr lang="en-US" sz="2400" dirty="0"/>
              <a:t> </a:t>
            </a:r>
            <a:r>
              <a:rPr lang="en-US" sz="2400" dirty="0" err="1"/>
              <a:t>olmayan</a:t>
            </a:r>
            <a:r>
              <a:rPr lang="en-US" sz="2400" dirty="0"/>
              <a:t> = </a:t>
            </a:r>
            <a:r>
              <a:rPr lang="en-US" sz="2400" dirty="0" err="1"/>
              <a:t>Hibridizasyon</a:t>
            </a:r>
            <a:r>
              <a:rPr lang="en-US" sz="2400" dirty="0"/>
              <a:t> ve PCR </a:t>
            </a:r>
            <a:r>
              <a:rPr lang="en-US" sz="2400" dirty="0" err="1"/>
              <a:t>temelli</a:t>
            </a:r>
            <a:r>
              <a:rPr lang="en-US" sz="2400" dirty="0"/>
              <a:t> markırlar) (</a:t>
            </a:r>
            <a:r>
              <a:rPr lang="en-US" sz="2400" dirty="0" err="1"/>
              <a:t>Kesawat</a:t>
            </a:r>
            <a:r>
              <a:rPr lang="en-US" sz="2400" dirty="0"/>
              <a:t> ve Das, 2009)</a:t>
            </a:r>
            <a:endParaRPr lang="tr-TR" sz="2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71480"/>
            <a:ext cx="8229600" cy="1143000"/>
          </a:xfrm>
        </p:spPr>
        <p:txBody>
          <a:bodyPr>
            <a:normAutofit fontScale="90000"/>
          </a:bodyPr>
          <a:lstStyle/>
          <a:p>
            <a:pPr lvl="0"/>
            <a:r>
              <a:rPr lang="tr-TR" sz="3600" b="1" dirty="0"/>
              <a:t>2.1- </a:t>
            </a:r>
            <a:r>
              <a:rPr lang="en-US" sz="3600" b="1" dirty="0"/>
              <a:t>PCR </a:t>
            </a:r>
            <a:r>
              <a:rPr lang="en-US" sz="3600" b="1" dirty="0" err="1"/>
              <a:t>Temelli</a:t>
            </a:r>
            <a:r>
              <a:rPr lang="en-US" sz="3600" b="1" dirty="0"/>
              <a:t> </a:t>
            </a:r>
            <a:r>
              <a:rPr lang="en-US" sz="3600" b="1" dirty="0" err="1"/>
              <a:t>Olmayan</a:t>
            </a:r>
            <a:r>
              <a:rPr lang="en-US" sz="3600" b="1" dirty="0"/>
              <a:t> </a:t>
            </a:r>
            <a:r>
              <a:rPr lang="en-US" sz="3600" b="1" dirty="0" err="1"/>
              <a:t>Teknikler</a:t>
            </a:r>
            <a:br>
              <a:rPr lang="tr-TR" sz="3600" b="1" dirty="0"/>
            </a:br>
            <a:br>
              <a:rPr lang="tr-TR" dirty="0"/>
            </a:br>
            <a:endParaRPr lang="tr-TR" dirty="0"/>
          </a:p>
        </p:txBody>
      </p:sp>
      <p:sp>
        <p:nvSpPr>
          <p:cNvPr id="3" name="2 İçerik Yer Tutucusu"/>
          <p:cNvSpPr>
            <a:spLocks noGrp="1"/>
          </p:cNvSpPr>
          <p:nvPr>
            <p:ph idx="1"/>
          </p:nvPr>
        </p:nvSpPr>
        <p:spPr>
          <a:xfrm>
            <a:off x="357158" y="1357298"/>
            <a:ext cx="8429684" cy="4400568"/>
          </a:xfrm>
        </p:spPr>
        <p:txBody>
          <a:bodyPr>
            <a:normAutofit/>
          </a:bodyPr>
          <a:lstStyle/>
          <a:p>
            <a:pPr algn="just">
              <a:buNone/>
            </a:pPr>
            <a:r>
              <a:rPr lang="en-US" sz="2400" b="1" dirty="0"/>
              <a:t>2.1.</a:t>
            </a:r>
            <a:r>
              <a:rPr lang="tr-TR" sz="2400" b="1" dirty="0"/>
              <a:t>1-</a:t>
            </a:r>
            <a:r>
              <a:rPr lang="en-US" sz="2400" b="1" dirty="0"/>
              <a:t>	RFLP	(</a:t>
            </a:r>
            <a:r>
              <a:rPr lang="en-US" sz="2400" b="1" dirty="0" err="1"/>
              <a:t>Sınırlı</a:t>
            </a:r>
            <a:r>
              <a:rPr lang="en-US" sz="2400" b="1" dirty="0"/>
              <a:t>	</a:t>
            </a:r>
            <a:r>
              <a:rPr lang="en-US" sz="2400" b="1" dirty="0" err="1"/>
              <a:t>Parça</a:t>
            </a:r>
            <a:r>
              <a:rPr lang="en-US" sz="2400" b="1" dirty="0"/>
              <a:t>	</a:t>
            </a:r>
            <a:r>
              <a:rPr lang="en-US" sz="2400" b="1" dirty="0" err="1"/>
              <a:t>Uzunluk</a:t>
            </a:r>
            <a:r>
              <a:rPr lang="en-US" sz="2400" b="1" dirty="0"/>
              <a:t> </a:t>
            </a:r>
            <a:r>
              <a:rPr lang="en-US" sz="2400" b="1" dirty="0" err="1"/>
              <a:t>Polimorfizmi</a:t>
            </a:r>
            <a:r>
              <a:rPr lang="en-US" sz="2400" b="1" dirty="0"/>
              <a:t>)</a:t>
            </a:r>
            <a:endParaRPr lang="tr-TR" sz="2400" b="1" dirty="0"/>
          </a:p>
          <a:p>
            <a:pPr algn="just">
              <a:buNone/>
            </a:pPr>
            <a:r>
              <a:rPr lang="en-US" sz="2400" dirty="0"/>
              <a:t>RFLP</a:t>
            </a:r>
            <a:r>
              <a:rPr lang="tr-TR" sz="2400" dirty="0"/>
              <a:t> </a:t>
            </a:r>
            <a:r>
              <a:rPr lang="en-US" sz="2400" dirty="0" err="1"/>
              <a:t>hibridizasyon</a:t>
            </a:r>
            <a:r>
              <a:rPr lang="en-US" sz="2400" dirty="0"/>
              <a:t> </a:t>
            </a:r>
            <a:r>
              <a:rPr lang="en-US" sz="2400" dirty="0" err="1"/>
              <a:t>temelli</a:t>
            </a:r>
            <a:r>
              <a:rPr lang="en-US" sz="2400" dirty="0"/>
              <a:t> </a:t>
            </a:r>
            <a:r>
              <a:rPr lang="en-US" sz="2400" dirty="0" err="1"/>
              <a:t>kullanılan</a:t>
            </a:r>
            <a:r>
              <a:rPr lang="en-US" sz="2400" dirty="0"/>
              <a:t> en </a:t>
            </a:r>
            <a:r>
              <a:rPr lang="en-US" sz="2400" dirty="0" err="1"/>
              <a:t>yaygın</a:t>
            </a:r>
            <a:r>
              <a:rPr lang="en-US" sz="2400" dirty="0"/>
              <a:t> </a:t>
            </a:r>
            <a:r>
              <a:rPr lang="en-US" sz="2400" dirty="0" err="1"/>
              <a:t>moleküler</a:t>
            </a:r>
            <a:r>
              <a:rPr lang="en-US" sz="2400" dirty="0"/>
              <a:t> </a:t>
            </a:r>
            <a:r>
              <a:rPr lang="en-US" sz="2400" dirty="0" err="1"/>
              <a:t>markır</a:t>
            </a:r>
            <a:r>
              <a:rPr lang="en-US" sz="2400" dirty="0"/>
              <a:t> </a:t>
            </a:r>
            <a:r>
              <a:rPr lang="en-US" sz="2400" dirty="0" err="1"/>
              <a:t>tekniğidir</a:t>
            </a:r>
            <a:r>
              <a:rPr lang="en-US" sz="2400" dirty="0"/>
              <a:t> ve DNA </a:t>
            </a:r>
            <a:r>
              <a:rPr lang="en-US" sz="2400" dirty="0" err="1"/>
              <a:t>polimorfizminin</a:t>
            </a:r>
            <a:r>
              <a:rPr lang="en-US" sz="2400" dirty="0"/>
              <a:t> </a:t>
            </a:r>
            <a:r>
              <a:rPr lang="en-US" sz="2400" dirty="0" err="1"/>
              <a:t>tespitinde</a:t>
            </a:r>
            <a:r>
              <a:rPr lang="en-US" sz="2400" dirty="0"/>
              <a:t>, </a:t>
            </a:r>
            <a:r>
              <a:rPr lang="en-US" sz="2400" dirty="0" err="1"/>
              <a:t>restriksiyon</a:t>
            </a:r>
            <a:r>
              <a:rPr lang="en-US" sz="2400" dirty="0"/>
              <a:t> (</a:t>
            </a:r>
            <a:r>
              <a:rPr lang="en-US" sz="2400" dirty="0" err="1"/>
              <a:t>endonükleaz</a:t>
            </a:r>
            <a:r>
              <a:rPr lang="en-US" sz="2400" dirty="0"/>
              <a:t>) </a:t>
            </a:r>
            <a:r>
              <a:rPr lang="en-US" sz="2400" dirty="0" err="1"/>
              <a:t>enzimleriyle</a:t>
            </a:r>
            <a:r>
              <a:rPr lang="en-US" sz="2400" dirty="0"/>
              <a:t> </a:t>
            </a:r>
            <a:r>
              <a:rPr lang="en-US" sz="2400" dirty="0" err="1"/>
              <a:t>kesilen</a:t>
            </a:r>
            <a:r>
              <a:rPr lang="en-US" sz="2400" dirty="0"/>
              <a:t> DNA </a:t>
            </a:r>
            <a:r>
              <a:rPr lang="en-US" sz="2400" dirty="0" err="1"/>
              <a:t>parçaları</a:t>
            </a:r>
            <a:r>
              <a:rPr lang="en-US" sz="2400" dirty="0"/>
              <a:t> </a:t>
            </a:r>
            <a:r>
              <a:rPr lang="en-US" sz="2400" dirty="0" err="1"/>
              <a:t>jel</a:t>
            </a:r>
            <a:r>
              <a:rPr lang="en-US" sz="2400" dirty="0"/>
              <a:t> </a:t>
            </a:r>
            <a:r>
              <a:rPr lang="en-US" sz="2400" dirty="0" err="1"/>
              <a:t>elektoroforezinde</a:t>
            </a:r>
            <a:r>
              <a:rPr lang="en-US" sz="2400" dirty="0"/>
              <a:t> </a:t>
            </a:r>
            <a:r>
              <a:rPr lang="en-US" sz="2400" dirty="0" err="1"/>
              <a:t>yürütüldükten</a:t>
            </a:r>
            <a:r>
              <a:rPr lang="en-US" sz="2400" dirty="0"/>
              <a:t> </a:t>
            </a:r>
            <a:r>
              <a:rPr lang="en-US" sz="2400" dirty="0" err="1"/>
              <a:t>sonra</a:t>
            </a:r>
            <a:r>
              <a:rPr lang="en-US" sz="2400" dirty="0"/>
              <a:t> </a:t>
            </a:r>
            <a:r>
              <a:rPr lang="en-US" sz="2400" dirty="0" err="1"/>
              <a:t>nitroselüloz</a:t>
            </a:r>
            <a:r>
              <a:rPr lang="en-US" sz="2400" dirty="0"/>
              <a:t> </a:t>
            </a:r>
            <a:r>
              <a:rPr lang="en-US" sz="2400" dirty="0" err="1"/>
              <a:t>membran</a:t>
            </a:r>
            <a:r>
              <a:rPr lang="en-US" sz="2400" dirty="0"/>
              <a:t> </a:t>
            </a:r>
            <a:r>
              <a:rPr lang="en-US" sz="2400" dirty="0" err="1"/>
              <a:t>üzerine</a:t>
            </a:r>
            <a:r>
              <a:rPr lang="en-US" sz="2400" dirty="0"/>
              <a:t> transfer </a:t>
            </a:r>
            <a:r>
              <a:rPr lang="en-US" sz="2400" dirty="0" err="1"/>
              <a:t>edilir</a:t>
            </a:r>
            <a:r>
              <a:rPr lang="en-US" sz="2400" dirty="0"/>
              <a:t>, </a:t>
            </a:r>
            <a:r>
              <a:rPr lang="en-US" sz="2400" dirty="0" err="1"/>
              <a:t>kimyasal</a:t>
            </a:r>
            <a:r>
              <a:rPr lang="en-US" sz="2400" dirty="0"/>
              <a:t> </a:t>
            </a:r>
            <a:r>
              <a:rPr lang="en-US" sz="2400" dirty="0" err="1"/>
              <a:t>etiketli</a:t>
            </a:r>
            <a:r>
              <a:rPr lang="en-US" sz="2400" dirty="0"/>
              <a:t> </a:t>
            </a:r>
            <a:r>
              <a:rPr lang="en-US" sz="2400" dirty="0" err="1"/>
              <a:t>problarla</a:t>
            </a:r>
            <a:r>
              <a:rPr lang="en-US" sz="2400" dirty="0"/>
              <a:t>  </a:t>
            </a:r>
            <a:r>
              <a:rPr lang="en-US" sz="2400" dirty="0" err="1"/>
              <a:t>hibridize</a:t>
            </a:r>
            <a:r>
              <a:rPr lang="en-US" sz="2400" dirty="0"/>
              <a:t> </a:t>
            </a:r>
            <a:r>
              <a:rPr lang="en-US" sz="2400" dirty="0" err="1"/>
              <a:t>edilir</a:t>
            </a:r>
            <a:r>
              <a:rPr lang="en-US" sz="2400" dirty="0"/>
              <a:t> ve </a:t>
            </a:r>
            <a:r>
              <a:rPr lang="en-US" sz="2400" dirty="0" err="1"/>
              <a:t>farklı</a:t>
            </a:r>
            <a:r>
              <a:rPr lang="en-US" sz="2400" dirty="0"/>
              <a:t> DNA </a:t>
            </a:r>
            <a:r>
              <a:rPr lang="en-US" sz="2400" dirty="0" err="1"/>
              <a:t>parçaları</a:t>
            </a:r>
            <a:r>
              <a:rPr lang="en-US" sz="2400" dirty="0"/>
              <a:t> </a:t>
            </a:r>
            <a:r>
              <a:rPr lang="en-US" sz="2400" dirty="0" err="1"/>
              <a:t>ortaya</a:t>
            </a:r>
            <a:r>
              <a:rPr lang="en-US" sz="2400" dirty="0"/>
              <a:t> </a:t>
            </a:r>
            <a:r>
              <a:rPr lang="en-US" sz="2400" dirty="0" err="1"/>
              <a:t>çıkarılmış</a:t>
            </a:r>
            <a:r>
              <a:rPr lang="en-US" sz="2400" dirty="0"/>
              <a:t> </a:t>
            </a:r>
            <a:r>
              <a:rPr lang="en-US" sz="2400" dirty="0" err="1"/>
              <a:t>olur</a:t>
            </a:r>
            <a:r>
              <a:rPr lang="en-US" sz="2400" dirty="0"/>
              <a:t>. Bu </a:t>
            </a:r>
            <a:r>
              <a:rPr lang="en-US" sz="2400" dirty="0" err="1"/>
              <a:t>farklı</a:t>
            </a:r>
            <a:r>
              <a:rPr lang="en-US" sz="2400" dirty="0"/>
              <a:t> DNA </a:t>
            </a:r>
            <a:r>
              <a:rPr lang="en-US" sz="2400" dirty="0" err="1"/>
              <a:t>profilleri</a:t>
            </a:r>
            <a:r>
              <a:rPr lang="en-US" sz="2400" dirty="0"/>
              <a:t> </a:t>
            </a:r>
            <a:r>
              <a:rPr lang="en-US" sz="2400" dirty="0" err="1"/>
              <a:t>eklenme</a:t>
            </a:r>
            <a:r>
              <a:rPr lang="en-US" sz="2400" dirty="0"/>
              <a:t>,  </a:t>
            </a:r>
            <a:r>
              <a:rPr lang="en-US" sz="2400" dirty="0" err="1"/>
              <a:t>silinme</a:t>
            </a:r>
            <a:r>
              <a:rPr lang="en-US" sz="2400" dirty="0"/>
              <a:t>, </a:t>
            </a:r>
            <a:r>
              <a:rPr lang="en-US" sz="2400" dirty="0" err="1"/>
              <a:t>nükleotid</a:t>
            </a:r>
            <a:r>
              <a:rPr lang="en-US" sz="2400" dirty="0"/>
              <a:t> </a:t>
            </a:r>
            <a:r>
              <a:rPr lang="en-US" sz="2400" dirty="0" err="1"/>
              <a:t>değişimi</a:t>
            </a:r>
            <a:r>
              <a:rPr lang="en-US" sz="2400" dirty="0"/>
              <a:t> </a:t>
            </a:r>
            <a:r>
              <a:rPr lang="en-US" sz="2400" dirty="0" err="1"/>
              <a:t>veya</a:t>
            </a:r>
            <a:r>
              <a:rPr lang="en-US" sz="2400" dirty="0"/>
              <a:t> </a:t>
            </a:r>
            <a:r>
              <a:rPr lang="en-US" sz="2400" dirty="0" err="1"/>
              <a:t>tek</a:t>
            </a:r>
            <a:r>
              <a:rPr lang="en-US" sz="2400" dirty="0"/>
              <a:t> </a:t>
            </a:r>
            <a:r>
              <a:rPr lang="en-US" sz="2400" dirty="0" err="1"/>
              <a:t>nükleotid</a:t>
            </a:r>
            <a:r>
              <a:rPr lang="en-US" sz="2400" dirty="0"/>
              <a:t> </a:t>
            </a:r>
            <a:r>
              <a:rPr lang="en-US" sz="2400" dirty="0" err="1"/>
              <a:t>polimorfizmi</a:t>
            </a:r>
            <a:r>
              <a:rPr lang="en-US" sz="2400" dirty="0"/>
              <a:t> (SNP) </a:t>
            </a:r>
            <a:r>
              <a:rPr lang="en-US" sz="2400" dirty="0" err="1"/>
              <a:t>gibi</a:t>
            </a:r>
            <a:r>
              <a:rPr lang="en-US" sz="2400" dirty="0"/>
              <a:t> </a:t>
            </a:r>
            <a:r>
              <a:rPr lang="en-US" sz="2400" dirty="0" err="1"/>
              <a:t>nedenlerden</a:t>
            </a:r>
            <a:r>
              <a:rPr lang="en-US" sz="2400" dirty="0"/>
              <a:t> </a:t>
            </a:r>
            <a:r>
              <a:rPr lang="en-US" sz="2400" dirty="0" err="1"/>
              <a:t>oluşabilmektedir</a:t>
            </a:r>
            <a:r>
              <a:rPr lang="en-US" sz="2400" dirty="0"/>
              <a:t>. RFLP </a:t>
            </a:r>
            <a:r>
              <a:rPr lang="en-US" sz="2400" dirty="0" err="1"/>
              <a:t>markırlari</a:t>
            </a:r>
            <a:r>
              <a:rPr lang="en-US" sz="2400" dirty="0"/>
              <a:t> </a:t>
            </a:r>
            <a:r>
              <a:rPr lang="en-US" sz="2400" dirty="0" err="1"/>
              <a:t>yüksek</a:t>
            </a:r>
            <a:r>
              <a:rPr lang="en-US" sz="2400" dirty="0"/>
              <a:t> </a:t>
            </a:r>
            <a:r>
              <a:rPr lang="en-US" sz="2400" dirty="0" err="1"/>
              <a:t>polimorfizme</a:t>
            </a:r>
            <a:r>
              <a:rPr lang="en-US" sz="2400" dirty="0"/>
              <a:t> </a:t>
            </a:r>
            <a:r>
              <a:rPr lang="en-US" sz="2400" dirty="0" err="1"/>
              <a:t>sahip</a:t>
            </a:r>
            <a:r>
              <a:rPr lang="en-US" sz="2400" dirty="0"/>
              <a:t>, </a:t>
            </a:r>
            <a:r>
              <a:rPr lang="en-US" sz="2400" dirty="0" err="1"/>
              <a:t>kodominant</a:t>
            </a:r>
            <a:r>
              <a:rPr lang="en-US" sz="2400" dirty="0"/>
              <a:t> ve </a:t>
            </a:r>
            <a:r>
              <a:rPr lang="en-US" sz="2400" dirty="0" err="1"/>
              <a:t>tekrarlanabilirliği</a:t>
            </a:r>
            <a:r>
              <a:rPr lang="en-US" sz="2400" dirty="0"/>
              <a:t> </a:t>
            </a:r>
            <a:r>
              <a:rPr lang="en-US" sz="2400" dirty="0" err="1"/>
              <a:t>yüksektir</a:t>
            </a:r>
            <a:r>
              <a:rPr lang="en-US" sz="2400" dirty="0"/>
              <a:t>.</a:t>
            </a:r>
            <a:endParaRPr lang="tr-TR" sz="2400" dirty="0"/>
          </a:p>
          <a:p>
            <a:pPr>
              <a:buNone/>
            </a:pPr>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en-US" sz="2400" dirty="0"/>
              <a:t>DNA </a:t>
            </a:r>
            <a:r>
              <a:rPr lang="en-US" sz="2400" dirty="0" err="1"/>
              <a:t>blotları</a:t>
            </a:r>
            <a:r>
              <a:rPr lang="en-US" sz="2400" dirty="0"/>
              <a:t> </a:t>
            </a:r>
            <a:r>
              <a:rPr lang="en-US" sz="2400" dirty="0" err="1"/>
              <a:t>farklı</a:t>
            </a:r>
            <a:r>
              <a:rPr lang="en-US" sz="2400" dirty="0"/>
              <a:t> </a:t>
            </a:r>
            <a:r>
              <a:rPr lang="en-US" sz="2400" dirty="0" err="1"/>
              <a:t>problarla</a:t>
            </a:r>
            <a:r>
              <a:rPr lang="en-US" sz="2400" dirty="0"/>
              <a:t> </a:t>
            </a:r>
            <a:r>
              <a:rPr lang="en-US" sz="2400" dirty="0" err="1"/>
              <a:t>tekrar</a:t>
            </a:r>
            <a:r>
              <a:rPr lang="en-US" sz="2400" dirty="0"/>
              <a:t> </a:t>
            </a:r>
            <a:r>
              <a:rPr lang="en-US" sz="2400" dirty="0" err="1"/>
              <a:t>analiz</a:t>
            </a:r>
            <a:r>
              <a:rPr lang="en-US" sz="2400" dirty="0"/>
              <a:t> </a:t>
            </a:r>
            <a:r>
              <a:rPr lang="en-US" sz="2400" dirty="0" err="1"/>
              <a:t>edilebilme</a:t>
            </a:r>
            <a:r>
              <a:rPr lang="en-US" sz="2400" dirty="0"/>
              <a:t> </a:t>
            </a:r>
            <a:r>
              <a:rPr lang="en-US" sz="2400" dirty="0" err="1"/>
              <a:t>imkânına</a:t>
            </a:r>
            <a:r>
              <a:rPr lang="en-US" sz="2400" dirty="0"/>
              <a:t> </a:t>
            </a:r>
            <a:r>
              <a:rPr lang="en-US" sz="2400" dirty="0" err="1"/>
              <a:t>sahiptir</a:t>
            </a:r>
            <a:r>
              <a:rPr lang="en-US" sz="2400" dirty="0"/>
              <a:t> ve </a:t>
            </a:r>
            <a:r>
              <a:rPr lang="en-US" sz="2400" dirty="0" err="1"/>
              <a:t>problar</a:t>
            </a:r>
            <a:r>
              <a:rPr lang="en-US" sz="2400" dirty="0"/>
              <a:t> </a:t>
            </a:r>
            <a:r>
              <a:rPr lang="en-US" sz="2400" dirty="0" err="1"/>
              <a:t>genelde</a:t>
            </a:r>
            <a:r>
              <a:rPr lang="en-US" sz="2400" dirty="0"/>
              <a:t> </a:t>
            </a:r>
            <a:r>
              <a:rPr lang="en-US" sz="2400" dirty="0" err="1"/>
              <a:t>türe</a:t>
            </a:r>
            <a:r>
              <a:rPr lang="en-US" sz="2400" dirty="0"/>
              <a:t> </a:t>
            </a:r>
            <a:r>
              <a:rPr lang="en-US" sz="2400" dirty="0" err="1"/>
              <a:t>özeldir</a:t>
            </a:r>
            <a:r>
              <a:rPr lang="en-US" sz="2400" dirty="0"/>
              <a:t>. </a:t>
            </a:r>
            <a:r>
              <a:rPr lang="en-US" sz="2400" dirty="0" err="1"/>
              <a:t>Tek</a:t>
            </a:r>
            <a:r>
              <a:rPr lang="en-US" sz="2400" dirty="0"/>
              <a:t> </a:t>
            </a:r>
            <a:r>
              <a:rPr lang="en-US" sz="2400" dirty="0" err="1"/>
              <a:t>veya</a:t>
            </a:r>
            <a:r>
              <a:rPr lang="en-US" sz="2400" dirty="0"/>
              <a:t> </a:t>
            </a:r>
            <a:r>
              <a:rPr lang="en-US" sz="2400" dirty="0" err="1"/>
              <a:t>çoklu</a:t>
            </a:r>
            <a:r>
              <a:rPr lang="en-US" sz="2400" dirty="0"/>
              <a:t> </a:t>
            </a:r>
            <a:r>
              <a:rPr lang="en-US" sz="2400" dirty="0" err="1"/>
              <a:t>lokuslara</a:t>
            </a:r>
            <a:r>
              <a:rPr lang="en-US" sz="2400" dirty="0"/>
              <a:t> </a:t>
            </a:r>
            <a:r>
              <a:rPr lang="en-US" sz="2400" dirty="0" err="1"/>
              <a:t>yönelik</a:t>
            </a:r>
            <a:r>
              <a:rPr lang="en-US" sz="2400" dirty="0"/>
              <a:t> </a:t>
            </a:r>
            <a:r>
              <a:rPr lang="en-US" sz="2400" dirty="0" err="1"/>
              <a:t>olarak</a:t>
            </a:r>
            <a:r>
              <a:rPr lang="en-US" sz="2400" dirty="0"/>
              <a:t>  </a:t>
            </a:r>
            <a:r>
              <a:rPr lang="en-US" sz="2400" dirty="0" err="1"/>
              <a:t>cDNA</a:t>
            </a:r>
            <a:r>
              <a:rPr lang="en-US" sz="2400" dirty="0"/>
              <a:t> </a:t>
            </a:r>
            <a:r>
              <a:rPr lang="en-US" sz="2400" dirty="0" err="1"/>
              <a:t>veya</a:t>
            </a:r>
            <a:r>
              <a:rPr lang="en-US" sz="2400" dirty="0"/>
              <a:t> </a:t>
            </a:r>
            <a:r>
              <a:rPr lang="en-US" sz="2400" dirty="0" err="1"/>
              <a:t>genomik</a:t>
            </a:r>
            <a:r>
              <a:rPr lang="en-US" sz="2400" dirty="0"/>
              <a:t> </a:t>
            </a:r>
            <a:r>
              <a:rPr lang="en-US" sz="2400" dirty="0" err="1"/>
              <a:t>kütüphanelerden</a:t>
            </a:r>
            <a:r>
              <a:rPr lang="en-US" sz="2400" dirty="0"/>
              <a:t> </a:t>
            </a:r>
            <a:r>
              <a:rPr lang="en-US" sz="2400" dirty="0" err="1"/>
              <a:t>elde</a:t>
            </a:r>
            <a:r>
              <a:rPr lang="en-US" sz="2400" dirty="0"/>
              <a:t> </a:t>
            </a:r>
            <a:r>
              <a:rPr lang="en-US" sz="2400" dirty="0" err="1"/>
              <a:t>edilmiş</a:t>
            </a:r>
            <a:r>
              <a:rPr lang="en-US" sz="2400" dirty="0"/>
              <a:t> </a:t>
            </a:r>
            <a:r>
              <a:rPr lang="en-US" sz="2400" dirty="0" err="1"/>
              <a:t>olup</a:t>
            </a:r>
            <a:r>
              <a:rPr lang="en-US" sz="2400" dirty="0"/>
              <a:t> </a:t>
            </a:r>
            <a:r>
              <a:rPr lang="en-US" sz="2400" dirty="0" err="1"/>
              <a:t>büyüklükleri</a:t>
            </a:r>
            <a:r>
              <a:rPr lang="en-US" sz="2400" dirty="0"/>
              <a:t> 0.5–3.0 </a:t>
            </a:r>
            <a:r>
              <a:rPr lang="en-US" sz="2400" dirty="0" err="1"/>
              <a:t>kb’den</a:t>
            </a:r>
            <a:r>
              <a:rPr lang="en-US" sz="2400" dirty="0"/>
              <a:t> </a:t>
            </a:r>
            <a:r>
              <a:rPr lang="en-US" sz="2400" dirty="0" err="1"/>
              <a:t>oluşur</a:t>
            </a:r>
            <a:r>
              <a:rPr lang="en-US" sz="2400" dirty="0"/>
              <a:t>. RFLP </a:t>
            </a:r>
            <a:r>
              <a:rPr lang="en-US" sz="2400" dirty="0" err="1"/>
              <a:t>analizlerinde</a:t>
            </a:r>
            <a:r>
              <a:rPr lang="en-US" sz="2400" dirty="0"/>
              <a:t> </a:t>
            </a:r>
            <a:r>
              <a:rPr lang="en-US" sz="2400" dirty="0" err="1"/>
              <a:t>sınırlayıcı</a:t>
            </a:r>
            <a:r>
              <a:rPr lang="en-US" sz="2400" dirty="0"/>
              <a:t> </a:t>
            </a:r>
            <a:r>
              <a:rPr lang="en-US" sz="2400" dirty="0" err="1"/>
              <a:t>faktörler</a:t>
            </a:r>
            <a:r>
              <a:rPr lang="en-US" sz="2400" dirty="0"/>
              <a:t>, </a:t>
            </a:r>
            <a:r>
              <a:rPr lang="en-US" sz="2400" dirty="0" err="1"/>
              <a:t>fazla</a:t>
            </a:r>
            <a:r>
              <a:rPr lang="en-US" sz="2400" dirty="0"/>
              <a:t>  </a:t>
            </a:r>
            <a:r>
              <a:rPr lang="en-US" sz="2400" dirty="0" err="1"/>
              <a:t>miktarda</a:t>
            </a:r>
            <a:r>
              <a:rPr lang="en-US" sz="2400" dirty="0"/>
              <a:t> ve </a:t>
            </a:r>
            <a:r>
              <a:rPr lang="en-US" sz="2400" dirty="0" err="1"/>
              <a:t>kaliteli</a:t>
            </a:r>
            <a:r>
              <a:rPr lang="en-US" sz="2400" dirty="0"/>
              <a:t> DNA </a:t>
            </a:r>
            <a:r>
              <a:rPr lang="en-US" sz="2400" dirty="0" err="1"/>
              <a:t>ihtiyacı</a:t>
            </a:r>
            <a:r>
              <a:rPr lang="en-US" sz="2400" dirty="0"/>
              <a:t>, </a:t>
            </a:r>
            <a:r>
              <a:rPr lang="en-US" sz="2400" dirty="0" err="1"/>
              <a:t>probların</a:t>
            </a:r>
            <a:r>
              <a:rPr lang="en-US" sz="2400" dirty="0"/>
              <a:t> </a:t>
            </a:r>
            <a:r>
              <a:rPr lang="en-US" sz="2400" dirty="0" err="1"/>
              <a:t>pahalı</a:t>
            </a:r>
            <a:r>
              <a:rPr lang="en-US" sz="2400" dirty="0"/>
              <a:t> ve </a:t>
            </a:r>
            <a:r>
              <a:rPr lang="en-US" sz="2400" dirty="0" err="1"/>
              <a:t>toksik</a:t>
            </a:r>
            <a:r>
              <a:rPr lang="en-US" sz="2400" dirty="0"/>
              <a:t> </a:t>
            </a:r>
            <a:r>
              <a:rPr lang="en-US" sz="2400" dirty="0" err="1"/>
              <a:t>olması</a:t>
            </a:r>
            <a:r>
              <a:rPr lang="en-US" sz="2400" dirty="0"/>
              <a:t>, </a:t>
            </a:r>
            <a:r>
              <a:rPr lang="en-US" sz="2400" dirty="0" err="1"/>
              <a:t>fazla</a:t>
            </a:r>
            <a:r>
              <a:rPr lang="en-US" sz="2400" dirty="0"/>
              <a:t> </a:t>
            </a:r>
            <a:r>
              <a:rPr lang="en-US" sz="2400" dirty="0" err="1"/>
              <a:t>zaman</a:t>
            </a:r>
            <a:r>
              <a:rPr lang="en-US" sz="2400" dirty="0"/>
              <a:t> </a:t>
            </a:r>
            <a:r>
              <a:rPr lang="en-US" sz="2400" dirty="0" err="1"/>
              <a:t>ihtiyacı</a:t>
            </a:r>
            <a:r>
              <a:rPr lang="en-US" sz="2400" dirty="0"/>
              <a:t> ve </a:t>
            </a:r>
            <a:r>
              <a:rPr lang="en-US" sz="2400" dirty="0" err="1"/>
              <a:t>yoğun</a:t>
            </a:r>
            <a:r>
              <a:rPr lang="en-US" sz="2400" dirty="0"/>
              <a:t> </a:t>
            </a:r>
            <a:r>
              <a:rPr lang="en-US" sz="2400" dirty="0" err="1"/>
              <a:t>iş</a:t>
            </a:r>
            <a:r>
              <a:rPr lang="en-US" sz="2400" dirty="0"/>
              <a:t> </a:t>
            </a:r>
            <a:r>
              <a:rPr lang="en-US" sz="2400" dirty="0" err="1"/>
              <a:t>gücü</a:t>
            </a:r>
            <a:r>
              <a:rPr lang="en-US" sz="2400" dirty="0"/>
              <a:t> </a:t>
            </a:r>
            <a:r>
              <a:rPr lang="en-US" sz="2400" dirty="0" err="1"/>
              <a:t>gerektirmesidir</a:t>
            </a:r>
            <a:r>
              <a:rPr lang="en-US" sz="2400" dirty="0"/>
              <a:t> (Young ve ark., 1992). RFLP, </a:t>
            </a:r>
            <a:r>
              <a:rPr lang="en-US" sz="2400" dirty="0" err="1"/>
              <a:t>popülasyon</a:t>
            </a:r>
            <a:r>
              <a:rPr lang="en-US" sz="2400" dirty="0"/>
              <a:t> ve </a:t>
            </a:r>
            <a:r>
              <a:rPr lang="en-US" sz="2400" dirty="0" err="1"/>
              <a:t>tür</a:t>
            </a:r>
            <a:r>
              <a:rPr lang="en-US" sz="2400" dirty="0"/>
              <a:t> </a:t>
            </a:r>
            <a:r>
              <a:rPr lang="en-US" sz="2400" dirty="0" err="1"/>
              <a:t>içi</a:t>
            </a:r>
            <a:r>
              <a:rPr lang="en-US" sz="2400" dirty="0"/>
              <a:t> </a:t>
            </a:r>
            <a:r>
              <a:rPr lang="en-US" sz="2400" dirty="0" err="1"/>
              <a:t>genetik</a:t>
            </a:r>
            <a:r>
              <a:rPr lang="en-US" sz="2400" dirty="0"/>
              <a:t> </a:t>
            </a:r>
            <a:r>
              <a:rPr lang="en-US" sz="2400" dirty="0" err="1"/>
              <a:t>çeşitlilik</a:t>
            </a:r>
            <a:r>
              <a:rPr lang="en-US" sz="2400" dirty="0"/>
              <a:t> ve </a:t>
            </a:r>
            <a:r>
              <a:rPr lang="en-US" sz="2400" dirty="0" err="1"/>
              <a:t>filogenetik</a:t>
            </a:r>
            <a:r>
              <a:rPr lang="en-US" sz="2400" dirty="0"/>
              <a:t> </a:t>
            </a:r>
            <a:r>
              <a:rPr lang="en-US" sz="2400" dirty="0" err="1"/>
              <a:t>çalışmalarında</a:t>
            </a:r>
            <a:r>
              <a:rPr lang="en-US" sz="2400" dirty="0"/>
              <a:t>, gen </a:t>
            </a:r>
            <a:r>
              <a:rPr lang="en-US" sz="2400" dirty="0" err="1"/>
              <a:t>haritalamalarda</a:t>
            </a:r>
            <a:r>
              <a:rPr lang="en-US" sz="2400" dirty="0"/>
              <a:t>, </a:t>
            </a:r>
            <a:r>
              <a:rPr lang="en-US" sz="2400" dirty="0" err="1"/>
              <a:t>yakın</a:t>
            </a:r>
            <a:r>
              <a:rPr lang="en-US" sz="2400" dirty="0"/>
              <a:t> </a:t>
            </a:r>
            <a:r>
              <a:rPr lang="en-US" sz="2400" dirty="0" err="1"/>
              <a:t>akraba</a:t>
            </a:r>
            <a:r>
              <a:rPr lang="en-US" sz="2400" dirty="0"/>
              <a:t> </a:t>
            </a:r>
            <a:r>
              <a:rPr lang="en-US" sz="2400" dirty="0" err="1"/>
              <a:t>taksonlarının</a:t>
            </a:r>
            <a:r>
              <a:rPr lang="en-US" sz="2400" dirty="0"/>
              <a:t> </a:t>
            </a:r>
            <a:r>
              <a:rPr lang="en-US" sz="2400" dirty="0" err="1"/>
              <a:t>ilişkilerinin</a:t>
            </a:r>
            <a:r>
              <a:rPr lang="en-US" sz="2400" dirty="0"/>
              <a:t> </a:t>
            </a:r>
            <a:r>
              <a:rPr lang="en-US" sz="2400" dirty="0" err="1"/>
              <a:t>incelenmesi</a:t>
            </a:r>
            <a:r>
              <a:rPr lang="en-US" sz="2400" dirty="0"/>
              <a:t> ve gen </a:t>
            </a:r>
            <a:r>
              <a:rPr lang="en-US" sz="2400" dirty="0" err="1"/>
              <a:t>akışı</a:t>
            </a:r>
            <a:r>
              <a:rPr lang="en-US" sz="2400" dirty="0"/>
              <a:t> </a:t>
            </a:r>
            <a:r>
              <a:rPr lang="en-US" sz="2400" dirty="0" err="1"/>
              <a:t>tespitlerinde</a:t>
            </a:r>
            <a:r>
              <a:rPr lang="en-US" sz="2400" dirty="0"/>
              <a:t> </a:t>
            </a:r>
            <a:r>
              <a:rPr lang="en-US" sz="2400" dirty="0" err="1"/>
              <a:t>kullanılmaktadı</a:t>
            </a:r>
            <a:r>
              <a:rPr lang="tr-TR" sz="2400" dirty="0"/>
              <a:t>r.</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85728"/>
            <a:ext cx="8229600" cy="1143000"/>
          </a:xfrm>
        </p:spPr>
        <p:txBody>
          <a:bodyPr>
            <a:noAutofit/>
          </a:bodyPr>
          <a:lstStyle/>
          <a:p>
            <a:pPr lvl="1"/>
            <a:r>
              <a:rPr lang="tr-TR" sz="3200" b="1" dirty="0"/>
              <a:t>	2.2- </a:t>
            </a:r>
            <a:r>
              <a:rPr lang="en-US" sz="3200" b="1" dirty="0"/>
              <a:t>PCR </a:t>
            </a:r>
            <a:r>
              <a:rPr lang="en-US" sz="3200" b="1" dirty="0" err="1"/>
              <a:t>Temelli</a:t>
            </a:r>
            <a:r>
              <a:rPr lang="en-US" sz="3200" b="1" dirty="0"/>
              <a:t> </a:t>
            </a:r>
            <a:r>
              <a:rPr lang="en-US" sz="3200" b="1" dirty="0" err="1"/>
              <a:t>Teknikle</a:t>
            </a:r>
            <a:r>
              <a:rPr lang="tr-TR" sz="3200" b="1" dirty="0"/>
              <a:t>r</a:t>
            </a:r>
            <a:br>
              <a:rPr lang="tr-TR" sz="3200" b="1" dirty="0"/>
            </a:br>
            <a:endParaRPr lang="tr-TR" sz="3200" b="1" dirty="0">
              <a:latin typeface="+mj-lt"/>
            </a:endParaRPr>
          </a:p>
        </p:txBody>
      </p:sp>
      <p:sp>
        <p:nvSpPr>
          <p:cNvPr id="3" name="2 İçerik Yer Tutucusu"/>
          <p:cNvSpPr>
            <a:spLocks noGrp="1"/>
          </p:cNvSpPr>
          <p:nvPr>
            <p:ph idx="1"/>
          </p:nvPr>
        </p:nvSpPr>
        <p:spPr/>
        <p:txBody>
          <a:bodyPr>
            <a:normAutofit/>
          </a:bodyPr>
          <a:lstStyle/>
          <a:p>
            <a:pPr algn="just">
              <a:buNone/>
            </a:pPr>
            <a:r>
              <a:rPr lang="tr-TR" sz="2400" b="1" dirty="0"/>
              <a:t>2.2.1- </a:t>
            </a:r>
            <a:r>
              <a:rPr lang="en-US" sz="2400" b="1" dirty="0"/>
              <a:t>RAPD (</a:t>
            </a:r>
            <a:r>
              <a:rPr lang="en-US" sz="2400" b="1" dirty="0" err="1"/>
              <a:t>Tesadüfî</a:t>
            </a:r>
            <a:r>
              <a:rPr lang="en-US" sz="2400" b="1" dirty="0"/>
              <a:t> </a:t>
            </a:r>
            <a:r>
              <a:rPr lang="en-US" sz="2400" b="1" dirty="0" err="1"/>
              <a:t>Çoğaltılmış</a:t>
            </a:r>
            <a:r>
              <a:rPr lang="en-US" sz="2400" b="1" dirty="0"/>
              <a:t> </a:t>
            </a:r>
            <a:r>
              <a:rPr lang="en-US" sz="2400" b="1" dirty="0" err="1"/>
              <a:t>Polimorfik</a:t>
            </a:r>
            <a:r>
              <a:rPr lang="en-US" sz="2400" b="1" dirty="0"/>
              <a:t> DNA)</a:t>
            </a:r>
            <a:endParaRPr lang="tr-TR" sz="2400" b="1" dirty="0"/>
          </a:p>
          <a:p>
            <a:pPr algn="just">
              <a:buNone/>
            </a:pPr>
            <a:r>
              <a:rPr lang="en-US" sz="2400" dirty="0"/>
              <a:t>RAPD</a:t>
            </a:r>
            <a:r>
              <a:rPr lang="tr-TR" sz="2400" dirty="0"/>
              <a:t> </a:t>
            </a:r>
            <a:r>
              <a:rPr lang="en-US" sz="2400" dirty="0"/>
              <a:t>PCR </a:t>
            </a:r>
            <a:r>
              <a:rPr lang="en-US" sz="2400" dirty="0" err="1"/>
              <a:t>tekniği</a:t>
            </a:r>
            <a:r>
              <a:rPr lang="en-US" sz="2400" dirty="0"/>
              <a:t> </a:t>
            </a:r>
            <a:r>
              <a:rPr lang="en-US" sz="2400" dirty="0" err="1"/>
              <a:t>kullanarak</a:t>
            </a:r>
            <a:r>
              <a:rPr lang="en-US" sz="2400" dirty="0"/>
              <a:t> </a:t>
            </a:r>
            <a:r>
              <a:rPr lang="en-US" sz="2400" dirty="0" err="1"/>
              <a:t>sentetik</a:t>
            </a:r>
            <a:r>
              <a:rPr lang="en-US" sz="2400" dirty="0"/>
              <a:t> </a:t>
            </a:r>
            <a:r>
              <a:rPr lang="en-US" sz="2400" dirty="0" err="1"/>
              <a:t>primerlerin</a:t>
            </a:r>
            <a:r>
              <a:rPr lang="en-US" sz="2400" dirty="0"/>
              <a:t> </a:t>
            </a:r>
            <a:r>
              <a:rPr lang="en-US" sz="2400" dirty="0" err="1"/>
              <a:t>yardımıyla</a:t>
            </a:r>
            <a:r>
              <a:rPr lang="en-US" sz="2400" dirty="0"/>
              <a:t> (</a:t>
            </a:r>
            <a:r>
              <a:rPr lang="en-US" sz="2400" dirty="0" err="1"/>
              <a:t>genelde</a:t>
            </a:r>
            <a:r>
              <a:rPr lang="en-US" sz="2400" dirty="0"/>
              <a:t> 10 </a:t>
            </a:r>
            <a:r>
              <a:rPr lang="en-US" sz="2400" dirty="0" err="1"/>
              <a:t>baz</a:t>
            </a:r>
            <a:r>
              <a:rPr lang="en-US" sz="2400" dirty="0"/>
              <a:t> </a:t>
            </a:r>
            <a:r>
              <a:rPr lang="en-US" sz="2400" dirty="0" err="1"/>
              <a:t>uzunluğunda</a:t>
            </a:r>
            <a:r>
              <a:rPr lang="en-US" sz="2400" dirty="0"/>
              <a:t>) </a:t>
            </a:r>
            <a:r>
              <a:rPr lang="en-US" sz="2400" dirty="0" err="1"/>
              <a:t>yapılan</a:t>
            </a:r>
            <a:r>
              <a:rPr lang="en-US" sz="2400" dirty="0"/>
              <a:t> </a:t>
            </a:r>
            <a:r>
              <a:rPr lang="en-US" sz="2400" dirty="0" err="1"/>
              <a:t>tesadüfi</a:t>
            </a:r>
            <a:r>
              <a:rPr lang="en-US" sz="2400" dirty="0"/>
              <a:t> DNA </a:t>
            </a:r>
            <a:r>
              <a:rPr lang="en-US" sz="2400" dirty="0" err="1"/>
              <a:t>parçası</a:t>
            </a:r>
            <a:r>
              <a:rPr lang="en-US" sz="2400" dirty="0"/>
              <a:t> </a:t>
            </a:r>
            <a:r>
              <a:rPr lang="en-US" sz="2400" dirty="0" err="1"/>
              <a:t>çoğaltımına</a:t>
            </a:r>
            <a:r>
              <a:rPr lang="en-US" sz="2400" dirty="0"/>
              <a:t> </a:t>
            </a:r>
            <a:r>
              <a:rPr lang="en-US" sz="2400" dirty="0" err="1"/>
              <a:t>dayanan</a:t>
            </a:r>
            <a:r>
              <a:rPr lang="en-US" sz="2400" dirty="0"/>
              <a:t> </a:t>
            </a:r>
            <a:r>
              <a:rPr lang="en-US" sz="2400" dirty="0" err="1"/>
              <a:t>bir</a:t>
            </a:r>
            <a:r>
              <a:rPr lang="en-US" sz="2400" dirty="0"/>
              <a:t> </a:t>
            </a:r>
            <a:r>
              <a:rPr lang="en-US" sz="2400" dirty="0" err="1"/>
              <a:t>metottur</a:t>
            </a:r>
            <a:r>
              <a:rPr lang="en-US" sz="2400" dirty="0"/>
              <a:t>. </a:t>
            </a:r>
            <a:r>
              <a:rPr lang="en-US" sz="2400" dirty="0" err="1"/>
              <a:t>Kullanılan</a:t>
            </a:r>
            <a:r>
              <a:rPr lang="en-US" sz="2400" dirty="0"/>
              <a:t> </a:t>
            </a:r>
            <a:r>
              <a:rPr lang="en-US" sz="2400" dirty="0" err="1"/>
              <a:t>primerler</a:t>
            </a:r>
            <a:r>
              <a:rPr lang="en-US" sz="2400" dirty="0"/>
              <a:t> hem </a:t>
            </a:r>
            <a:r>
              <a:rPr lang="en-US" sz="2400" dirty="0" err="1"/>
              <a:t>ön</a:t>
            </a:r>
            <a:r>
              <a:rPr lang="en-US" sz="2400" dirty="0"/>
              <a:t> </a:t>
            </a:r>
            <a:r>
              <a:rPr lang="en-US" sz="2400" dirty="0" err="1"/>
              <a:t>hemde</a:t>
            </a:r>
            <a:r>
              <a:rPr lang="en-US" sz="2400" dirty="0"/>
              <a:t> </a:t>
            </a:r>
            <a:r>
              <a:rPr lang="en-US" sz="2400" dirty="0" err="1"/>
              <a:t>ters</a:t>
            </a:r>
            <a:r>
              <a:rPr lang="en-US" sz="2400" dirty="0"/>
              <a:t> primer </a:t>
            </a:r>
            <a:r>
              <a:rPr lang="en-US" sz="2400" dirty="0" err="1"/>
              <a:t>görevi</a:t>
            </a:r>
            <a:r>
              <a:rPr lang="en-US" sz="2400" dirty="0"/>
              <a:t> </a:t>
            </a:r>
            <a:r>
              <a:rPr lang="en-US" sz="2400" dirty="0" err="1"/>
              <a:t>görür</a:t>
            </a:r>
            <a:r>
              <a:rPr lang="en-US" sz="2400" dirty="0"/>
              <a:t> ve </a:t>
            </a:r>
            <a:r>
              <a:rPr lang="en-US" sz="2400" dirty="0" err="1"/>
              <a:t>çoğaltılan</a:t>
            </a:r>
            <a:r>
              <a:rPr lang="en-US" sz="2400" dirty="0"/>
              <a:t> </a:t>
            </a:r>
            <a:r>
              <a:rPr lang="en-US" sz="2400" dirty="0" err="1"/>
              <a:t>parçacıkların</a:t>
            </a:r>
            <a:r>
              <a:rPr lang="en-US" sz="2400" dirty="0"/>
              <a:t> </a:t>
            </a:r>
            <a:r>
              <a:rPr lang="en-US" sz="2400" dirty="0" err="1"/>
              <a:t>büyüklüğü</a:t>
            </a:r>
            <a:r>
              <a:rPr lang="en-US" sz="2400" dirty="0"/>
              <a:t> </a:t>
            </a:r>
            <a:r>
              <a:rPr lang="en-US" sz="2400" dirty="0" err="1"/>
              <a:t>genelde</a:t>
            </a:r>
            <a:r>
              <a:rPr lang="en-US" sz="2400" dirty="0"/>
              <a:t> 0.5–5 kb </a:t>
            </a:r>
            <a:r>
              <a:rPr lang="en-US" sz="2400" dirty="0" err="1"/>
              <a:t>arasında</a:t>
            </a:r>
            <a:r>
              <a:rPr lang="en-US" sz="2400" dirty="0"/>
              <a:t> </a:t>
            </a:r>
            <a:r>
              <a:rPr lang="en-US" sz="2400" dirty="0" err="1"/>
              <a:t>değişmektedir</a:t>
            </a:r>
            <a:r>
              <a:rPr lang="en-US" sz="2400" dirty="0"/>
              <a:t>. </a:t>
            </a:r>
            <a:r>
              <a:rPr lang="en-US" sz="2400" dirty="0" err="1"/>
              <a:t>Polimorfizm</a:t>
            </a:r>
            <a:r>
              <a:rPr lang="en-US" sz="2400" dirty="0"/>
              <a:t>,</a:t>
            </a:r>
            <a:r>
              <a:rPr lang="tr-TR" sz="2400" dirty="0"/>
              <a:t> </a:t>
            </a:r>
            <a:r>
              <a:rPr lang="en-US" sz="2400" dirty="0" err="1"/>
              <a:t>primerlerin</a:t>
            </a:r>
            <a:r>
              <a:rPr lang="en-US" sz="2400" dirty="0"/>
              <a:t>	</a:t>
            </a:r>
            <a:r>
              <a:rPr lang="en-US" sz="2400" dirty="0" err="1"/>
              <a:t>bağlanma</a:t>
            </a:r>
            <a:r>
              <a:rPr lang="en-US" sz="2400" dirty="0"/>
              <a:t> </a:t>
            </a:r>
            <a:r>
              <a:rPr lang="en-US" sz="2400" dirty="0" err="1"/>
              <a:t>bölgelerinin</a:t>
            </a:r>
            <a:r>
              <a:rPr lang="en-US" sz="2400" dirty="0"/>
              <a:t> </a:t>
            </a:r>
            <a:r>
              <a:rPr lang="en-US" sz="2400" dirty="0" err="1"/>
              <a:t>çeşitliliği</a:t>
            </a:r>
            <a:r>
              <a:rPr lang="en-US" sz="2400" dirty="0"/>
              <a:t> ve </a:t>
            </a:r>
            <a:r>
              <a:rPr lang="en-US" sz="2400" dirty="0" err="1"/>
              <a:t>buna</a:t>
            </a:r>
            <a:r>
              <a:rPr lang="en-US" sz="2400" dirty="0"/>
              <a:t> </a:t>
            </a:r>
            <a:r>
              <a:rPr lang="en-US" sz="2400" dirty="0" err="1"/>
              <a:t>bağlı</a:t>
            </a:r>
            <a:r>
              <a:rPr lang="en-US" sz="2400" dirty="0"/>
              <a:t> </a:t>
            </a:r>
            <a:r>
              <a:rPr lang="en-US" sz="2400" dirty="0" err="1"/>
              <a:t>olarak</a:t>
            </a:r>
            <a:r>
              <a:rPr lang="en-US" sz="2400" dirty="0"/>
              <a:t> </a:t>
            </a:r>
            <a:r>
              <a:rPr lang="en-US" sz="2400" dirty="0" err="1"/>
              <a:t>oluşan</a:t>
            </a:r>
            <a:r>
              <a:rPr lang="en-US" sz="2400" dirty="0"/>
              <a:t> </a:t>
            </a:r>
            <a:r>
              <a:rPr lang="en-US" sz="2400" dirty="0" err="1"/>
              <a:t>farklı</a:t>
            </a:r>
            <a:r>
              <a:rPr lang="en-US" sz="2400" dirty="0"/>
              <a:t> </a:t>
            </a:r>
            <a:r>
              <a:rPr lang="en-US" sz="2400" dirty="0" err="1"/>
              <a:t>uzunluktaki</a:t>
            </a:r>
            <a:r>
              <a:rPr lang="en-US" sz="2400" dirty="0"/>
              <a:t>  DNA </a:t>
            </a:r>
            <a:r>
              <a:rPr lang="en-US" sz="2400" dirty="0" err="1"/>
              <a:t>parçacıklarından</a:t>
            </a:r>
            <a:r>
              <a:rPr lang="tr-TR" sz="2400" dirty="0"/>
              <a:t> </a:t>
            </a:r>
            <a:r>
              <a:rPr lang="en-US" sz="2400" dirty="0" err="1"/>
              <a:t>kaynaklanmaktadır</a:t>
            </a:r>
            <a:r>
              <a:rPr lang="en-US" sz="2400" dirty="0"/>
              <a:t> (</a:t>
            </a:r>
            <a:r>
              <a:rPr lang="en-US" sz="2400" dirty="0" err="1"/>
              <a:t>Williamsve</a:t>
            </a:r>
            <a:r>
              <a:rPr lang="en-US" sz="2400" dirty="0"/>
              <a:t> ark., 1990).</a:t>
            </a:r>
            <a:endParaRPr lang="tr-TR" sz="24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buNone/>
            </a:pPr>
            <a:r>
              <a:rPr lang="en-US" sz="2400" dirty="0"/>
              <a:t>RAPD </a:t>
            </a:r>
            <a:r>
              <a:rPr lang="en-US" sz="2400" dirty="0" err="1"/>
              <a:t>markır</a:t>
            </a:r>
            <a:r>
              <a:rPr lang="en-US" sz="2400" dirty="0"/>
              <a:t> </a:t>
            </a:r>
            <a:r>
              <a:rPr lang="en-US" sz="2400" dirty="0" err="1"/>
              <a:t>sisteminin</a:t>
            </a:r>
            <a:r>
              <a:rPr lang="en-US" sz="2400" dirty="0"/>
              <a:t> </a:t>
            </a:r>
            <a:r>
              <a:rPr lang="en-US" sz="2400" dirty="0" err="1"/>
              <a:t>avantajları</a:t>
            </a:r>
            <a:r>
              <a:rPr lang="en-US" sz="2400" dirty="0"/>
              <a:t> </a:t>
            </a:r>
            <a:r>
              <a:rPr lang="en-US" sz="2400" dirty="0" err="1"/>
              <a:t>arasında</a:t>
            </a:r>
            <a:endParaRPr lang="tr-TR" sz="2400" dirty="0"/>
          </a:p>
          <a:p>
            <a:pPr algn="just">
              <a:buNone/>
            </a:pPr>
            <a:r>
              <a:rPr lang="tr-TR" sz="2400" dirty="0"/>
              <a:t>1- </a:t>
            </a:r>
            <a:r>
              <a:rPr lang="en-US" sz="2400" dirty="0" err="1"/>
              <a:t>düşük</a:t>
            </a:r>
            <a:r>
              <a:rPr lang="en-US" sz="2400" dirty="0"/>
              <a:t> </a:t>
            </a:r>
            <a:r>
              <a:rPr lang="en-US" sz="2400" dirty="0" err="1"/>
              <a:t>miktarda</a:t>
            </a:r>
            <a:r>
              <a:rPr lang="en-US" sz="2400" dirty="0"/>
              <a:t> DNA </a:t>
            </a:r>
            <a:r>
              <a:rPr lang="en-US" sz="2400" dirty="0" err="1"/>
              <a:t>ihtiyacı</a:t>
            </a:r>
            <a:r>
              <a:rPr lang="en-US" sz="2400" dirty="0"/>
              <a:t>, </a:t>
            </a:r>
            <a:endParaRPr lang="tr-TR" sz="2400" dirty="0"/>
          </a:p>
          <a:p>
            <a:pPr algn="just">
              <a:buNone/>
            </a:pPr>
            <a:r>
              <a:rPr lang="tr-TR" sz="2400" dirty="0"/>
              <a:t>2- </a:t>
            </a:r>
            <a:r>
              <a:rPr lang="en-US" sz="2400" dirty="0" err="1"/>
              <a:t>zaman</a:t>
            </a:r>
            <a:r>
              <a:rPr lang="en-US" sz="2400" dirty="0"/>
              <a:t> </a:t>
            </a:r>
            <a:r>
              <a:rPr lang="en-US" sz="2400" dirty="0" err="1"/>
              <a:t>tüketiminin</a:t>
            </a:r>
            <a:r>
              <a:rPr lang="en-US" sz="2400" dirty="0"/>
              <a:t> </a:t>
            </a:r>
            <a:r>
              <a:rPr lang="en-US" sz="2400" dirty="0" err="1"/>
              <a:t>az</a:t>
            </a:r>
            <a:r>
              <a:rPr lang="en-US" sz="2400" dirty="0"/>
              <a:t> </a:t>
            </a:r>
            <a:r>
              <a:rPr lang="en-US" sz="2400" dirty="0" err="1"/>
              <a:t>olması</a:t>
            </a:r>
            <a:r>
              <a:rPr lang="en-US" sz="2400" dirty="0"/>
              <a:t>, </a:t>
            </a:r>
            <a:endParaRPr lang="tr-TR" sz="2400" dirty="0"/>
          </a:p>
          <a:p>
            <a:pPr algn="just">
              <a:buNone/>
            </a:pPr>
            <a:r>
              <a:rPr lang="tr-TR" sz="2400" dirty="0"/>
              <a:t>3- </a:t>
            </a:r>
            <a:r>
              <a:rPr lang="en-US" sz="2400" dirty="0"/>
              <a:t>primer </a:t>
            </a:r>
            <a:r>
              <a:rPr lang="en-US" sz="2400" dirty="0" err="1"/>
              <a:t>tasarımının</a:t>
            </a:r>
            <a:r>
              <a:rPr lang="en-US" sz="2400" dirty="0"/>
              <a:t> </a:t>
            </a:r>
            <a:r>
              <a:rPr lang="en-US" sz="2400" dirty="0" err="1"/>
              <a:t>kolay</a:t>
            </a:r>
            <a:r>
              <a:rPr lang="en-US" sz="2400" dirty="0"/>
              <a:t> </a:t>
            </a:r>
            <a:r>
              <a:rPr lang="en-US" sz="2400" dirty="0" err="1"/>
              <a:t>olması</a:t>
            </a:r>
            <a:r>
              <a:rPr lang="en-US" sz="2400" dirty="0"/>
              <a:t>, </a:t>
            </a:r>
            <a:endParaRPr lang="tr-TR" sz="2400" dirty="0"/>
          </a:p>
          <a:p>
            <a:pPr algn="just">
              <a:buNone/>
            </a:pPr>
            <a:r>
              <a:rPr lang="tr-TR" sz="2400" dirty="0"/>
              <a:t>4- </a:t>
            </a:r>
            <a:r>
              <a:rPr lang="en-US" sz="2400" dirty="0"/>
              <a:t>RAPD </a:t>
            </a:r>
            <a:r>
              <a:rPr lang="en-US" sz="2400" dirty="0" err="1"/>
              <a:t>markırlarinin</a:t>
            </a:r>
            <a:r>
              <a:rPr lang="en-US" sz="2400" dirty="0"/>
              <a:t> genomik </a:t>
            </a:r>
            <a:r>
              <a:rPr lang="en-US" sz="2400" dirty="0" err="1"/>
              <a:t>dağılımının</a:t>
            </a:r>
            <a:r>
              <a:rPr lang="en-US" sz="2400" dirty="0"/>
              <a:t> </a:t>
            </a:r>
            <a:r>
              <a:rPr lang="en-US" sz="2400" dirty="0" err="1"/>
              <a:t>bol</a:t>
            </a:r>
            <a:r>
              <a:rPr lang="en-US" sz="2400" dirty="0"/>
              <a:t> ve </a:t>
            </a:r>
            <a:r>
              <a:rPr lang="en-US" sz="2400" dirty="0" err="1"/>
              <a:t>bütün</a:t>
            </a:r>
            <a:r>
              <a:rPr lang="en-US" sz="2400" dirty="0"/>
              <a:t> </a:t>
            </a:r>
            <a:r>
              <a:rPr lang="en-US" sz="2400" dirty="0" err="1"/>
              <a:t>genoma</a:t>
            </a:r>
            <a:r>
              <a:rPr lang="en-US" sz="2400" dirty="0"/>
              <a:t> </a:t>
            </a:r>
            <a:r>
              <a:rPr lang="en-US" sz="2400" dirty="0" err="1"/>
              <a:t>dağılmış</a:t>
            </a:r>
            <a:r>
              <a:rPr lang="en-US" sz="2400" dirty="0"/>
              <a:t> </a:t>
            </a:r>
            <a:r>
              <a:rPr lang="en-US" sz="2400" dirty="0" err="1"/>
              <a:t>olması</a:t>
            </a:r>
            <a:r>
              <a:rPr lang="en-US" sz="2400" dirty="0"/>
              <a:t> </a:t>
            </a:r>
            <a:r>
              <a:rPr lang="en-US" sz="2400" dirty="0" err="1"/>
              <a:t>sayılabilir</a:t>
            </a:r>
            <a:r>
              <a:rPr lang="en-US" sz="2400" dirty="0"/>
              <a:t>.</a:t>
            </a:r>
            <a:endParaRPr lang="tr-TR" sz="2400" dirty="0"/>
          </a:p>
          <a:p>
            <a:pPr>
              <a:buNone/>
            </a:pPr>
            <a:endParaRPr lang="tr-T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buNone/>
            </a:pPr>
            <a:r>
              <a:rPr lang="en-US" sz="2400" dirty="0"/>
              <a:t>Buna </a:t>
            </a:r>
            <a:r>
              <a:rPr lang="en-US" sz="2400" dirty="0" err="1"/>
              <a:t>karşın</a:t>
            </a:r>
            <a:r>
              <a:rPr lang="en-US" sz="2400" dirty="0"/>
              <a:t> RAPD </a:t>
            </a:r>
            <a:r>
              <a:rPr lang="en-US" sz="2400" dirty="0" err="1"/>
              <a:t>markır</a:t>
            </a:r>
            <a:r>
              <a:rPr lang="en-US" sz="2400" dirty="0"/>
              <a:t> </a:t>
            </a:r>
            <a:r>
              <a:rPr lang="en-US" sz="2400" dirty="0" err="1"/>
              <a:t>sisteminin</a:t>
            </a:r>
            <a:r>
              <a:rPr lang="tr-TR" sz="2400" dirty="0"/>
              <a:t> </a:t>
            </a:r>
            <a:r>
              <a:rPr lang="en-US" sz="2400" u="sng" dirty="0" err="1"/>
              <a:t>dezavantajı</a:t>
            </a:r>
            <a:r>
              <a:rPr lang="tr-TR" sz="2400" dirty="0"/>
              <a:t> </a:t>
            </a:r>
            <a:r>
              <a:rPr lang="en-US" sz="2400" dirty="0" err="1"/>
              <a:t>ise</a:t>
            </a:r>
            <a:r>
              <a:rPr lang="tr-TR" sz="2400" dirty="0"/>
              <a:t> </a:t>
            </a:r>
            <a:r>
              <a:rPr lang="en-US" sz="2400" b="1" dirty="0" err="1"/>
              <a:t>tekrarlanabilirliğinin</a:t>
            </a:r>
            <a:r>
              <a:rPr lang="en-US" sz="2400" b="1" dirty="0"/>
              <a:t> </a:t>
            </a:r>
            <a:r>
              <a:rPr lang="en-US" sz="2400" b="1" dirty="0" err="1"/>
              <a:t>az</a:t>
            </a:r>
            <a:r>
              <a:rPr lang="en-US" sz="2400" b="1" dirty="0"/>
              <a:t> </a:t>
            </a:r>
            <a:r>
              <a:rPr lang="en-US" sz="2400" b="1" dirty="0" err="1"/>
              <a:t>olması</a:t>
            </a:r>
            <a:r>
              <a:rPr lang="en-US" sz="2400" b="1" dirty="0"/>
              <a:t> </a:t>
            </a:r>
            <a:r>
              <a:rPr lang="en-US" sz="2400" dirty="0"/>
              <a:t>ve </a:t>
            </a:r>
            <a:r>
              <a:rPr lang="en-US" sz="2400" b="1" dirty="0" err="1"/>
              <a:t>bilgilendirme</a:t>
            </a:r>
            <a:r>
              <a:rPr lang="en-US" sz="2400" b="1" dirty="0"/>
              <a:t> </a:t>
            </a:r>
            <a:r>
              <a:rPr lang="en-US" sz="2400" b="1" dirty="0" err="1"/>
              <a:t>gücünün</a:t>
            </a:r>
            <a:r>
              <a:rPr lang="en-US" sz="2400" b="1" dirty="0"/>
              <a:t> </a:t>
            </a:r>
            <a:r>
              <a:rPr lang="en-US" sz="2400" b="1" dirty="0" err="1"/>
              <a:t>düşü</a:t>
            </a:r>
            <a:r>
              <a:rPr lang="tr-TR" sz="2400" b="1" dirty="0"/>
              <a:t>k </a:t>
            </a:r>
            <a:r>
              <a:rPr lang="en-US" sz="2400" b="1" dirty="0" err="1"/>
              <a:t>olmasıdır</a:t>
            </a:r>
            <a:r>
              <a:rPr lang="en-US" sz="2400" b="1" dirty="0"/>
              <a:t>.</a:t>
            </a:r>
            <a:r>
              <a:rPr lang="tr-TR" sz="2400" b="1" dirty="0"/>
              <a:t> </a:t>
            </a:r>
            <a:r>
              <a:rPr lang="en-US" sz="2400" dirty="0"/>
              <a:t>RAPD </a:t>
            </a:r>
            <a:r>
              <a:rPr lang="en-US" sz="2400" dirty="0" err="1"/>
              <a:t>markırlari</a:t>
            </a:r>
            <a:r>
              <a:rPr lang="en-US" sz="2400" dirty="0"/>
              <a:t> </a:t>
            </a:r>
            <a:r>
              <a:rPr lang="en-US" sz="2400" dirty="0" err="1"/>
              <a:t>lokus</a:t>
            </a:r>
            <a:r>
              <a:rPr lang="en-US" sz="2400" dirty="0"/>
              <a:t> </a:t>
            </a:r>
            <a:r>
              <a:rPr lang="en-US" sz="2400" dirty="0" err="1"/>
              <a:t>spesifik</a:t>
            </a:r>
            <a:r>
              <a:rPr lang="en-US" sz="2400" dirty="0"/>
              <a:t> </a:t>
            </a:r>
            <a:r>
              <a:rPr lang="en-US" sz="2400" dirty="0" err="1"/>
              <a:t>olmadıklarından</a:t>
            </a:r>
            <a:r>
              <a:rPr lang="en-US" sz="2400" dirty="0"/>
              <a:t> band </a:t>
            </a:r>
            <a:r>
              <a:rPr lang="en-US" sz="2400" dirty="0" err="1"/>
              <a:t>verileri</a:t>
            </a:r>
            <a:r>
              <a:rPr lang="en-US" sz="2400" dirty="0"/>
              <a:t> </a:t>
            </a:r>
            <a:r>
              <a:rPr lang="en-US" sz="2400" dirty="0" err="1"/>
              <a:t>lokus</a:t>
            </a:r>
            <a:r>
              <a:rPr lang="en-US" sz="2400" dirty="0"/>
              <a:t> </a:t>
            </a:r>
            <a:r>
              <a:rPr lang="en-US" sz="2400" dirty="0" err="1"/>
              <a:t>veya</a:t>
            </a:r>
            <a:r>
              <a:rPr lang="en-US" sz="2400" dirty="0"/>
              <a:t> </a:t>
            </a:r>
            <a:r>
              <a:rPr lang="en-US" sz="2400" dirty="0" err="1"/>
              <a:t>allellerin</a:t>
            </a:r>
            <a:r>
              <a:rPr lang="en-US" sz="2400" dirty="0"/>
              <a:t> </a:t>
            </a:r>
            <a:r>
              <a:rPr lang="en-US" sz="2400" dirty="0" err="1"/>
              <a:t>yorumlanması</a:t>
            </a:r>
            <a:r>
              <a:rPr lang="en-US" sz="2400" dirty="0"/>
              <a:t> </a:t>
            </a:r>
            <a:r>
              <a:rPr lang="en-US" sz="2400" dirty="0" err="1"/>
              <a:t>açısından</a:t>
            </a:r>
            <a:r>
              <a:rPr lang="en-US" sz="2400" dirty="0"/>
              <a:t> </a:t>
            </a:r>
            <a:r>
              <a:rPr lang="en-US" sz="2400" dirty="0" err="1"/>
              <a:t>uygun</a:t>
            </a:r>
            <a:r>
              <a:rPr lang="en-US" sz="2400" dirty="0"/>
              <a:t> </a:t>
            </a:r>
            <a:r>
              <a:rPr lang="en-US" sz="2400" dirty="0" err="1"/>
              <a:t>değildir</a:t>
            </a:r>
            <a:r>
              <a:rPr lang="en-US" sz="2400" dirty="0"/>
              <a:t> ve </a:t>
            </a:r>
            <a:r>
              <a:rPr lang="en-US" sz="2400" dirty="0" err="1"/>
              <a:t>benzer</a:t>
            </a:r>
            <a:r>
              <a:rPr lang="en-US" sz="2400" dirty="0"/>
              <a:t> </a:t>
            </a:r>
            <a:r>
              <a:rPr lang="en-US" sz="2400" dirty="0" err="1"/>
              <a:t>büyüklükteki</a:t>
            </a:r>
            <a:r>
              <a:rPr lang="en-US" sz="2400" dirty="0"/>
              <a:t> </a:t>
            </a:r>
            <a:r>
              <a:rPr lang="en-US" sz="2400" dirty="0" err="1"/>
              <a:t>parçalar</a:t>
            </a:r>
            <a:r>
              <a:rPr lang="en-US" sz="2400" dirty="0"/>
              <a:t> homolog </a:t>
            </a:r>
            <a:r>
              <a:rPr lang="en-US" sz="2400" dirty="0" err="1"/>
              <a:t>olmayabilirler</a:t>
            </a:r>
            <a:r>
              <a:rPr lang="en-US" sz="2400" dirty="0"/>
              <a:t> (</a:t>
            </a:r>
            <a:r>
              <a:rPr lang="en-US" sz="2400" dirty="0" err="1"/>
              <a:t>Kesawat</a:t>
            </a:r>
            <a:r>
              <a:rPr lang="en-US" sz="2400" dirty="0"/>
              <a:t> ve Das, 2009).</a:t>
            </a:r>
            <a:endParaRPr lang="tr-T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title"/>
          </p:nvPr>
        </p:nvSpPr>
        <p:spPr/>
        <p:txBody>
          <a:bodyPr>
            <a:normAutofit/>
          </a:bodyPr>
          <a:lstStyle/>
          <a:p>
            <a:r>
              <a:rPr lang="tr-TR" sz="3200" b="1" dirty="0"/>
              <a:t>1- </a:t>
            </a:r>
            <a:r>
              <a:rPr lang="tr-TR" sz="3200" b="1" dirty="0" err="1"/>
              <a:t>Polimeraz</a:t>
            </a:r>
            <a:r>
              <a:rPr lang="tr-TR" sz="3200" b="1" dirty="0"/>
              <a:t> Zincir Reaksiyonu (PCR)</a:t>
            </a:r>
            <a:endParaRPr lang="tr-TR" sz="3200" dirty="0"/>
          </a:p>
        </p:txBody>
      </p:sp>
      <p:sp>
        <p:nvSpPr>
          <p:cNvPr id="5" name="4 İçerik Yer Tutucusu"/>
          <p:cNvSpPr>
            <a:spLocks noGrp="1"/>
          </p:cNvSpPr>
          <p:nvPr>
            <p:ph idx="1"/>
          </p:nvPr>
        </p:nvSpPr>
        <p:spPr/>
        <p:txBody>
          <a:bodyPr>
            <a:normAutofit/>
          </a:bodyPr>
          <a:lstStyle/>
          <a:p>
            <a:pPr algn="just">
              <a:buNone/>
            </a:pPr>
            <a:r>
              <a:rPr lang="tr-TR" sz="2400" dirty="0"/>
              <a:t>     PCR, bir DNA zincirinin bilinen iki parçası arasında uzanan özel bir DNA bölümünün  </a:t>
            </a:r>
            <a:r>
              <a:rPr lang="tr-TR" sz="2400" dirty="0" err="1"/>
              <a:t>enzimatik</a:t>
            </a:r>
            <a:r>
              <a:rPr lang="tr-TR" sz="2400" dirty="0"/>
              <a:t> olarak çoğaltıldığı in </a:t>
            </a:r>
            <a:r>
              <a:rPr lang="tr-TR" sz="2400" dirty="0" err="1"/>
              <a:t>vitro</a:t>
            </a:r>
            <a:r>
              <a:rPr lang="tr-TR" sz="2400" dirty="0"/>
              <a:t> bir tekniktir. Başlangıçta belirli bir genin sadece küçük bir parçası elde edilebilirken,günümüzde PCR kullanılarak  birkaç saat içinde  tek bir gen kopyasından milyonlarca kopya çoğaltılabilir.</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en-US" sz="2400" dirty="0"/>
              <a:t>RAPD </a:t>
            </a:r>
            <a:r>
              <a:rPr lang="en-US" sz="2400" dirty="0" err="1"/>
              <a:t>markır</a:t>
            </a:r>
            <a:r>
              <a:rPr lang="en-US" sz="2400" dirty="0"/>
              <a:t> </a:t>
            </a:r>
            <a:r>
              <a:rPr lang="en-US" sz="2400" dirty="0" err="1"/>
              <a:t>sisteminin</a:t>
            </a:r>
            <a:r>
              <a:rPr lang="en-US" sz="2400" dirty="0"/>
              <a:t> </a:t>
            </a:r>
            <a:r>
              <a:rPr lang="en-US" sz="2400" dirty="0" err="1"/>
              <a:t>keşfinden</a:t>
            </a:r>
            <a:r>
              <a:rPr lang="en-US" sz="2400" dirty="0"/>
              <a:t> </a:t>
            </a:r>
            <a:r>
              <a:rPr lang="en-US" sz="2400" dirty="0" err="1"/>
              <a:t>sonra</a:t>
            </a:r>
            <a:r>
              <a:rPr lang="en-US" sz="2400" dirty="0"/>
              <a:t> DAF (DNA Amplification Fingerprinting) ve AP-PCR (Arbitrary Primed-Polymerase Chain Reaction) olmak </a:t>
            </a:r>
            <a:r>
              <a:rPr lang="en-US" sz="2400" dirty="0" err="1"/>
              <a:t>üzere</a:t>
            </a:r>
            <a:r>
              <a:rPr lang="en-US" sz="2400" dirty="0"/>
              <a:t> RAPD </a:t>
            </a:r>
            <a:r>
              <a:rPr lang="en-US" sz="2400" dirty="0" err="1"/>
              <a:t>sisteminin</a:t>
            </a:r>
            <a:r>
              <a:rPr lang="en-US" sz="2400" dirty="0"/>
              <a:t> </a:t>
            </a:r>
            <a:r>
              <a:rPr lang="en-US" sz="2400" dirty="0" err="1"/>
              <a:t>çeşitleri</a:t>
            </a:r>
            <a:r>
              <a:rPr lang="en-US" sz="2400" dirty="0"/>
              <a:t> </a:t>
            </a:r>
            <a:r>
              <a:rPr lang="en-US" sz="2400" dirty="0" err="1"/>
              <a:t>olan</a:t>
            </a:r>
            <a:r>
              <a:rPr lang="en-US" sz="2400" dirty="0"/>
              <a:t> </a:t>
            </a:r>
            <a:r>
              <a:rPr lang="en-US" sz="2400" dirty="0" err="1"/>
              <a:t>iki</a:t>
            </a:r>
            <a:r>
              <a:rPr lang="en-US" sz="2400" dirty="0"/>
              <a:t> </a:t>
            </a:r>
            <a:r>
              <a:rPr lang="en-US" sz="2400" dirty="0" err="1"/>
              <a:t>yöntem</a:t>
            </a:r>
            <a:r>
              <a:rPr lang="en-US" sz="2400" dirty="0"/>
              <a:t> </a:t>
            </a:r>
            <a:r>
              <a:rPr lang="en-US" sz="2400" dirty="0" err="1"/>
              <a:t>geliştirilmiştir</a:t>
            </a:r>
            <a:r>
              <a:rPr lang="en-US" sz="2400" dirty="0"/>
              <a:t>. AP- PCR’ </a:t>
            </a:r>
            <a:r>
              <a:rPr lang="en-US" sz="2400" dirty="0" err="1"/>
              <a:t>da</a:t>
            </a:r>
            <a:r>
              <a:rPr lang="en-US" sz="2400" dirty="0"/>
              <a:t> (Welsh </a:t>
            </a:r>
            <a:r>
              <a:rPr lang="en-US" sz="2400" dirty="0" err="1"/>
              <a:t>veMcClelland</a:t>
            </a:r>
            <a:r>
              <a:rPr lang="en-US" sz="2400" dirty="0"/>
              <a:t>, 1990), 10–15 </a:t>
            </a:r>
            <a:r>
              <a:rPr lang="en-US" sz="2400" dirty="0" err="1"/>
              <a:t>nükleotid</a:t>
            </a:r>
            <a:r>
              <a:rPr lang="en-US" sz="2400" dirty="0"/>
              <a:t> </a:t>
            </a:r>
            <a:r>
              <a:rPr lang="en-US" sz="2400" dirty="0" err="1"/>
              <a:t>uzunluğunda</a:t>
            </a:r>
            <a:r>
              <a:rPr lang="en-US" sz="2400" dirty="0"/>
              <a:t> </a:t>
            </a:r>
            <a:r>
              <a:rPr lang="en-US" sz="2400" dirty="0" err="1"/>
              <a:t>tek</a:t>
            </a:r>
            <a:r>
              <a:rPr lang="en-US" sz="2400" dirty="0"/>
              <a:t> </a:t>
            </a:r>
            <a:r>
              <a:rPr lang="en-US" sz="2400" dirty="0" err="1"/>
              <a:t>nükleotid</a:t>
            </a:r>
            <a:r>
              <a:rPr lang="en-US" sz="2400" dirty="0"/>
              <a:t> </a:t>
            </a:r>
            <a:r>
              <a:rPr lang="en-US" sz="2400" dirty="0" err="1"/>
              <a:t>çeşidi</a:t>
            </a:r>
            <a:r>
              <a:rPr lang="en-US" sz="2400" dirty="0"/>
              <a:t> kullanılmakta </a:t>
            </a:r>
            <a:r>
              <a:rPr lang="en-US" sz="2400" dirty="0" err="1"/>
              <a:t>olup</a:t>
            </a:r>
            <a:r>
              <a:rPr lang="en-US" sz="2400" dirty="0"/>
              <a:t> </a:t>
            </a:r>
            <a:r>
              <a:rPr lang="en-US" sz="2400" dirty="0" err="1"/>
              <a:t>otoradyografi</a:t>
            </a:r>
            <a:r>
              <a:rPr lang="en-US" sz="2400" dirty="0"/>
              <a:t> </a:t>
            </a:r>
            <a:r>
              <a:rPr lang="en-US" sz="2400" dirty="0" err="1"/>
              <a:t>içerdiğinden</a:t>
            </a:r>
            <a:r>
              <a:rPr lang="en-US" sz="2400" dirty="0"/>
              <a:t> </a:t>
            </a:r>
            <a:r>
              <a:rPr lang="en-US" sz="2400" dirty="0" err="1"/>
              <a:t>pek</a:t>
            </a:r>
            <a:r>
              <a:rPr lang="en-US" sz="2400" dirty="0"/>
              <a:t> </a:t>
            </a:r>
            <a:r>
              <a:rPr lang="en-US" sz="2400" dirty="0" err="1"/>
              <a:t>yaygın</a:t>
            </a:r>
            <a:r>
              <a:rPr lang="en-US" sz="2400" dirty="0"/>
              <a:t> </a:t>
            </a:r>
            <a:r>
              <a:rPr lang="en-US" sz="2400" dirty="0" err="1"/>
              <a:t>değildir</a:t>
            </a:r>
            <a:r>
              <a:rPr lang="en-US" sz="2400" dirty="0"/>
              <a:t>. DAF </a:t>
            </a:r>
            <a:r>
              <a:rPr lang="en-US" sz="2400" dirty="0" err="1"/>
              <a:t>ise</a:t>
            </a:r>
            <a:r>
              <a:rPr lang="en-US" sz="2400" dirty="0"/>
              <a:t> (Caetano-</a:t>
            </a:r>
            <a:r>
              <a:rPr lang="en-US" sz="2400" dirty="0" err="1"/>
              <a:t>Anolles</a:t>
            </a:r>
            <a:r>
              <a:rPr lang="en-US" sz="2400" dirty="0"/>
              <a:t> ve ark., 1991), 5-8 </a:t>
            </a:r>
            <a:r>
              <a:rPr lang="en-US" sz="2400" dirty="0" err="1"/>
              <a:t>nükleotid</a:t>
            </a:r>
            <a:r>
              <a:rPr lang="en-US" sz="2400" dirty="0"/>
              <a:t> </a:t>
            </a:r>
            <a:r>
              <a:rPr lang="en-US" sz="2400" dirty="0" err="1"/>
              <a:t>uzunluğunda</a:t>
            </a:r>
            <a:r>
              <a:rPr lang="en-US" sz="2400" dirty="0"/>
              <a:t> primerlerin </a:t>
            </a:r>
            <a:r>
              <a:rPr lang="en-US" sz="2400" dirty="0" err="1"/>
              <a:t>kullanıldığı</a:t>
            </a:r>
            <a:r>
              <a:rPr lang="en-US" sz="2400" dirty="0"/>
              <a:t> ve </a:t>
            </a:r>
            <a:r>
              <a:rPr lang="en-US" sz="2400" dirty="0" err="1"/>
              <a:t>ürünlerin</a:t>
            </a:r>
            <a:r>
              <a:rPr lang="en-US" sz="2400" dirty="0"/>
              <a:t> </a:t>
            </a:r>
            <a:r>
              <a:rPr lang="en-US" sz="2400" dirty="0" err="1"/>
              <a:t>gümüş</a:t>
            </a:r>
            <a:r>
              <a:rPr lang="en-US" sz="2400" dirty="0"/>
              <a:t> </a:t>
            </a:r>
            <a:r>
              <a:rPr lang="en-US" sz="2400" dirty="0" err="1"/>
              <a:t>nitrat</a:t>
            </a:r>
            <a:r>
              <a:rPr lang="en-US" sz="2400" dirty="0"/>
              <a:t> </a:t>
            </a:r>
            <a:r>
              <a:rPr lang="en-US" sz="2400" dirty="0" err="1"/>
              <a:t>boyama</a:t>
            </a:r>
            <a:r>
              <a:rPr lang="en-US" sz="2400" dirty="0"/>
              <a:t> </a:t>
            </a:r>
            <a:r>
              <a:rPr lang="en-US" sz="2400" dirty="0" err="1"/>
              <a:t>yapılarak</a:t>
            </a:r>
            <a:r>
              <a:rPr lang="en-US" sz="2400" dirty="0"/>
              <a:t> </a:t>
            </a:r>
            <a:r>
              <a:rPr lang="en-US" sz="2400" dirty="0" err="1"/>
              <a:t>poliakrilamid</a:t>
            </a:r>
            <a:r>
              <a:rPr lang="en-US" sz="2400" dirty="0"/>
              <a:t> </a:t>
            </a:r>
            <a:r>
              <a:rPr lang="en-US" sz="2400" dirty="0" err="1"/>
              <a:t>jelde</a:t>
            </a:r>
            <a:r>
              <a:rPr lang="en-US" sz="2400" dirty="0"/>
              <a:t> </a:t>
            </a:r>
            <a:r>
              <a:rPr lang="en-US" sz="2400" dirty="0" err="1"/>
              <a:t>yürütüldüğü</a:t>
            </a:r>
            <a:r>
              <a:rPr lang="en-US" sz="2400" dirty="0"/>
              <a:t> </a:t>
            </a:r>
            <a:r>
              <a:rPr lang="en-US" sz="2400" dirty="0" err="1"/>
              <a:t>bir</a:t>
            </a:r>
            <a:r>
              <a:rPr lang="en-US" sz="2400" dirty="0"/>
              <a:t> </a:t>
            </a:r>
            <a:r>
              <a:rPr lang="en-US" sz="2400" dirty="0" err="1"/>
              <a:t>markır</a:t>
            </a:r>
            <a:r>
              <a:rPr lang="en-US" sz="2400" dirty="0"/>
              <a:t> </a:t>
            </a:r>
            <a:r>
              <a:rPr lang="en-US" sz="2400" dirty="0" err="1"/>
              <a:t>sistemidir</a:t>
            </a:r>
            <a:r>
              <a:rPr lang="en-US" sz="2400" dirty="0"/>
              <a:t>.</a:t>
            </a:r>
            <a:endParaRPr lang="tr-TR" sz="2400" dirty="0"/>
          </a:p>
          <a:p>
            <a:endParaRPr lang="tr-T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1" algn="ctr" rtl="0">
              <a:spcBef>
                <a:spcPct val="0"/>
              </a:spcBef>
            </a:pPr>
            <a:r>
              <a:rPr lang="tr-TR" sz="3600" b="1" dirty="0">
                <a:latin typeface="+mj-lt"/>
              </a:rPr>
              <a:t>2.2.2- </a:t>
            </a:r>
            <a:r>
              <a:rPr lang="en-US" sz="3600" b="1" dirty="0">
                <a:latin typeface="+mj-lt"/>
              </a:rPr>
              <a:t>AFLP (</a:t>
            </a:r>
            <a:r>
              <a:rPr lang="en-US" sz="3600" b="1" dirty="0" err="1">
                <a:latin typeface="+mj-lt"/>
              </a:rPr>
              <a:t>Çoğaltılmış</a:t>
            </a:r>
            <a:r>
              <a:rPr lang="en-US" sz="3600" b="1" dirty="0">
                <a:latin typeface="+mj-lt"/>
              </a:rPr>
              <a:t> </a:t>
            </a:r>
            <a:r>
              <a:rPr lang="en-US" sz="3600" b="1" dirty="0" err="1">
                <a:latin typeface="+mj-lt"/>
              </a:rPr>
              <a:t>Parça</a:t>
            </a:r>
            <a:r>
              <a:rPr lang="en-US" sz="3600" b="1" dirty="0">
                <a:latin typeface="+mj-lt"/>
              </a:rPr>
              <a:t> </a:t>
            </a:r>
            <a:r>
              <a:rPr lang="en-US" sz="3600" b="1" dirty="0" err="1">
                <a:latin typeface="+mj-lt"/>
              </a:rPr>
              <a:t>Uzunluk</a:t>
            </a:r>
            <a:r>
              <a:rPr lang="en-US" sz="3600" b="1" dirty="0">
                <a:latin typeface="+mj-lt"/>
              </a:rPr>
              <a:t> </a:t>
            </a:r>
            <a:r>
              <a:rPr lang="en-US" sz="3600" b="1" dirty="0" err="1">
                <a:latin typeface="+mj-lt"/>
              </a:rPr>
              <a:t>Polimorfizm</a:t>
            </a:r>
            <a:r>
              <a:rPr lang="en-US" sz="3600" b="1" dirty="0">
                <a:latin typeface="+mj-lt"/>
              </a:rPr>
              <a:t>)</a:t>
            </a:r>
            <a:br>
              <a:rPr lang="tr-TR" b="1" dirty="0"/>
            </a:br>
            <a:endParaRPr lang="tr-TR" dirty="0"/>
          </a:p>
        </p:txBody>
      </p:sp>
      <p:sp>
        <p:nvSpPr>
          <p:cNvPr id="3" name="2 İçerik Yer Tutucusu"/>
          <p:cNvSpPr>
            <a:spLocks noGrp="1"/>
          </p:cNvSpPr>
          <p:nvPr>
            <p:ph idx="1"/>
          </p:nvPr>
        </p:nvSpPr>
        <p:spPr>
          <a:xfrm>
            <a:off x="457200" y="1600200"/>
            <a:ext cx="8229600" cy="5257800"/>
          </a:xfrm>
        </p:spPr>
        <p:txBody>
          <a:bodyPr>
            <a:normAutofit fontScale="40000" lnSpcReduction="20000"/>
          </a:bodyPr>
          <a:lstStyle/>
          <a:p>
            <a:pPr algn="just"/>
            <a:r>
              <a:rPr lang="en-US" sz="6000" dirty="0"/>
              <a:t>AFLP</a:t>
            </a:r>
            <a:r>
              <a:rPr lang="tr-TR" sz="6000" dirty="0"/>
              <a:t> </a:t>
            </a:r>
            <a:r>
              <a:rPr lang="en-US" sz="6000" dirty="0"/>
              <a:t>RFLP </a:t>
            </a:r>
            <a:r>
              <a:rPr lang="en-US" sz="6000" dirty="0" err="1"/>
              <a:t>tekniğinin</a:t>
            </a:r>
            <a:r>
              <a:rPr lang="en-US" sz="6000" dirty="0"/>
              <a:t> </a:t>
            </a:r>
            <a:r>
              <a:rPr lang="en-US" sz="6000" dirty="0" err="1"/>
              <a:t>etkinliği</a:t>
            </a:r>
            <a:r>
              <a:rPr lang="en-US" sz="6000" dirty="0"/>
              <a:t> </a:t>
            </a:r>
            <a:r>
              <a:rPr lang="en-US" sz="6000" dirty="0" err="1"/>
              <a:t>ile</a:t>
            </a:r>
            <a:r>
              <a:rPr lang="en-US" sz="6000" dirty="0"/>
              <a:t> PCR </a:t>
            </a:r>
            <a:r>
              <a:rPr lang="en-US" sz="6000" dirty="0" err="1"/>
              <a:t>temelli</a:t>
            </a:r>
            <a:r>
              <a:rPr lang="en-US" sz="6000" dirty="0"/>
              <a:t> </a:t>
            </a:r>
            <a:r>
              <a:rPr lang="en-US" sz="6000" dirty="0" err="1"/>
              <a:t>teknikleri</a:t>
            </a:r>
            <a:r>
              <a:rPr lang="en-US" sz="6000" dirty="0"/>
              <a:t> </a:t>
            </a:r>
            <a:r>
              <a:rPr lang="en-US" sz="6000" dirty="0" err="1"/>
              <a:t>birleştiren</a:t>
            </a:r>
            <a:r>
              <a:rPr lang="en-US" sz="6000" dirty="0"/>
              <a:t> </a:t>
            </a:r>
            <a:r>
              <a:rPr lang="en-US" sz="6000" dirty="0" err="1"/>
              <a:t>bir</a:t>
            </a:r>
            <a:r>
              <a:rPr lang="en-US" sz="6000" dirty="0"/>
              <a:t> </a:t>
            </a:r>
            <a:r>
              <a:rPr lang="en-US" sz="6000" dirty="0" err="1"/>
              <a:t>yöntemdir</a:t>
            </a:r>
            <a:r>
              <a:rPr lang="en-US" sz="6000" dirty="0"/>
              <a:t> ve </a:t>
            </a:r>
            <a:r>
              <a:rPr lang="en-US" sz="6000" dirty="0" err="1"/>
              <a:t>restriksiyon</a:t>
            </a:r>
            <a:r>
              <a:rPr lang="en-US" sz="6000" dirty="0"/>
              <a:t> </a:t>
            </a:r>
            <a:r>
              <a:rPr lang="en-US" sz="6000" dirty="0" err="1"/>
              <a:t>enzimleriyle</a:t>
            </a:r>
            <a:r>
              <a:rPr lang="en-US" sz="6000" dirty="0"/>
              <a:t> </a:t>
            </a:r>
            <a:r>
              <a:rPr lang="en-US" sz="6000" dirty="0" err="1"/>
              <a:t>parçalanan</a:t>
            </a:r>
            <a:r>
              <a:rPr lang="en-US" sz="6000" dirty="0"/>
              <a:t> ve  80–</a:t>
            </a:r>
            <a:r>
              <a:rPr lang="tr-TR" sz="6000" dirty="0"/>
              <a:t> </a:t>
            </a:r>
            <a:r>
              <a:rPr lang="en-US" sz="6000" dirty="0"/>
              <a:t>500 </a:t>
            </a:r>
            <a:r>
              <a:rPr lang="en-US" sz="6000" dirty="0" err="1"/>
              <a:t>bç</a:t>
            </a:r>
            <a:r>
              <a:rPr lang="en-US" sz="6000" dirty="0"/>
              <a:t> </a:t>
            </a:r>
            <a:r>
              <a:rPr lang="en-US" sz="6000" dirty="0" err="1"/>
              <a:t>büyüklüğünde</a:t>
            </a:r>
            <a:r>
              <a:rPr lang="en-US" sz="6000" dirty="0"/>
              <a:t> </a:t>
            </a:r>
            <a:r>
              <a:rPr lang="en-US" sz="6000" dirty="0" err="1"/>
              <a:t>elde</a:t>
            </a:r>
            <a:r>
              <a:rPr lang="en-US" sz="6000" dirty="0"/>
              <a:t> </a:t>
            </a:r>
            <a:r>
              <a:rPr lang="en-US" sz="6000" dirty="0" err="1"/>
              <a:t>dilen</a:t>
            </a:r>
            <a:r>
              <a:rPr lang="en-US" sz="6000" dirty="0"/>
              <a:t> DNA </a:t>
            </a:r>
            <a:r>
              <a:rPr lang="en-US" sz="6000" dirty="0" err="1"/>
              <a:t>parçacıkları</a:t>
            </a:r>
            <a:r>
              <a:rPr lang="en-US" sz="6000" dirty="0"/>
              <a:t> </a:t>
            </a:r>
            <a:r>
              <a:rPr lang="en-US" sz="6000" dirty="0" err="1"/>
              <a:t>adaptörlerle</a:t>
            </a:r>
            <a:r>
              <a:rPr lang="en-US" sz="6000" dirty="0"/>
              <a:t> </a:t>
            </a:r>
            <a:r>
              <a:rPr lang="en-US" sz="6000" dirty="0" err="1"/>
              <a:t>ligasyona</a:t>
            </a:r>
            <a:r>
              <a:rPr lang="en-US" sz="6000" dirty="0"/>
              <a:t> </a:t>
            </a:r>
            <a:r>
              <a:rPr lang="en-US" sz="6000" dirty="0" err="1"/>
              <a:t>maruz</a:t>
            </a:r>
            <a:r>
              <a:rPr lang="en-US" sz="6000" dirty="0"/>
              <a:t> </a:t>
            </a:r>
            <a:r>
              <a:rPr lang="en-US" sz="6000" dirty="0" err="1"/>
              <a:t>bırakılıp</a:t>
            </a:r>
            <a:r>
              <a:rPr lang="en-US" sz="6000" dirty="0"/>
              <a:t> en son </a:t>
            </a:r>
            <a:r>
              <a:rPr lang="en-US" sz="6000" dirty="0" err="1"/>
              <a:t>basamakta</a:t>
            </a:r>
            <a:r>
              <a:rPr lang="en-US" sz="6000" dirty="0"/>
              <a:t> PCR </a:t>
            </a:r>
            <a:r>
              <a:rPr lang="en-US" sz="6000" dirty="0" err="1"/>
              <a:t>ile</a:t>
            </a:r>
            <a:r>
              <a:rPr lang="en-US" sz="6000" dirty="0"/>
              <a:t> </a:t>
            </a:r>
            <a:r>
              <a:rPr lang="en-US" sz="6000" dirty="0" err="1"/>
              <a:t>seçici</a:t>
            </a:r>
            <a:r>
              <a:rPr lang="en-US" sz="6000" dirty="0"/>
              <a:t> </a:t>
            </a:r>
            <a:r>
              <a:rPr lang="en-US" sz="6000" dirty="0" err="1"/>
              <a:t>çoğaltım</a:t>
            </a:r>
            <a:r>
              <a:rPr lang="en-US" sz="6000" dirty="0"/>
              <a:t> </a:t>
            </a:r>
            <a:r>
              <a:rPr lang="en-US" sz="6000" dirty="0" err="1"/>
              <a:t>uygulanır</a:t>
            </a:r>
            <a:r>
              <a:rPr lang="en-US" sz="6000" dirty="0"/>
              <a:t> (</a:t>
            </a:r>
            <a:r>
              <a:rPr lang="en-US" sz="6000" dirty="0" err="1"/>
              <a:t>Vos</a:t>
            </a:r>
            <a:r>
              <a:rPr lang="en-US" sz="6000" dirty="0"/>
              <a:t> ve ark., 1995). </a:t>
            </a:r>
            <a:r>
              <a:rPr lang="en-US" sz="6000" dirty="0" err="1"/>
              <a:t>İlk</a:t>
            </a:r>
            <a:r>
              <a:rPr lang="en-US" sz="6000" dirty="0"/>
              <a:t> </a:t>
            </a:r>
            <a:r>
              <a:rPr lang="en-US" sz="6000" dirty="0" err="1"/>
              <a:t>olarak</a:t>
            </a:r>
            <a:r>
              <a:rPr lang="en-US" sz="6000" dirty="0"/>
              <a:t> </a:t>
            </a:r>
            <a:r>
              <a:rPr lang="en-US" sz="6000" dirty="0" err="1"/>
              <a:t>restriksiyon</a:t>
            </a:r>
            <a:r>
              <a:rPr lang="en-US" sz="6000" dirty="0"/>
              <a:t> </a:t>
            </a:r>
            <a:r>
              <a:rPr lang="en-US" sz="6000" dirty="0" err="1"/>
              <a:t>enzimleriyle</a:t>
            </a:r>
            <a:r>
              <a:rPr lang="en-US" sz="6000" dirty="0"/>
              <a:t> </a:t>
            </a:r>
            <a:r>
              <a:rPr lang="en-US" sz="6000" dirty="0" err="1"/>
              <a:t>kesilen</a:t>
            </a:r>
            <a:r>
              <a:rPr lang="en-US" sz="6000" dirty="0"/>
              <a:t> </a:t>
            </a:r>
            <a:r>
              <a:rPr lang="en-US" sz="6000" dirty="0" err="1"/>
              <a:t>DNA’ların</a:t>
            </a:r>
            <a:r>
              <a:rPr lang="en-US" sz="6000" dirty="0"/>
              <a:t> </a:t>
            </a:r>
            <a:r>
              <a:rPr lang="en-US" sz="6000" dirty="0" err="1"/>
              <a:t>uçlarına</a:t>
            </a:r>
            <a:r>
              <a:rPr lang="en-US" sz="6000" dirty="0"/>
              <a:t> </a:t>
            </a:r>
            <a:r>
              <a:rPr lang="en-US" sz="6000" dirty="0" err="1"/>
              <a:t>adaptör</a:t>
            </a:r>
            <a:r>
              <a:rPr lang="en-US" sz="6000" dirty="0"/>
              <a:t> </a:t>
            </a:r>
            <a:r>
              <a:rPr lang="en-US" sz="6000" dirty="0" err="1"/>
              <a:t>denilen</a:t>
            </a:r>
            <a:r>
              <a:rPr lang="en-US" sz="6000" dirty="0"/>
              <a:t> </a:t>
            </a:r>
            <a:r>
              <a:rPr lang="en-US" sz="6000" dirty="0" err="1"/>
              <a:t>sentetik</a:t>
            </a:r>
            <a:r>
              <a:rPr lang="en-US" sz="6000" dirty="0"/>
              <a:t> DNA </a:t>
            </a:r>
            <a:r>
              <a:rPr lang="en-US" sz="6000" dirty="0" err="1"/>
              <a:t>dizileri</a:t>
            </a:r>
            <a:r>
              <a:rPr lang="en-US" sz="6000" dirty="0"/>
              <a:t> </a:t>
            </a:r>
            <a:r>
              <a:rPr lang="en-US" sz="6000" dirty="0" err="1"/>
              <a:t>bağlanır</a:t>
            </a:r>
            <a:r>
              <a:rPr lang="en-US" sz="6000" dirty="0"/>
              <a:t>. </a:t>
            </a:r>
            <a:r>
              <a:rPr lang="en-US" sz="6000" dirty="0" err="1"/>
              <a:t>Ligasyon</a:t>
            </a:r>
            <a:r>
              <a:rPr lang="en-US" sz="6000" dirty="0"/>
              <a:t> </a:t>
            </a:r>
            <a:r>
              <a:rPr lang="en-US" sz="6000" dirty="0" err="1"/>
              <a:t>ürünleri</a:t>
            </a:r>
            <a:r>
              <a:rPr lang="en-US" sz="6000" dirty="0"/>
              <a:t> </a:t>
            </a:r>
            <a:r>
              <a:rPr lang="en-US" sz="6000" dirty="0" err="1"/>
              <a:t>seçici</a:t>
            </a:r>
            <a:r>
              <a:rPr lang="en-US" sz="6000" dirty="0"/>
              <a:t> </a:t>
            </a:r>
            <a:r>
              <a:rPr lang="en-US" sz="6000" dirty="0" err="1"/>
              <a:t>nükleotid</a:t>
            </a:r>
            <a:r>
              <a:rPr lang="en-US" sz="6000" dirty="0"/>
              <a:t> </a:t>
            </a:r>
            <a:r>
              <a:rPr lang="en-US" sz="6000" dirty="0" err="1"/>
              <a:t>eklenmiş</a:t>
            </a:r>
            <a:r>
              <a:rPr lang="en-US" sz="6000" dirty="0"/>
              <a:t> </a:t>
            </a:r>
            <a:r>
              <a:rPr lang="en-US" sz="6000" dirty="0" err="1"/>
              <a:t>primerler</a:t>
            </a:r>
            <a:r>
              <a:rPr lang="en-US" sz="6000" dirty="0"/>
              <a:t> </a:t>
            </a:r>
            <a:r>
              <a:rPr lang="en-US" sz="6000" dirty="0" err="1"/>
              <a:t>kullanılarak</a:t>
            </a:r>
            <a:r>
              <a:rPr lang="en-US" sz="6000" dirty="0"/>
              <a:t> </a:t>
            </a:r>
            <a:r>
              <a:rPr lang="en-US" sz="6000" dirty="0" err="1"/>
              <a:t>çoğaltılır</a:t>
            </a:r>
            <a:r>
              <a:rPr lang="en-US" sz="6000" dirty="0"/>
              <a:t> ve </a:t>
            </a:r>
            <a:r>
              <a:rPr lang="en-US" sz="6000" dirty="0" err="1"/>
              <a:t>seçici</a:t>
            </a:r>
            <a:r>
              <a:rPr lang="en-US" sz="6000" dirty="0"/>
              <a:t> </a:t>
            </a:r>
            <a:r>
              <a:rPr lang="en-US" sz="6000" dirty="0" err="1"/>
              <a:t>nükleotid</a:t>
            </a:r>
            <a:r>
              <a:rPr lang="en-US" sz="6000" dirty="0"/>
              <a:t> </a:t>
            </a:r>
            <a:r>
              <a:rPr lang="en-US" sz="6000" dirty="0" err="1"/>
              <a:t>sayısı</a:t>
            </a:r>
            <a:r>
              <a:rPr lang="en-US" sz="6000" dirty="0"/>
              <a:t> </a:t>
            </a:r>
            <a:r>
              <a:rPr lang="en-US" sz="6000" dirty="0" err="1"/>
              <a:t>bir-üç</a:t>
            </a:r>
            <a:r>
              <a:rPr lang="en-US" sz="6000" dirty="0"/>
              <a:t> </a:t>
            </a:r>
            <a:r>
              <a:rPr lang="en-US" sz="6000" dirty="0" err="1"/>
              <a:t>arasında</a:t>
            </a:r>
            <a:r>
              <a:rPr lang="en-US" sz="6000" dirty="0"/>
              <a:t> </a:t>
            </a:r>
            <a:r>
              <a:rPr lang="en-US" sz="6000" dirty="0" err="1"/>
              <a:t>değişmektedir</a:t>
            </a:r>
            <a:r>
              <a:rPr lang="en-US" sz="6000" dirty="0"/>
              <a:t>. </a:t>
            </a:r>
            <a:r>
              <a:rPr lang="en-US" sz="6000" dirty="0" err="1"/>
              <a:t>İlk</a:t>
            </a:r>
            <a:r>
              <a:rPr lang="en-US" sz="6000" dirty="0"/>
              <a:t> </a:t>
            </a:r>
            <a:r>
              <a:rPr lang="en-US" sz="6000" dirty="0" err="1"/>
              <a:t>seçici</a:t>
            </a:r>
            <a:r>
              <a:rPr lang="en-US" sz="6000" dirty="0"/>
              <a:t> </a:t>
            </a:r>
            <a:r>
              <a:rPr lang="en-US" sz="6000" dirty="0" err="1"/>
              <a:t>çoğaltım</a:t>
            </a:r>
            <a:r>
              <a:rPr lang="en-US" sz="6000" dirty="0"/>
              <a:t>, </a:t>
            </a:r>
            <a:r>
              <a:rPr lang="en-US" sz="6000" dirty="0" err="1"/>
              <a:t>adaptöre</a:t>
            </a:r>
            <a:r>
              <a:rPr lang="en-US" sz="6000" dirty="0"/>
              <a:t> </a:t>
            </a:r>
            <a:r>
              <a:rPr lang="en-US" sz="6000" dirty="0" err="1"/>
              <a:t>komplamenter</a:t>
            </a:r>
            <a:r>
              <a:rPr lang="en-US" sz="6000" dirty="0"/>
              <a:t> </a:t>
            </a:r>
            <a:r>
              <a:rPr lang="en-US" sz="6000" dirty="0" err="1"/>
              <a:t>bir</a:t>
            </a:r>
            <a:r>
              <a:rPr lang="en-US" sz="6000" dirty="0"/>
              <a:t> </a:t>
            </a:r>
            <a:r>
              <a:rPr lang="en-US" sz="6000" dirty="0" err="1"/>
              <a:t>seçici</a:t>
            </a:r>
            <a:r>
              <a:rPr lang="en-US" sz="6000" dirty="0"/>
              <a:t> </a:t>
            </a:r>
            <a:r>
              <a:rPr lang="en-US" sz="6000" dirty="0" err="1"/>
              <a:t>nükleotit</a:t>
            </a:r>
            <a:r>
              <a:rPr lang="en-US" sz="6000" dirty="0"/>
              <a:t> </a:t>
            </a:r>
            <a:r>
              <a:rPr lang="en-US" sz="6000" dirty="0" err="1"/>
              <a:t>ekli</a:t>
            </a:r>
            <a:r>
              <a:rPr lang="en-US" sz="6000" dirty="0"/>
              <a:t> </a:t>
            </a:r>
            <a:r>
              <a:rPr lang="en-US" sz="6000" dirty="0" err="1"/>
              <a:t>primerler</a:t>
            </a:r>
            <a:r>
              <a:rPr lang="en-US" sz="6000" dirty="0"/>
              <a:t>, son </a:t>
            </a:r>
            <a:r>
              <a:rPr lang="en-US" sz="6000" dirty="0" err="1"/>
              <a:t>seçici</a:t>
            </a:r>
            <a:r>
              <a:rPr lang="en-US" sz="6000" dirty="0"/>
              <a:t> </a:t>
            </a:r>
            <a:r>
              <a:rPr lang="en-US" sz="6000" dirty="0" err="1"/>
              <a:t>çoğaltımda</a:t>
            </a:r>
            <a:r>
              <a:rPr lang="en-US" sz="6000" dirty="0"/>
              <a:t> </a:t>
            </a:r>
            <a:r>
              <a:rPr lang="en-US" sz="6000" dirty="0" err="1"/>
              <a:t>ise</a:t>
            </a:r>
            <a:r>
              <a:rPr lang="en-US" sz="6000" dirty="0"/>
              <a:t> </a:t>
            </a:r>
            <a:r>
              <a:rPr lang="en-US" sz="6000" dirty="0" err="1"/>
              <a:t>üç</a:t>
            </a:r>
            <a:r>
              <a:rPr lang="en-US" sz="6000" dirty="0"/>
              <a:t> </a:t>
            </a:r>
            <a:r>
              <a:rPr lang="en-US" sz="6000" dirty="0" err="1"/>
              <a:t>seçici</a:t>
            </a:r>
            <a:r>
              <a:rPr lang="en-US" sz="6000" dirty="0"/>
              <a:t> </a:t>
            </a:r>
            <a:r>
              <a:rPr lang="en-US" sz="6000" dirty="0" err="1"/>
              <a:t>nükleotit</a:t>
            </a:r>
            <a:r>
              <a:rPr lang="en-US" sz="6000" dirty="0"/>
              <a:t> </a:t>
            </a:r>
            <a:r>
              <a:rPr lang="en-US" sz="6000" dirty="0" err="1"/>
              <a:t>ekli</a:t>
            </a:r>
            <a:r>
              <a:rPr lang="en-US" sz="6000" dirty="0"/>
              <a:t> </a:t>
            </a:r>
            <a:r>
              <a:rPr lang="en-US" sz="6000" dirty="0" err="1"/>
              <a:t>primerler</a:t>
            </a:r>
            <a:r>
              <a:rPr lang="en-US" sz="6000" dirty="0"/>
              <a:t> </a:t>
            </a:r>
            <a:r>
              <a:rPr lang="en-US" sz="6000" dirty="0" err="1"/>
              <a:t>kullanılarak</a:t>
            </a:r>
            <a:r>
              <a:rPr lang="en-US" sz="6000" dirty="0"/>
              <a:t> </a:t>
            </a:r>
            <a:r>
              <a:rPr lang="en-US" sz="6000" dirty="0" err="1"/>
              <a:t>çoğaltım</a:t>
            </a:r>
            <a:r>
              <a:rPr lang="en-US" sz="6000" dirty="0"/>
              <a:t> </a:t>
            </a:r>
            <a:r>
              <a:rPr lang="en-US" sz="6000" dirty="0" err="1"/>
              <a:t>gerçekleştirilir</a:t>
            </a:r>
            <a:r>
              <a:rPr lang="en-US" sz="6000" dirty="0"/>
              <a:t> ve </a:t>
            </a:r>
            <a:r>
              <a:rPr lang="en-US" sz="6000" dirty="0" err="1"/>
              <a:t>oluşan</a:t>
            </a:r>
            <a:r>
              <a:rPr lang="en-US" sz="6000" dirty="0"/>
              <a:t> AFLP </a:t>
            </a:r>
            <a:r>
              <a:rPr lang="en-US" sz="6000" dirty="0" err="1"/>
              <a:t>parçacıkları</a:t>
            </a:r>
            <a:r>
              <a:rPr lang="en-US" sz="6000" dirty="0"/>
              <a:t> </a:t>
            </a:r>
            <a:r>
              <a:rPr lang="en-US" sz="6000" dirty="0" err="1"/>
              <a:t>poliakrilamid</a:t>
            </a:r>
            <a:r>
              <a:rPr lang="en-US" sz="6000" dirty="0"/>
              <a:t> </a:t>
            </a:r>
            <a:r>
              <a:rPr lang="en-US" sz="6000" dirty="0" err="1"/>
              <a:t>jelde</a:t>
            </a:r>
            <a:r>
              <a:rPr lang="en-US" sz="6000" dirty="0"/>
              <a:t> </a:t>
            </a:r>
            <a:r>
              <a:rPr lang="en-US" sz="6000" dirty="0" err="1"/>
              <a:t>gözlenir</a:t>
            </a:r>
            <a:r>
              <a:rPr lang="en-US" sz="6000" dirty="0"/>
              <a:t>.</a:t>
            </a:r>
            <a:endParaRPr lang="tr-TR" sz="6000" dirty="0"/>
          </a:p>
          <a:p>
            <a:endParaRPr lang="tr-T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000108"/>
            <a:ext cx="8229600" cy="4525963"/>
          </a:xfrm>
        </p:spPr>
        <p:txBody>
          <a:bodyPr>
            <a:normAutofit/>
          </a:bodyPr>
          <a:lstStyle/>
          <a:p>
            <a:pPr algn="just">
              <a:buNone/>
            </a:pPr>
            <a:r>
              <a:rPr lang="en-US" sz="2400" dirty="0" err="1"/>
              <a:t>Yöntemde</a:t>
            </a:r>
            <a:r>
              <a:rPr lang="en-US" sz="2400" dirty="0"/>
              <a:t> </a:t>
            </a:r>
            <a:r>
              <a:rPr lang="en-US" sz="2400" dirty="0" err="1"/>
              <a:t>tek</a:t>
            </a:r>
            <a:r>
              <a:rPr lang="en-US" sz="2400" dirty="0"/>
              <a:t> </a:t>
            </a:r>
            <a:r>
              <a:rPr lang="en-US" sz="2400" dirty="0" err="1"/>
              <a:t>reaksiyonla</a:t>
            </a:r>
            <a:r>
              <a:rPr lang="en-US" sz="2400" dirty="0"/>
              <a:t> 50–100 </a:t>
            </a:r>
            <a:r>
              <a:rPr lang="en-US" sz="2400" dirty="0" err="1"/>
              <a:t>parçacık</a:t>
            </a:r>
            <a:r>
              <a:rPr lang="en-US" sz="2400" dirty="0"/>
              <a:t> </a:t>
            </a:r>
            <a:r>
              <a:rPr lang="en-US" sz="2400" dirty="0" err="1"/>
              <a:t>oluşur</a:t>
            </a:r>
            <a:r>
              <a:rPr lang="tr-TR" sz="2400" dirty="0"/>
              <a:t> </a:t>
            </a:r>
            <a:r>
              <a:rPr lang="en-US" sz="2400" dirty="0"/>
              <a:t>ve</a:t>
            </a:r>
            <a:r>
              <a:rPr lang="tr-TR" sz="2400" dirty="0"/>
              <a:t> </a:t>
            </a:r>
            <a:r>
              <a:rPr lang="en-US" sz="2400" dirty="0" err="1"/>
              <a:t>dolayısıyla</a:t>
            </a:r>
            <a:r>
              <a:rPr lang="tr-TR" sz="2400" dirty="0"/>
              <a:t>     p</a:t>
            </a:r>
            <a:r>
              <a:rPr lang="en-US" sz="2400" dirty="0" err="1"/>
              <a:t>olimorfizm</a:t>
            </a:r>
            <a:r>
              <a:rPr lang="en-US" sz="2400" dirty="0"/>
              <a:t> </a:t>
            </a:r>
            <a:r>
              <a:rPr lang="en-US" sz="2400" dirty="0" err="1"/>
              <a:t>oranı</a:t>
            </a:r>
            <a:r>
              <a:rPr lang="en-US" sz="2400" dirty="0"/>
              <a:t> </a:t>
            </a:r>
            <a:r>
              <a:rPr lang="en-US" sz="2400" dirty="0" err="1"/>
              <a:t>oldukça</a:t>
            </a:r>
            <a:r>
              <a:rPr lang="en-US" sz="2400" dirty="0"/>
              <a:t> </a:t>
            </a:r>
            <a:r>
              <a:rPr lang="en-US" sz="2400" dirty="0" err="1"/>
              <a:t>yüksektir</a:t>
            </a:r>
            <a:r>
              <a:rPr lang="en-US" sz="2400" dirty="0"/>
              <a:t>.</a:t>
            </a:r>
            <a:endParaRPr lang="tr-TR" sz="2400" dirty="0"/>
          </a:p>
          <a:p>
            <a:pPr algn="just">
              <a:buNone/>
            </a:pPr>
            <a:r>
              <a:rPr lang="tr-TR" sz="2400" dirty="0"/>
              <a:t>1- </a:t>
            </a:r>
            <a:r>
              <a:rPr lang="en-US" sz="2400" dirty="0" err="1"/>
              <a:t>Yüksek</a:t>
            </a:r>
            <a:r>
              <a:rPr lang="en-US" sz="2400" dirty="0"/>
              <a:t> </a:t>
            </a:r>
            <a:r>
              <a:rPr lang="en-US" sz="2400" dirty="0" err="1"/>
              <a:t>orandaki</a:t>
            </a:r>
            <a:r>
              <a:rPr lang="en-US" sz="2400" dirty="0"/>
              <a:t> </a:t>
            </a:r>
            <a:r>
              <a:rPr lang="en-US" sz="2400" dirty="0" err="1"/>
              <a:t>tekrarlanabilir</a:t>
            </a:r>
            <a:r>
              <a:rPr lang="en-US" sz="2400" dirty="0"/>
              <a:t> </a:t>
            </a:r>
            <a:r>
              <a:rPr lang="en-US" sz="2400" dirty="0" err="1"/>
              <a:t>özelliği</a:t>
            </a:r>
            <a:r>
              <a:rPr lang="en-US" sz="2400" dirty="0"/>
              <a:t> ve </a:t>
            </a:r>
            <a:r>
              <a:rPr lang="en-US" sz="2400" dirty="0" err="1"/>
              <a:t>polimorfik</a:t>
            </a:r>
            <a:r>
              <a:rPr lang="en-US" sz="2400" dirty="0"/>
              <a:t> </a:t>
            </a:r>
            <a:r>
              <a:rPr lang="en-US" sz="2400" dirty="0" err="1"/>
              <a:t>bant</a:t>
            </a:r>
            <a:r>
              <a:rPr lang="en-US" sz="2400" dirty="0"/>
              <a:t> </a:t>
            </a:r>
            <a:r>
              <a:rPr lang="en-US" sz="2400" dirty="0" err="1"/>
              <a:t>sayısı</a:t>
            </a:r>
            <a:r>
              <a:rPr lang="en-US" sz="2400" dirty="0"/>
              <a:t>,</a:t>
            </a:r>
            <a:endParaRPr lang="tr-TR" sz="2400" dirty="0"/>
          </a:p>
          <a:p>
            <a:pPr algn="just">
              <a:buNone/>
            </a:pPr>
            <a:r>
              <a:rPr lang="tr-TR" sz="2400" dirty="0"/>
              <a:t>2- </a:t>
            </a:r>
            <a:r>
              <a:rPr lang="en-US" sz="2400" dirty="0"/>
              <a:t>DNA </a:t>
            </a:r>
            <a:r>
              <a:rPr lang="en-US" sz="2400" dirty="0" err="1"/>
              <a:t>kaynağından</a:t>
            </a:r>
            <a:r>
              <a:rPr lang="en-US" sz="2400" dirty="0"/>
              <a:t> </a:t>
            </a:r>
            <a:r>
              <a:rPr lang="en-US" sz="2400" dirty="0" err="1"/>
              <a:t>bağımsız</a:t>
            </a:r>
            <a:r>
              <a:rPr lang="en-US" sz="2400" dirty="0"/>
              <a:t> </a:t>
            </a:r>
            <a:r>
              <a:rPr lang="en-US" sz="2400" dirty="0" err="1"/>
              <a:t>olarak</a:t>
            </a:r>
            <a:r>
              <a:rPr lang="en-US" sz="2400" dirty="0"/>
              <a:t> </a:t>
            </a:r>
            <a:r>
              <a:rPr lang="en-US" sz="2400" dirty="0" err="1"/>
              <a:t>genomun</a:t>
            </a:r>
            <a:r>
              <a:rPr lang="en-US" sz="2400" dirty="0"/>
              <a:t> </a:t>
            </a:r>
            <a:r>
              <a:rPr lang="en-US" sz="2400" dirty="0" err="1"/>
              <a:t>tamamındaki</a:t>
            </a:r>
            <a:r>
              <a:rPr lang="en-US" sz="2400" dirty="0"/>
              <a:t> </a:t>
            </a:r>
            <a:r>
              <a:rPr lang="en-US" sz="2400" dirty="0" err="1"/>
              <a:t>polimorfizmlerin</a:t>
            </a:r>
            <a:r>
              <a:rPr lang="en-US" sz="2400" dirty="0"/>
              <a:t> </a:t>
            </a:r>
            <a:r>
              <a:rPr lang="en-US" sz="2400" dirty="0" err="1"/>
              <a:t>belirlenmesinde</a:t>
            </a:r>
            <a:r>
              <a:rPr lang="en-US" sz="2400" dirty="0"/>
              <a:t> </a:t>
            </a:r>
            <a:r>
              <a:rPr lang="en-US" sz="2400" dirty="0" err="1"/>
              <a:t>hızlı</a:t>
            </a:r>
            <a:r>
              <a:rPr lang="en-US" sz="2400" dirty="0"/>
              <a:t> </a:t>
            </a:r>
            <a:r>
              <a:rPr lang="en-US" sz="2400" dirty="0" err="1"/>
              <a:t>bir</a:t>
            </a:r>
            <a:r>
              <a:rPr lang="en-US" sz="2400" dirty="0"/>
              <a:t> </a:t>
            </a:r>
            <a:r>
              <a:rPr lang="en-US" sz="2400" dirty="0" err="1"/>
              <a:t>yöntem</a:t>
            </a:r>
            <a:r>
              <a:rPr lang="en-US" sz="2400" dirty="0"/>
              <a:t> </a:t>
            </a:r>
            <a:r>
              <a:rPr lang="en-US" sz="2400" dirty="0" err="1"/>
              <a:t>olması</a:t>
            </a:r>
            <a:r>
              <a:rPr lang="en-US" sz="2400" dirty="0"/>
              <a:t>,</a:t>
            </a:r>
            <a:endParaRPr lang="tr-TR" sz="2400" dirty="0"/>
          </a:p>
          <a:p>
            <a:pPr algn="just">
              <a:buNone/>
            </a:pPr>
            <a:r>
              <a:rPr lang="tr-TR" sz="2400" dirty="0"/>
              <a:t>3- Ö</a:t>
            </a:r>
            <a:r>
              <a:rPr lang="en-US" sz="2400" dirty="0"/>
              <a:t>n </a:t>
            </a:r>
            <a:r>
              <a:rPr lang="en-US" sz="2400" dirty="0" err="1"/>
              <a:t>dizi</a:t>
            </a:r>
            <a:r>
              <a:rPr lang="en-US" sz="2400" dirty="0"/>
              <a:t> </a:t>
            </a:r>
            <a:r>
              <a:rPr lang="en-US" sz="2400" dirty="0" err="1"/>
              <a:t>bilgisi</a:t>
            </a:r>
            <a:r>
              <a:rPr lang="en-US" sz="2400" dirty="0"/>
              <a:t> </a:t>
            </a:r>
            <a:r>
              <a:rPr lang="en-US" sz="2400" dirty="0" err="1"/>
              <a:t>gerektirmemesi</a:t>
            </a:r>
            <a:r>
              <a:rPr lang="en-US" sz="2400" dirty="0"/>
              <a:t>,</a:t>
            </a:r>
            <a:endParaRPr lang="tr-TR" sz="2400" dirty="0"/>
          </a:p>
          <a:p>
            <a:pPr algn="just">
              <a:buNone/>
            </a:pPr>
            <a:r>
              <a:rPr lang="tr-TR" sz="2400" dirty="0"/>
              <a:t>4- T</a:t>
            </a:r>
            <a:r>
              <a:rPr lang="en-US" sz="2400" dirty="0" err="1"/>
              <a:t>ür</a:t>
            </a:r>
            <a:r>
              <a:rPr lang="en-US" sz="2400" dirty="0"/>
              <a:t> </a:t>
            </a:r>
            <a:r>
              <a:rPr lang="en-US" sz="2400" dirty="0" err="1"/>
              <a:t>içi</a:t>
            </a:r>
            <a:r>
              <a:rPr lang="en-US" sz="2400" dirty="0"/>
              <a:t> ve </a:t>
            </a:r>
            <a:r>
              <a:rPr lang="en-US" sz="2400" dirty="0" err="1"/>
              <a:t>türler</a:t>
            </a:r>
            <a:r>
              <a:rPr lang="en-US" sz="2400" dirty="0"/>
              <a:t> </a:t>
            </a:r>
            <a:r>
              <a:rPr lang="en-US" sz="2400" dirty="0" err="1"/>
              <a:t>arası</a:t>
            </a:r>
            <a:r>
              <a:rPr lang="en-US" sz="2400" dirty="0"/>
              <a:t> </a:t>
            </a:r>
            <a:r>
              <a:rPr lang="en-US" sz="2400" dirty="0" err="1"/>
              <a:t>akrabalıkların</a:t>
            </a:r>
            <a:r>
              <a:rPr lang="en-US" sz="2400" dirty="0"/>
              <a:t> </a:t>
            </a:r>
            <a:r>
              <a:rPr lang="en-US" sz="2400" dirty="0" err="1"/>
              <a:t>belirlenmesinde</a:t>
            </a:r>
            <a:r>
              <a:rPr lang="en-US" sz="2400" dirty="0"/>
              <a:t> </a:t>
            </a:r>
            <a:r>
              <a:rPr lang="en-US" sz="2400" dirty="0" err="1"/>
              <a:t>kültüvarlar</a:t>
            </a:r>
            <a:r>
              <a:rPr lang="en-US" sz="2400" dirty="0"/>
              <a:t> </a:t>
            </a:r>
            <a:r>
              <a:rPr lang="en-US" sz="2400" dirty="0" err="1"/>
              <a:t>arası</a:t>
            </a:r>
            <a:r>
              <a:rPr lang="en-US" sz="2400" dirty="0"/>
              <a:t> </a:t>
            </a:r>
            <a:r>
              <a:rPr lang="en-US" sz="2400" dirty="0" err="1"/>
              <a:t>varyasyon</a:t>
            </a:r>
            <a:r>
              <a:rPr lang="en-US" sz="2400" dirty="0"/>
              <a:t> </a:t>
            </a:r>
            <a:r>
              <a:rPr lang="en-US" sz="2400" dirty="0" err="1"/>
              <a:t>veya</a:t>
            </a:r>
            <a:r>
              <a:rPr lang="en-US" sz="2400" dirty="0"/>
              <a:t> </a:t>
            </a:r>
            <a:r>
              <a:rPr lang="en-US" sz="2400" dirty="0" err="1"/>
              <a:t>akrabalık</a:t>
            </a:r>
            <a:r>
              <a:rPr lang="en-US" sz="2400" dirty="0"/>
              <a:t> </a:t>
            </a:r>
            <a:r>
              <a:rPr lang="en-US" sz="2400" dirty="0" err="1"/>
              <a:t>derecelerinin</a:t>
            </a:r>
            <a:r>
              <a:rPr lang="en-US" sz="2400" dirty="0"/>
              <a:t> </a:t>
            </a:r>
            <a:r>
              <a:rPr lang="en-US" sz="2400" dirty="0" err="1"/>
              <a:t>değerlendirilmesinde</a:t>
            </a:r>
            <a:r>
              <a:rPr lang="tr-TR" sz="2400" dirty="0"/>
              <a:t> </a:t>
            </a:r>
            <a:r>
              <a:rPr lang="en-US" sz="2400" dirty="0" err="1"/>
              <a:t>etkin</a:t>
            </a:r>
            <a:r>
              <a:rPr lang="en-US" sz="2400" dirty="0"/>
              <a:t> </a:t>
            </a:r>
            <a:r>
              <a:rPr lang="en-US" sz="2400" dirty="0" err="1"/>
              <a:t>olmasından</a:t>
            </a:r>
            <a:r>
              <a:rPr lang="tr-TR" sz="2400" dirty="0"/>
              <a:t> </a:t>
            </a:r>
            <a:r>
              <a:rPr lang="en-US" sz="2400" dirty="0" err="1"/>
              <a:t>dolayı</a:t>
            </a:r>
            <a:r>
              <a:rPr lang="tr-TR" sz="2400" dirty="0"/>
              <a:t> </a:t>
            </a:r>
            <a:r>
              <a:rPr lang="en-US" sz="2400" dirty="0" err="1"/>
              <a:t>bitki</a:t>
            </a:r>
            <a:r>
              <a:rPr lang="tr-TR" sz="2400" dirty="0"/>
              <a:t> </a:t>
            </a:r>
            <a:r>
              <a:rPr lang="en-US" sz="2400" dirty="0" err="1"/>
              <a:t>genetik</a:t>
            </a:r>
            <a:r>
              <a:rPr lang="en-US" sz="2400" dirty="0"/>
              <a:t> </a:t>
            </a:r>
            <a:r>
              <a:rPr lang="en-US" sz="2400" dirty="0" err="1"/>
              <a:t>çeşitlilik</a:t>
            </a:r>
            <a:r>
              <a:rPr lang="tr-TR" sz="2400" dirty="0"/>
              <a:t> </a:t>
            </a:r>
            <a:r>
              <a:rPr lang="en-US" sz="2400" dirty="0" err="1"/>
              <a:t>çalışmalarında</a:t>
            </a:r>
            <a:r>
              <a:rPr lang="en-US" sz="2400" dirty="0"/>
              <a:t> </a:t>
            </a:r>
            <a:r>
              <a:rPr lang="en-US" sz="2400" dirty="0" err="1"/>
              <a:t>tercih</a:t>
            </a:r>
            <a:r>
              <a:rPr lang="en-US" sz="2400" dirty="0"/>
              <a:t> </a:t>
            </a:r>
            <a:r>
              <a:rPr lang="en-US" sz="2400" dirty="0" err="1"/>
              <a:t>edilmektedir</a:t>
            </a:r>
            <a:r>
              <a:rPr lang="en-US" sz="2400" dirty="0"/>
              <a:t>.</a:t>
            </a:r>
            <a:endParaRPr lang="tr-T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lvl="1" algn="ctr" rtl="0">
              <a:spcBef>
                <a:spcPct val="0"/>
              </a:spcBef>
            </a:pPr>
            <a:r>
              <a:rPr lang="tr-TR" sz="3200" b="1" dirty="0">
                <a:latin typeface="+mj-lt"/>
              </a:rPr>
              <a:t>2.2.3- </a:t>
            </a:r>
            <a:r>
              <a:rPr lang="en-US" sz="3200" b="1" dirty="0" err="1">
                <a:latin typeface="+mj-lt"/>
              </a:rPr>
              <a:t>Minisatellit</a:t>
            </a:r>
            <a:endParaRPr lang="tr-TR" sz="3200" dirty="0">
              <a:latin typeface="+mj-lt"/>
            </a:endParaRPr>
          </a:p>
        </p:txBody>
      </p:sp>
      <p:sp>
        <p:nvSpPr>
          <p:cNvPr id="3" name="2 İçerik Yer Tutucusu"/>
          <p:cNvSpPr>
            <a:spLocks noGrp="1"/>
          </p:cNvSpPr>
          <p:nvPr>
            <p:ph idx="1"/>
          </p:nvPr>
        </p:nvSpPr>
        <p:spPr/>
        <p:txBody>
          <a:bodyPr>
            <a:noAutofit/>
          </a:bodyPr>
          <a:lstStyle/>
          <a:p>
            <a:pPr algn="just">
              <a:buNone/>
            </a:pPr>
            <a:r>
              <a:rPr lang="en-US" sz="2400" dirty="0" err="1"/>
              <a:t>Minisatellitler</a:t>
            </a:r>
            <a:r>
              <a:rPr lang="en-US" sz="2400" dirty="0"/>
              <a:t> </a:t>
            </a:r>
            <a:r>
              <a:rPr lang="en-US" sz="2400" dirty="0" err="1"/>
              <a:t>genomda</a:t>
            </a:r>
            <a:r>
              <a:rPr lang="en-US" sz="2400" dirty="0"/>
              <a:t> 4–20 kb </a:t>
            </a:r>
            <a:r>
              <a:rPr lang="en-US" sz="2400" dirty="0" err="1"/>
              <a:t>büyüklüğü</a:t>
            </a:r>
            <a:r>
              <a:rPr lang="en-US" sz="2400" dirty="0"/>
              <a:t> </a:t>
            </a:r>
            <a:r>
              <a:rPr lang="en-US" sz="2400" dirty="0" err="1"/>
              <a:t>arasında</a:t>
            </a:r>
            <a:r>
              <a:rPr lang="en-US" sz="2400" dirty="0"/>
              <a:t> </a:t>
            </a:r>
            <a:r>
              <a:rPr lang="en-US" sz="2400" dirty="0" err="1"/>
              <a:t>değişen</a:t>
            </a:r>
            <a:r>
              <a:rPr lang="en-US" sz="2400" dirty="0"/>
              <a:t> ve </a:t>
            </a:r>
            <a:r>
              <a:rPr lang="en-US" sz="2400" dirty="0" err="1"/>
              <a:t>çoklu</a:t>
            </a:r>
            <a:r>
              <a:rPr lang="en-US" sz="2400" dirty="0"/>
              <a:t> </a:t>
            </a:r>
            <a:r>
              <a:rPr lang="en-US" sz="2400" dirty="0" err="1"/>
              <a:t>lokus</a:t>
            </a:r>
            <a:r>
              <a:rPr lang="en-US" sz="2400" dirty="0"/>
              <a:t> </a:t>
            </a:r>
            <a:r>
              <a:rPr lang="en-US" sz="2400" dirty="0" err="1"/>
              <a:t>problarıyla</a:t>
            </a:r>
            <a:r>
              <a:rPr lang="en-US" sz="2400" dirty="0"/>
              <a:t> </a:t>
            </a:r>
            <a:r>
              <a:rPr lang="en-US" sz="2400" dirty="0" err="1"/>
              <a:t>hibridize</a:t>
            </a:r>
            <a:r>
              <a:rPr lang="en-US" sz="2400" dirty="0"/>
              <a:t> </a:t>
            </a:r>
            <a:r>
              <a:rPr lang="en-US" sz="2400" dirty="0" err="1"/>
              <a:t>olan</a:t>
            </a:r>
            <a:r>
              <a:rPr lang="en-US" sz="2400" dirty="0"/>
              <a:t>  </a:t>
            </a:r>
            <a:r>
              <a:rPr lang="en-US" sz="2400" dirty="0" err="1"/>
              <a:t>markırlardir</a:t>
            </a:r>
            <a:r>
              <a:rPr lang="tr-TR" sz="2400" dirty="0"/>
              <a:t>. </a:t>
            </a:r>
            <a:r>
              <a:rPr lang="en-US" sz="2400" dirty="0" err="1"/>
              <a:t>Tekrar</a:t>
            </a:r>
            <a:r>
              <a:rPr lang="en-US" sz="2400" dirty="0"/>
              <a:t> </a:t>
            </a:r>
            <a:r>
              <a:rPr lang="en-US" sz="2400" dirty="0" err="1"/>
              <a:t>ünitelerinin</a:t>
            </a:r>
            <a:r>
              <a:rPr lang="en-US" sz="2400" dirty="0"/>
              <a:t> </a:t>
            </a:r>
            <a:r>
              <a:rPr lang="en-US" sz="2400" dirty="0" err="1"/>
              <a:t>sayılarındaki</a:t>
            </a:r>
            <a:r>
              <a:rPr lang="en-US" sz="2400" dirty="0"/>
              <a:t> </a:t>
            </a:r>
            <a:r>
              <a:rPr lang="en-US" sz="2400" dirty="0" err="1"/>
              <a:t>varyasyon</a:t>
            </a:r>
            <a:r>
              <a:rPr lang="en-US" sz="2400" dirty="0"/>
              <a:t> </a:t>
            </a:r>
            <a:r>
              <a:rPr lang="en-US" sz="2400" dirty="0" err="1"/>
              <a:t>nedenleri</a:t>
            </a:r>
            <a:r>
              <a:rPr lang="en-US" sz="2400" dirty="0"/>
              <a:t> </a:t>
            </a:r>
            <a:r>
              <a:rPr lang="en-US" sz="2400" dirty="0" err="1"/>
              <a:t>arasında</a:t>
            </a:r>
            <a:r>
              <a:rPr lang="en-US" sz="2400" dirty="0"/>
              <a:t> </a:t>
            </a:r>
            <a:r>
              <a:rPr lang="en-US" sz="2400" dirty="0" err="1"/>
              <a:t>eşit</a:t>
            </a:r>
            <a:r>
              <a:rPr lang="en-US" sz="2400" dirty="0"/>
              <a:t> </a:t>
            </a:r>
            <a:r>
              <a:rPr lang="en-US" sz="2400" dirty="0" err="1"/>
              <a:t>olmayan</a:t>
            </a:r>
            <a:r>
              <a:rPr lang="en-US" sz="2400" dirty="0"/>
              <a:t> </a:t>
            </a:r>
            <a:r>
              <a:rPr lang="en-US" sz="2400" dirty="0" err="1"/>
              <a:t>krossing</a:t>
            </a:r>
            <a:r>
              <a:rPr lang="en-US" sz="2400" dirty="0"/>
              <a:t>-over </a:t>
            </a:r>
            <a:r>
              <a:rPr lang="en-US" sz="2400" dirty="0" err="1"/>
              <a:t>veya</a:t>
            </a:r>
            <a:r>
              <a:rPr lang="en-US" sz="2400" dirty="0"/>
              <a:t> gen </a:t>
            </a:r>
            <a:r>
              <a:rPr lang="en-US" sz="2400" dirty="0" err="1"/>
              <a:t>dönüşleri</a:t>
            </a:r>
            <a:r>
              <a:rPr lang="en-US" sz="2400" dirty="0"/>
              <a:t> (gene conversion) </a:t>
            </a:r>
            <a:r>
              <a:rPr lang="en-US" sz="2400" dirty="0" err="1"/>
              <a:t>ana</a:t>
            </a:r>
            <a:r>
              <a:rPr lang="en-US" sz="2400" dirty="0"/>
              <a:t> </a:t>
            </a:r>
            <a:r>
              <a:rPr lang="en-US" sz="2400" dirty="0" err="1"/>
              <a:t>nedenler</a:t>
            </a:r>
            <a:r>
              <a:rPr lang="en-US" sz="2400" dirty="0"/>
              <a:t> </a:t>
            </a:r>
            <a:r>
              <a:rPr lang="en-US" sz="2400" dirty="0" err="1"/>
              <a:t>arasında</a:t>
            </a:r>
            <a:r>
              <a:rPr lang="en-US" sz="2400" dirty="0"/>
              <a:t> </a:t>
            </a:r>
            <a:r>
              <a:rPr lang="en-US" sz="2400" dirty="0" err="1"/>
              <a:t>görünmektedir</a:t>
            </a:r>
            <a:r>
              <a:rPr lang="en-US" sz="2400" dirty="0"/>
              <a:t>. </a:t>
            </a:r>
            <a:endParaRPr lang="tr-TR" sz="24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en-US" sz="2400" dirty="0" err="1"/>
              <a:t>Minisatellit</a:t>
            </a:r>
            <a:r>
              <a:rPr lang="en-US" sz="2400" dirty="0"/>
              <a:t> </a:t>
            </a:r>
            <a:r>
              <a:rPr lang="en-US" sz="2400" dirty="0" err="1"/>
              <a:t>bölgelerindeki</a:t>
            </a:r>
            <a:r>
              <a:rPr lang="en-US" sz="2400" dirty="0"/>
              <a:t> </a:t>
            </a:r>
            <a:r>
              <a:rPr lang="en-US" sz="2400" dirty="0" err="1"/>
              <a:t>yüksek</a:t>
            </a:r>
            <a:r>
              <a:rPr lang="en-US" sz="2400" dirty="0"/>
              <a:t> </a:t>
            </a:r>
            <a:r>
              <a:rPr lang="en-US" sz="2400" dirty="0" err="1"/>
              <a:t>mutasyon</a:t>
            </a:r>
            <a:r>
              <a:rPr lang="en-US" sz="2400" dirty="0"/>
              <a:t> </a:t>
            </a:r>
            <a:r>
              <a:rPr lang="en-US" sz="2400" dirty="0" err="1"/>
              <a:t>oranları</a:t>
            </a:r>
            <a:r>
              <a:rPr lang="en-US" sz="2400" dirty="0"/>
              <a:t> </a:t>
            </a:r>
            <a:r>
              <a:rPr lang="en-US" sz="2400" dirty="0" err="1"/>
              <a:t>polimorfizm</a:t>
            </a:r>
            <a:r>
              <a:rPr lang="en-US" sz="2400" dirty="0"/>
              <a:t> </a:t>
            </a:r>
            <a:r>
              <a:rPr lang="en-US" sz="2400" dirty="0" err="1"/>
              <a:t>oranlarını</a:t>
            </a:r>
            <a:r>
              <a:rPr lang="en-US" sz="2400" dirty="0"/>
              <a:t>    </a:t>
            </a:r>
            <a:r>
              <a:rPr lang="en-US" sz="2400" dirty="0" err="1"/>
              <a:t>artırmakta</a:t>
            </a:r>
            <a:r>
              <a:rPr lang="en-US" sz="2400" dirty="0"/>
              <a:t>    ve   </a:t>
            </a:r>
            <a:r>
              <a:rPr lang="en-US" sz="2400" dirty="0" err="1"/>
              <a:t>popülâsyonlardaki</a:t>
            </a:r>
            <a:r>
              <a:rPr lang="tr-TR" sz="2400" dirty="0"/>
              <a:t> </a:t>
            </a:r>
            <a:r>
              <a:rPr lang="en-US" sz="2400" dirty="0" err="1"/>
              <a:t>bireylerin</a:t>
            </a:r>
            <a:r>
              <a:rPr lang="en-US" sz="2400" dirty="0"/>
              <a:t> </a:t>
            </a:r>
            <a:r>
              <a:rPr lang="en-US" sz="2400" dirty="0" err="1"/>
              <a:t>çoklu</a:t>
            </a:r>
            <a:r>
              <a:rPr lang="en-US" sz="2400" dirty="0"/>
              <a:t> </a:t>
            </a:r>
            <a:r>
              <a:rPr lang="en-US" sz="2400" dirty="0" err="1"/>
              <a:t>lokus</a:t>
            </a:r>
            <a:r>
              <a:rPr lang="en-US" sz="2400" dirty="0"/>
              <a:t> </a:t>
            </a:r>
            <a:r>
              <a:rPr lang="en-US" sz="2400" dirty="0" err="1"/>
              <a:t>profillerini</a:t>
            </a:r>
            <a:r>
              <a:rPr lang="en-US" sz="2400" dirty="0"/>
              <a:t> </a:t>
            </a:r>
            <a:r>
              <a:rPr lang="en-US" sz="2400" dirty="0" err="1"/>
              <a:t>farklılaştırmaktadır</a:t>
            </a:r>
            <a:r>
              <a:rPr lang="en-US" sz="2400" dirty="0"/>
              <a:t>. </a:t>
            </a:r>
            <a:r>
              <a:rPr lang="en-US" sz="2400" dirty="0" err="1"/>
              <a:t>Minisatellitlerin</a:t>
            </a:r>
            <a:r>
              <a:rPr lang="en-US" sz="2400" dirty="0"/>
              <a:t> </a:t>
            </a:r>
            <a:r>
              <a:rPr lang="en-US" sz="2400" u="sng" dirty="0" err="1"/>
              <a:t>temel</a:t>
            </a:r>
            <a:r>
              <a:rPr lang="en-US" sz="2400" u="sng" dirty="0"/>
              <a:t> </a:t>
            </a:r>
            <a:r>
              <a:rPr lang="en-US" sz="2400" u="sng" dirty="0" err="1"/>
              <a:t>avantajları</a:t>
            </a:r>
            <a:r>
              <a:rPr lang="en-US" sz="2400" u="sng" dirty="0"/>
              <a:t> </a:t>
            </a:r>
            <a:r>
              <a:rPr lang="en-US" sz="2400" b="1" dirty="0" err="1"/>
              <a:t>yüksek</a:t>
            </a:r>
            <a:r>
              <a:rPr lang="en-US" sz="2400" dirty="0"/>
              <a:t> </a:t>
            </a:r>
            <a:r>
              <a:rPr lang="en-US" sz="2400" b="1" dirty="0" err="1"/>
              <a:t>polimorfizm</a:t>
            </a:r>
            <a:r>
              <a:rPr lang="en-US" sz="2400" b="1" dirty="0"/>
              <a:t> ve </a:t>
            </a:r>
            <a:r>
              <a:rPr lang="en-US" sz="2400" b="1" dirty="0" err="1"/>
              <a:t>tekrarlanabilirliktir</a:t>
            </a:r>
            <a:r>
              <a:rPr lang="en-US" sz="2400" b="1" dirty="0"/>
              <a:t>.</a:t>
            </a:r>
            <a:endParaRPr lang="tr-TR" sz="2400" b="1" dirty="0"/>
          </a:p>
          <a:p>
            <a:pPr algn="just"/>
            <a:endParaRPr lang="tr-TR" sz="2400" b="1" dirty="0"/>
          </a:p>
          <a:p>
            <a:pPr algn="just"/>
            <a:r>
              <a:rPr lang="en-US" sz="2400" dirty="0" err="1"/>
              <a:t>Benzer</a:t>
            </a:r>
            <a:r>
              <a:rPr lang="en-US" sz="2400" dirty="0"/>
              <a:t> </a:t>
            </a:r>
            <a:r>
              <a:rPr lang="en-US" sz="2400" dirty="0" err="1"/>
              <a:t>büyüklükte</a:t>
            </a:r>
            <a:r>
              <a:rPr lang="en-US" sz="2400" dirty="0"/>
              <a:t> </a:t>
            </a:r>
            <a:r>
              <a:rPr lang="en-US" sz="2400" dirty="0" err="1"/>
              <a:t>elde</a:t>
            </a:r>
            <a:r>
              <a:rPr lang="en-US" sz="2400" dirty="0"/>
              <a:t> </a:t>
            </a:r>
            <a:r>
              <a:rPr lang="en-US" sz="2400" dirty="0" err="1"/>
              <a:t>edilen</a:t>
            </a:r>
            <a:r>
              <a:rPr lang="en-US" sz="2400" dirty="0"/>
              <a:t> </a:t>
            </a:r>
            <a:r>
              <a:rPr lang="en-US" sz="2400" u="sng" dirty="0"/>
              <a:t>DNA </a:t>
            </a:r>
            <a:r>
              <a:rPr lang="en-US" sz="2400" u="sng" dirty="0" err="1"/>
              <a:t>parçacıkları</a:t>
            </a:r>
            <a:r>
              <a:rPr lang="en-US" sz="2400" u="sng" dirty="0"/>
              <a:t> homolog </a:t>
            </a:r>
            <a:r>
              <a:rPr lang="en-US" sz="2400" u="sng" dirty="0" err="1"/>
              <a:t>olmama</a:t>
            </a:r>
            <a:r>
              <a:rPr lang="en-US" sz="2400" u="sng" dirty="0"/>
              <a:t> </a:t>
            </a:r>
            <a:r>
              <a:rPr lang="en-US" sz="2400" u="sng" dirty="0" err="1"/>
              <a:t>ihtimali</a:t>
            </a:r>
            <a:r>
              <a:rPr lang="en-US" sz="2400" u="sng" dirty="0"/>
              <a:t> ve band </a:t>
            </a:r>
            <a:r>
              <a:rPr lang="en-US" sz="2400" u="sng" dirty="0" err="1"/>
              <a:t>profillerinin</a:t>
            </a:r>
            <a:r>
              <a:rPr lang="en-US" sz="2400" u="sng" dirty="0"/>
              <a:t> </a:t>
            </a:r>
            <a:r>
              <a:rPr lang="en-US" sz="2400" u="sng" dirty="0" err="1"/>
              <a:t>lokuslar</a:t>
            </a:r>
            <a:r>
              <a:rPr lang="en-US" sz="2400" u="sng" dirty="0"/>
              <a:t> </a:t>
            </a:r>
            <a:r>
              <a:rPr lang="en-US" sz="2400" u="sng" dirty="0" err="1"/>
              <a:t>veya</a:t>
            </a:r>
            <a:r>
              <a:rPr lang="en-US" sz="2400" u="sng" dirty="0"/>
              <a:t> </a:t>
            </a:r>
            <a:r>
              <a:rPr lang="en-US" sz="2400" u="sng" dirty="0" err="1"/>
              <a:t>alleller</a:t>
            </a:r>
            <a:r>
              <a:rPr lang="en-US" sz="2400" u="sng" dirty="0"/>
              <a:t> </a:t>
            </a:r>
            <a:r>
              <a:rPr lang="en-US" sz="2400" u="sng" dirty="0" err="1"/>
              <a:t>açısından</a:t>
            </a:r>
            <a:r>
              <a:rPr lang="en-US" sz="2400" u="sng" dirty="0"/>
              <a:t> </a:t>
            </a:r>
            <a:r>
              <a:rPr lang="en-US" sz="2400" u="sng" dirty="0" err="1"/>
              <a:t>yorumlanamaması</a:t>
            </a:r>
            <a:r>
              <a:rPr lang="en-US" sz="2400" u="sng" dirty="0"/>
              <a:t> </a:t>
            </a:r>
            <a:r>
              <a:rPr lang="en-US" sz="2400" u="sng" dirty="0" err="1"/>
              <a:t>dezavantajları</a:t>
            </a:r>
            <a:r>
              <a:rPr lang="en-US" sz="2400" u="sng" dirty="0"/>
              <a:t> </a:t>
            </a:r>
            <a:r>
              <a:rPr lang="en-US" sz="2400" dirty="0" err="1"/>
              <a:t>arasında</a:t>
            </a:r>
            <a:r>
              <a:rPr lang="en-US" sz="2400" dirty="0"/>
              <a:t> </a:t>
            </a:r>
            <a:r>
              <a:rPr lang="en-US" sz="2400" dirty="0" err="1"/>
              <a:t>sayılabilir</a:t>
            </a:r>
            <a:r>
              <a:rPr lang="en-US" sz="2400" dirty="0"/>
              <a:t>.</a:t>
            </a:r>
            <a:endParaRPr lang="tr-TR" sz="24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lvl="1" algn="ctr" rtl="0">
              <a:spcBef>
                <a:spcPct val="0"/>
              </a:spcBef>
            </a:pPr>
            <a:r>
              <a:rPr lang="tr-TR" sz="3200" b="1" dirty="0"/>
              <a:t>2.2.4- </a:t>
            </a:r>
            <a:r>
              <a:rPr lang="en-US" sz="3200" b="1" dirty="0" err="1"/>
              <a:t>Mikrosatellit</a:t>
            </a:r>
            <a:endParaRPr lang="tr-TR" sz="3200" dirty="0"/>
          </a:p>
        </p:txBody>
      </p:sp>
      <p:sp>
        <p:nvSpPr>
          <p:cNvPr id="3" name="2 İçerik Yer Tutucusu"/>
          <p:cNvSpPr>
            <a:spLocks noGrp="1"/>
          </p:cNvSpPr>
          <p:nvPr>
            <p:ph idx="1"/>
          </p:nvPr>
        </p:nvSpPr>
        <p:spPr/>
        <p:txBody>
          <a:bodyPr>
            <a:normAutofit fontScale="77500" lnSpcReduction="20000"/>
          </a:bodyPr>
          <a:lstStyle/>
          <a:p>
            <a:pPr algn="just"/>
            <a:r>
              <a:rPr lang="en-US" sz="3100" dirty="0" err="1"/>
              <a:t>Basit</a:t>
            </a:r>
            <a:r>
              <a:rPr lang="en-US" sz="3100" dirty="0"/>
              <a:t> </a:t>
            </a:r>
            <a:r>
              <a:rPr lang="en-US" sz="3100" dirty="0" err="1"/>
              <a:t>dizi</a:t>
            </a:r>
            <a:r>
              <a:rPr lang="en-US" sz="3100" dirty="0"/>
              <a:t> </a:t>
            </a:r>
            <a:r>
              <a:rPr lang="en-US" sz="3100" dirty="0" err="1"/>
              <a:t>tekrarları</a:t>
            </a:r>
            <a:r>
              <a:rPr lang="en-US" sz="3100" dirty="0"/>
              <a:t>  (SSR-Simple Sequence     Repeats)</a:t>
            </a:r>
            <a:r>
              <a:rPr lang="tr-TR" sz="3100" dirty="0"/>
              <a:t> </a:t>
            </a:r>
            <a:r>
              <a:rPr lang="en-US" sz="3100" dirty="0" err="1"/>
              <a:t>olarakta</a:t>
            </a:r>
            <a:r>
              <a:rPr lang="en-US" sz="3100" dirty="0"/>
              <a:t>     </a:t>
            </a:r>
            <a:r>
              <a:rPr lang="en-US" sz="3100" dirty="0" err="1"/>
              <a:t>bilinen</a:t>
            </a:r>
            <a:r>
              <a:rPr lang="en-US" sz="3100" dirty="0"/>
              <a:t> </a:t>
            </a:r>
            <a:r>
              <a:rPr lang="en-US" sz="3100" dirty="0" err="1"/>
              <a:t>mikrosatellitler</a:t>
            </a:r>
            <a:r>
              <a:rPr lang="en-US" sz="3100" dirty="0"/>
              <a:t>, DNA </a:t>
            </a:r>
            <a:r>
              <a:rPr lang="en-US" sz="3100" dirty="0" err="1"/>
              <a:t>dizilerinde</a:t>
            </a:r>
            <a:r>
              <a:rPr lang="en-US" sz="3100" dirty="0"/>
              <a:t> </a:t>
            </a:r>
            <a:r>
              <a:rPr lang="en-US" sz="3100" dirty="0" err="1"/>
              <a:t>tekrar</a:t>
            </a:r>
            <a:r>
              <a:rPr lang="en-US" sz="3100" dirty="0"/>
              <a:t> </a:t>
            </a:r>
            <a:r>
              <a:rPr lang="en-US" sz="3100" dirty="0" err="1"/>
              <a:t>edilen</a:t>
            </a:r>
            <a:r>
              <a:rPr lang="en-US" sz="3100" dirty="0"/>
              <a:t> en </a:t>
            </a:r>
            <a:r>
              <a:rPr lang="en-US" sz="3100" dirty="0" err="1"/>
              <a:t>küçük</a:t>
            </a:r>
            <a:r>
              <a:rPr lang="en-US" sz="3100" dirty="0"/>
              <a:t> </a:t>
            </a:r>
            <a:r>
              <a:rPr lang="en-US" sz="3100" dirty="0" err="1"/>
              <a:t>birimleridir</a:t>
            </a:r>
            <a:r>
              <a:rPr lang="en-US" sz="3100" dirty="0"/>
              <a:t> ve </a:t>
            </a:r>
            <a:r>
              <a:rPr lang="en-US" sz="3100" dirty="0" err="1"/>
              <a:t>tekrar</a:t>
            </a:r>
            <a:r>
              <a:rPr lang="en-US" sz="3100" dirty="0"/>
              <a:t> </a:t>
            </a:r>
            <a:r>
              <a:rPr lang="en-US" sz="3100" dirty="0" err="1"/>
              <a:t>motifleri</a:t>
            </a:r>
            <a:r>
              <a:rPr lang="en-US" sz="3100" dirty="0"/>
              <a:t> 1–6 </a:t>
            </a:r>
            <a:r>
              <a:rPr lang="en-US" sz="3100" dirty="0" err="1"/>
              <a:t>bç</a:t>
            </a:r>
            <a:r>
              <a:rPr lang="en-US" sz="3100" dirty="0"/>
              <a:t> </a:t>
            </a:r>
            <a:r>
              <a:rPr lang="en-US" sz="3100" dirty="0" err="1"/>
              <a:t>arasında</a:t>
            </a:r>
            <a:r>
              <a:rPr lang="en-US" sz="3100" dirty="0"/>
              <a:t> </a:t>
            </a:r>
            <a:r>
              <a:rPr lang="en-US" sz="3100" dirty="0" err="1"/>
              <a:t>değişmektedir</a:t>
            </a:r>
            <a:r>
              <a:rPr lang="en-US" sz="3100" dirty="0"/>
              <a:t>. </a:t>
            </a:r>
            <a:r>
              <a:rPr lang="en-US" sz="3100" dirty="0" err="1"/>
              <a:t>Mikrosatellitleri</a:t>
            </a:r>
            <a:r>
              <a:rPr lang="en-US" sz="3100" dirty="0"/>
              <a:t> </a:t>
            </a:r>
            <a:r>
              <a:rPr lang="en-US" sz="3100" dirty="0" err="1"/>
              <a:t>çevreleyen</a:t>
            </a:r>
            <a:r>
              <a:rPr lang="en-US" sz="3100" dirty="0"/>
              <a:t> </a:t>
            </a:r>
            <a:r>
              <a:rPr lang="en-US" sz="3100" dirty="0" err="1"/>
              <a:t>bölgelerin</a:t>
            </a:r>
            <a:r>
              <a:rPr lang="en-US" sz="3100" dirty="0"/>
              <a:t> </a:t>
            </a:r>
            <a:r>
              <a:rPr lang="en-US" sz="3100" dirty="0" err="1"/>
              <a:t>dizileri</a:t>
            </a:r>
            <a:r>
              <a:rPr lang="en-US" sz="3100" dirty="0"/>
              <a:t> (flanking region) </a:t>
            </a:r>
            <a:r>
              <a:rPr lang="en-US" sz="3100" dirty="0" err="1"/>
              <a:t>biliniyorsa</a:t>
            </a:r>
            <a:r>
              <a:rPr lang="en-US" sz="3100" dirty="0"/>
              <a:t> o </a:t>
            </a:r>
            <a:r>
              <a:rPr lang="en-US" sz="3100" dirty="0" err="1"/>
              <a:t>bölgelere</a:t>
            </a:r>
            <a:r>
              <a:rPr lang="en-US" sz="3100" dirty="0"/>
              <a:t> </a:t>
            </a:r>
            <a:r>
              <a:rPr lang="en-US" sz="3100" dirty="0" err="1"/>
              <a:t>uygun</a:t>
            </a:r>
            <a:r>
              <a:rPr lang="en-US" sz="3100" dirty="0"/>
              <a:t> </a:t>
            </a:r>
            <a:r>
              <a:rPr lang="en-US" sz="3100" dirty="0" err="1"/>
              <a:t>primerler</a:t>
            </a:r>
            <a:r>
              <a:rPr lang="en-US" sz="3100" dirty="0"/>
              <a:t> </a:t>
            </a:r>
            <a:r>
              <a:rPr lang="en-US" sz="3100" dirty="0" err="1"/>
              <a:t>tasarlanarak</a:t>
            </a:r>
            <a:r>
              <a:rPr lang="en-US" sz="3100" dirty="0"/>
              <a:t> (</a:t>
            </a:r>
            <a:r>
              <a:rPr lang="en-US" sz="3100" dirty="0" err="1"/>
              <a:t>genelde</a:t>
            </a:r>
            <a:r>
              <a:rPr lang="en-US" sz="3100" dirty="0"/>
              <a:t> 20–25 </a:t>
            </a:r>
            <a:r>
              <a:rPr lang="en-US" sz="3100" dirty="0" err="1"/>
              <a:t>bç</a:t>
            </a:r>
            <a:r>
              <a:rPr lang="en-US" sz="3100" dirty="0"/>
              <a:t> </a:t>
            </a:r>
            <a:r>
              <a:rPr lang="en-US" sz="3100" dirty="0" err="1"/>
              <a:t>uzunluğunda</a:t>
            </a:r>
            <a:r>
              <a:rPr lang="en-US" sz="3100" dirty="0"/>
              <a:t>) PCR </a:t>
            </a:r>
            <a:r>
              <a:rPr lang="en-US" sz="3100" dirty="0" err="1"/>
              <a:t>ile</a:t>
            </a:r>
            <a:r>
              <a:rPr lang="en-US" sz="3100" dirty="0"/>
              <a:t> </a:t>
            </a:r>
            <a:r>
              <a:rPr lang="en-US" sz="3100" dirty="0" err="1"/>
              <a:t>çoğaltımı</a:t>
            </a:r>
            <a:r>
              <a:rPr lang="en-US" sz="3100" dirty="0"/>
              <a:t> </a:t>
            </a:r>
            <a:r>
              <a:rPr lang="en-US" sz="3100" dirty="0" err="1"/>
              <a:t>yapılabilmektedir</a:t>
            </a:r>
            <a:r>
              <a:rPr lang="en-US" sz="3100" dirty="0"/>
              <a:t>. </a:t>
            </a:r>
            <a:r>
              <a:rPr lang="en-US" sz="3100" dirty="0" err="1"/>
              <a:t>Bunun</a:t>
            </a:r>
            <a:r>
              <a:rPr lang="en-US" sz="3100" dirty="0"/>
              <a:t> </a:t>
            </a:r>
            <a:r>
              <a:rPr lang="en-US" sz="3100" dirty="0" err="1"/>
              <a:t>yanında</a:t>
            </a:r>
            <a:r>
              <a:rPr lang="en-US" sz="3100" dirty="0"/>
              <a:t>, </a:t>
            </a:r>
            <a:r>
              <a:rPr lang="en-US" sz="3100" dirty="0" err="1"/>
              <a:t>akraba</a:t>
            </a:r>
            <a:r>
              <a:rPr lang="en-US" sz="3100" dirty="0"/>
              <a:t> </a:t>
            </a:r>
            <a:r>
              <a:rPr lang="en-US" sz="3100" dirty="0" err="1"/>
              <a:t>türler</a:t>
            </a:r>
            <a:r>
              <a:rPr lang="en-US" sz="3100" dirty="0"/>
              <a:t> </a:t>
            </a:r>
            <a:r>
              <a:rPr lang="en-US" sz="3100" dirty="0" err="1"/>
              <a:t>arası</a:t>
            </a:r>
            <a:r>
              <a:rPr lang="en-US" sz="3100" dirty="0"/>
              <a:t> SSR </a:t>
            </a:r>
            <a:r>
              <a:rPr lang="en-US" sz="3100" dirty="0" err="1"/>
              <a:t>primerleri</a:t>
            </a:r>
            <a:r>
              <a:rPr lang="en-US" sz="3100" dirty="0"/>
              <a:t> </a:t>
            </a:r>
            <a:r>
              <a:rPr lang="en-US" sz="3100" dirty="0" err="1"/>
              <a:t>farklı</a:t>
            </a:r>
            <a:r>
              <a:rPr lang="en-US" sz="3100" dirty="0"/>
              <a:t> </a:t>
            </a:r>
            <a:r>
              <a:rPr lang="en-US" sz="3100" dirty="0" err="1"/>
              <a:t>canlılarda</a:t>
            </a:r>
            <a:r>
              <a:rPr lang="en-US" sz="3100" dirty="0"/>
              <a:t> </a:t>
            </a:r>
            <a:r>
              <a:rPr lang="en-US" sz="3100" dirty="0" err="1"/>
              <a:t>kullanılabilmektedir</a:t>
            </a:r>
            <a:r>
              <a:rPr lang="en-US" sz="3100" dirty="0"/>
              <a:t>. DNA </a:t>
            </a:r>
            <a:r>
              <a:rPr lang="en-US" sz="3100" dirty="0" err="1"/>
              <a:t>replikasyonu</a:t>
            </a:r>
            <a:r>
              <a:rPr lang="en-US" sz="3100" dirty="0"/>
              <a:t> </a:t>
            </a:r>
            <a:r>
              <a:rPr lang="en-US" sz="3100" dirty="0" err="1"/>
              <a:t>sırasında</a:t>
            </a:r>
            <a:r>
              <a:rPr lang="en-US" sz="3100" dirty="0"/>
              <a:t> </a:t>
            </a:r>
            <a:r>
              <a:rPr lang="en-US" sz="3100" dirty="0" err="1"/>
              <a:t>meydana</a:t>
            </a:r>
            <a:r>
              <a:rPr lang="en-US" sz="3100" dirty="0"/>
              <a:t> </a:t>
            </a:r>
            <a:r>
              <a:rPr lang="en-US" sz="3100" dirty="0" err="1"/>
              <a:t>gelen</a:t>
            </a:r>
            <a:r>
              <a:rPr lang="en-US" sz="3100" dirty="0"/>
              <a:t> </a:t>
            </a:r>
            <a:r>
              <a:rPr lang="en-US" sz="3100" dirty="0" err="1"/>
              <a:t>dizi</a:t>
            </a:r>
            <a:r>
              <a:rPr lang="en-US" sz="3100" dirty="0"/>
              <a:t> </a:t>
            </a:r>
            <a:r>
              <a:rPr lang="en-US" sz="3100" dirty="0" err="1"/>
              <a:t>atlama</a:t>
            </a:r>
            <a:r>
              <a:rPr lang="en-US" sz="3100" dirty="0"/>
              <a:t>, </a:t>
            </a:r>
            <a:r>
              <a:rPr lang="en-US" sz="3100" dirty="0" err="1"/>
              <a:t>yanlış</a:t>
            </a:r>
            <a:r>
              <a:rPr lang="en-US" sz="3100" dirty="0"/>
              <a:t> </a:t>
            </a:r>
            <a:r>
              <a:rPr lang="en-US" sz="3100" dirty="0" err="1"/>
              <a:t>baz</a:t>
            </a:r>
            <a:r>
              <a:rPr lang="en-US" sz="3100" dirty="0"/>
              <a:t> </a:t>
            </a:r>
            <a:r>
              <a:rPr lang="en-US" sz="3100" dirty="0" err="1"/>
              <a:t>eşleşmeleri</a:t>
            </a:r>
            <a:r>
              <a:rPr lang="en-US" sz="3100" dirty="0"/>
              <a:t> ve </a:t>
            </a:r>
            <a:r>
              <a:rPr lang="en-US" sz="3100" dirty="0" err="1"/>
              <a:t>eşit</a:t>
            </a:r>
            <a:r>
              <a:rPr lang="en-US" sz="3100" dirty="0"/>
              <a:t> </a:t>
            </a:r>
            <a:r>
              <a:rPr lang="en-US" sz="3100" dirty="0" err="1"/>
              <a:t>olamayan</a:t>
            </a:r>
            <a:r>
              <a:rPr lang="en-US" sz="3100" dirty="0"/>
              <a:t> </a:t>
            </a:r>
            <a:r>
              <a:rPr lang="en-US" sz="3100" dirty="0" err="1"/>
              <a:t>krossing</a:t>
            </a:r>
            <a:r>
              <a:rPr lang="en-US" sz="3100" dirty="0"/>
              <a:t>-over </a:t>
            </a:r>
            <a:r>
              <a:rPr lang="en-US" sz="3100" dirty="0" err="1"/>
              <a:t>olayları</a:t>
            </a:r>
            <a:r>
              <a:rPr lang="en-US" sz="3100" dirty="0"/>
              <a:t> </a:t>
            </a:r>
            <a:r>
              <a:rPr lang="en-US" sz="3100" dirty="0" err="1"/>
              <a:t>mikrosatellit</a:t>
            </a:r>
            <a:r>
              <a:rPr lang="en-US" sz="3100" dirty="0"/>
              <a:t> </a:t>
            </a:r>
            <a:r>
              <a:rPr lang="en-US" sz="3100" dirty="0" err="1"/>
              <a:t>sayılarının</a:t>
            </a:r>
            <a:r>
              <a:rPr lang="en-US" sz="3100" dirty="0"/>
              <a:t> </a:t>
            </a:r>
            <a:r>
              <a:rPr lang="en-US" sz="3100" dirty="0" err="1"/>
              <a:t>farklılığına</a:t>
            </a:r>
            <a:r>
              <a:rPr lang="en-US" sz="3100" dirty="0"/>
              <a:t> </a:t>
            </a:r>
            <a:r>
              <a:rPr lang="en-US" sz="3100" dirty="0" err="1"/>
              <a:t>neden</a:t>
            </a:r>
            <a:r>
              <a:rPr lang="en-US" sz="3100" dirty="0"/>
              <a:t> </a:t>
            </a:r>
            <a:r>
              <a:rPr lang="en-US" sz="3100" dirty="0" err="1"/>
              <a:t>olan</a:t>
            </a:r>
            <a:r>
              <a:rPr lang="en-US" sz="3100" dirty="0"/>
              <a:t> </a:t>
            </a:r>
            <a:r>
              <a:rPr lang="en-US" sz="3100" dirty="0" err="1"/>
              <a:t>temel</a:t>
            </a:r>
            <a:r>
              <a:rPr lang="en-US" sz="3100" dirty="0"/>
              <a:t> </a:t>
            </a:r>
            <a:r>
              <a:rPr lang="en-US" sz="3100" dirty="0" err="1"/>
              <a:t>olaylardır</a:t>
            </a:r>
            <a:r>
              <a:rPr lang="en-US" sz="3100" dirty="0"/>
              <a:t> ve </a:t>
            </a:r>
            <a:r>
              <a:rPr lang="en-US" sz="3100" dirty="0" err="1"/>
              <a:t>jel</a:t>
            </a:r>
            <a:r>
              <a:rPr lang="en-US" sz="3100" dirty="0"/>
              <a:t> </a:t>
            </a:r>
            <a:r>
              <a:rPr lang="en-US" sz="3100" dirty="0" err="1"/>
              <a:t>elektroforeziyle</a:t>
            </a:r>
            <a:r>
              <a:rPr lang="en-US" sz="3100" dirty="0"/>
              <a:t> </a:t>
            </a:r>
            <a:r>
              <a:rPr lang="en-US" sz="3100" dirty="0" err="1"/>
              <a:t>belirlenmektedir</a:t>
            </a:r>
            <a:r>
              <a:rPr lang="en-US" sz="3100" dirty="0"/>
              <a:t> (Matsuoka ve ark., 2002). </a:t>
            </a:r>
            <a:endParaRPr lang="tr-TR" sz="3100" dirty="0"/>
          </a:p>
          <a:p>
            <a:endParaRPr lang="tr-T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142984"/>
            <a:ext cx="8229600" cy="4525963"/>
          </a:xfrm>
        </p:spPr>
        <p:txBody>
          <a:bodyPr>
            <a:noAutofit/>
          </a:bodyPr>
          <a:lstStyle/>
          <a:p>
            <a:pPr algn="just"/>
            <a:r>
              <a:rPr lang="en-US" sz="2400" dirty="0"/>
              <a:t>Mikrosatellit markırlar, </a:t>
            </a:r>
            <a:r>
              <a:rPr lang="en-US" sz="2400" dirty="0" err="1"/>
              <a:t>az</a:t>
            </a:r>
            <a:r>
              <a:rPr lang="en-US" sz="2400" dirty="0"/>
              <a:t> DNA </a:t>
            </a:r>
            <a:r>
              <a:rPr lang="en-US" sz="2400" dirty="0" err="1"/>
              <a:t>gerektirmesi</a:t>
            </a:r>
            <a:r>
              <a:rPr lang="en-US" sz="2400" dirty="0"/>
              <a:t>, </a:t>
            </a:r>
            <a:r>
              <a:rPr lang="en-US" sz="2400" dirty="0" err="1"/>
              <a:t>kodominant</a:t>
            </a:r>
            <a:r>
              <a:rPr lang="en-US" sz="2400" dirty="0"/>
              <a:t> ve kararlı </a:t>
            </a:r>
            <a:r>
              <a:rPr lang="en-US" sz="2400" dirty="0" err="1"/>
              <a:t>markır</a:t>
            </a:r>
            <a:r>
              <a:rPr lang="en-US" sz="2400" dirty="0"/>
              <a:t> </a:t>
            </a:r>
            <a:r>
              <a:rPr lang="en-US" sz="2400" dirty="0" err="1"/>
              <a:t>sistem</a:t>
            </a:r>
            <a:r>
              <a:rPr lang="en-US" sz="2400" dirty="0"/>
              <a:t> </a:t>
            </a:r>
            <a:r>
              <a:rPr lang="en-US" sz="2400" dirty="0" err="1"/>
              <a:t>olması</a:t>
            </a:r>
            <a:r>
              <a:rPr lang="en-US" sz="2400" dirty="0"/>
              <a:t>, </a:t>
            </a:r>
            <a:r>
              <a:rPr lang="en-US" sz="2400" dirty="0" err="1"/>
              <a:t>genomda</a:t>
            </a:r>
            <a:r>
              <a:rPr lang="en-US" sz="2400" dirty="0"/>
              <a:t> </a:t>
            </a:r>
            <a:r>
              <a:rPr lang="en-US" sz="2400" dirty="0" err="1"/>
              <a:t>bol</a:t>
            </a:r>
            <a:r>
              <a:rPr lang="en-US" sz="2400" dirty="0"/>
              <a:t> ve </a:t>
            </a:r>
            <a:r>
              <a:rPr lang="en-US" sz="2400" dirty="0" err="1"/>
              <a:t>dağınık</a:t>
            </a:r>
            <a:r>
              <a:rPr lang="en-US" sz="2400" dirty="0"/>
              <a:t> </a:t>
            </a:r>
            <a:r>
              <a:rPr lang="en-US" sz="2400" dirty="0" err="1"/>
              <a:t>bulunması</a:t>
            </a:r>
            <a:r>
              <a:rPr lang="en-US" sz="2400" dirty="0"/>
              <a:t>, </a:t>
            </a:r>
            <a:r>
              <a:rPr lang="en-US" sz="2400" dirty="0" err="1"/>
              <a:t>tekrarlanabilir</a:t>
            </a:r>
            <a:r>
              <a:rPr lang="en-US" sz="2400" dirty="0"/>
              <a:t> ve </a:t>
            </a:r>
            <a:r>
              <a:rPr lang="en-US" sz="2400" dirty="0" err="1"/>
              <a:t>otomasyona</a:t>
            </a:r>
            <a:r>
              <a:rPr lang="en-US" sz="2400" dirty="0"/>
              <a:t>  </a:t>
            </a:r>
            <a:r>
              <a:rPr lang="en-US" sz="2400" dirty="0" err="1"/>
              <a:t>uygun</a:t>
            </a:r>
            <a:r>
              <a:rPr lang="en-US" sz="2400" dirty="0"/>
              <a:t> </a:t>
            </a:r>
            <a:r>
              <a:rPr lang="en-US" sz="2400" dirty="0" err="1"/>
              <a:t>olması</a:t>
            </a:r>
            <a:r>
              <a:rPr lang="en-US" sz="2400" dirty="0"/>
              <a:t>, </a:t>
            </a:r>
            <a:r>
              <a:rPr lang="en-US" sz="2400" dirty="0" err="1"/>
              <a:t>yüksek</a:t>
            </a:r>
            <a:r>
              <a:rPr lang="en-US" sz="2400" dirty="0"/>
              <a:t> polimorfizm </a:t>
            </a:r>
            <a:r>
              <a:rPr lang="en-US" sz="2400" dirty="0" err="1"/>
              <a:t>barındırması</a:t>
            </a:r>
            <a:r>
              <a:rPr lang="en-US" sz="2400" dirty="0"/>
              <a:t>, </a:t>
            </a:r>
            <a:r>
              <a:rPr lang="en-US" sz="2400" dirty="0" err="1"/>
              <a:t>bilgilendirici</a:t>
            </a:r>
            <a:r>
              <a:rPr lang="en-US" sz="2400" dirty="0"/>
              <a:t> </a:t>
            </a:r>
            <a:r>
              <a:rPr lang="en-US" sz="2400" dirty="0" err="1"/>
              <a:t>bir</a:t>
            </a:r>
            <a:r>
              <a:rPr lang="en-US" sz="2400" dirty="0"/>
              <a:t> </a:t>
            </a:r>
            <a:r>
              <a:rPr lang="en-US" sz="2400" dirty="0" err="1"/>
              <a:t>markır</a:t>
            </a:r>
            <a:r>
              <a:rPr lang="en-US" sz="2400" dirty="0"/>
              <a:t> </a:t>
            </a:r>
            <a:r>
              <a:rPr lang="en-US" sz="2400" dirty="0" err="1"/>
              <a:t>sistemi</a:t>
            </a:r>
            <a:r>
              <a:rPr lang="en-US" sz="2400" dirty="0"/>
              <a:t> </a:t>
            </a:r>
            <a:r>
              <a:rPr lang="en-US" sz="2400" dirty="0" err="1"/>
              <a:t>oluşundan</a:t>
            </a:r>
            <a:r>
              <a:rPr lang="en-US" sz="2400" dirty="0"/>
              <a:t> </a:t>
            </a:r>
            <a:r>
              <a:rPr lang="en-US" sz="2400" dirty="0" err="1"/>
              <a:t>dolayı</a:t>
            </a:r>
            <a:r>
              <a:rPr lang="en-US" sz="2400" dirty="0"/>
              <a:t> </a:t>
            </a:r>
            <a:r>
              <a:rPr lang="en-US" sz="2400" dirty="0" err="1"/>
              <a:t>popülasyon</a:t>
            </a:r>
            <a:r>
              <a:rPr lang="en-US" sz="2400" dirty="0"/>
              <a:t> </a:t>
            </a:r>
            <a:r>
              <a:rPr lang="en-US" sz="2400" dirty="0" err="1"/>
              <a:t>genetiği</a:t>
            </a:r>
            <a:r>
              <a:rPr lang="en-US" sz="2400" dirty="0"/>
              <a:t> ve gen </a:t>
            </a:r>
            <a:r>
              <a:rPr lang="en-US" sz="2400" dirty="0" err="1"/>
              <a:t>haritalama</a:t>
            </a:r>
            <a:r>
              <a:rPr lang="en-US" sz="2400" dirty="0"/>
              <a:t> </a:t>
            </a:r>
            <a:r>
              <a:rPr lang="en-US" sz="2400" dirty="0" err="1"/>
              <a:t>çalışmalarında</a:t>
            </a:r>
            <a:r>
              <a:rPr lang="en-US" sz="2400" dirty="0"/>
              <a:t> </a:t>
            </a:r>
            <a:r>
              <a:rPr lang="en-US" sz="2400" dirty="0" err="1"/>
              <a:t>etkin</a:t>
            </a:r>
            <a:r>
              <a:rPr lang="en-US" sz="2400" dirty="0"/>
              <a:t> </a:t>
            </a:r>
            <a:r>
              <a:rPr lang="en-US" sz="2400" dirty="0" err="1"/>
              <a:t>olarak</a:t>
            </a:r>
            <a:r>
              <a:rPr lang="en-US" sz="2400" dirty="0"/>
              <a:t> </a:t>
            </a:r>
            <a:r>
              <a:rPr lang="en-US" sz="2400" dirty="0" err="1"/>
              <a:t>kullanılabilmektedir</a:t>
            </a:r>
            <a:r>
              <a:rPr lang="en-US" sz="2400" dirty="0"/>
              <a:t> (Powell ve ark., 1996). </a:t>
            </a:r>
            <a:endParaRPr lang="tr-TR" sz="24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en-US" sz="2400" dirty="0"/>
              <a:t>Bu </a:t>
            </a:r>
            <a:r>
              <a:rPr lang="en-US" sz="2400" dirty="0" err="1"/>
              <a:t>markır</a:t>
            </a:r>
            <a:r>
              <a:rPr lang="en-US" sz="2400" dirty="0"/>
              <a:t> </a:t>
            </a:r>
            <a:r>
              <a:rPr lang="en-US" sz="2400" dirty="0" err="1"/>
              <a:t>sisteminin</a:t>
            </a:r>
            <a:r>
              <a:rPr lang="en-US" sz="2400" dirty="0"/>
              <a:t> </a:t>
            </a:r>
            <a:r>
              <a:rPr lang="en-US" sz="2400" u="sng" dirty="0" err="1"/>
              <a:t>dezavantajı</a:t>
            </a:r>
            <a:r>
              <a:rPr lang="en-US" sz="2400" u="sng" dirty="0"/>
              <a:t> </a:t>
            </a:r>
            <a:r>
              <a:rPr lang="en-US" sz="2400" u="sng" dirty="0" err="1"/>
              <a:t>ise</a:t>
            </a:r>
            <a:r>
              <a:rPr lang="tr-TR" sz="2400" u="sng" dirty="0"/>
              <a:t>; </a:t>
            </a:r>
            <a:r>
              <a:rPr lang="en-US" sz="2400" dirty="0" err="1"/>
              <a:t>mikrosatellit</a:t>
            </a:r>
            <a:r>
              <a:rPr lang="en-US" sz="2400" dirty="0"/>
              <a:t> </a:t>
            </a:r>
            <a:r>
              <a:rPr lang="en-US" sz="2400" dirty="0" err="1"/>
              <a:t>bölgelerinin</a:t>
            </a:r>
            <a:r>
              <a:rPr lang="en-US" sz="2400" dirty="0"/>
              <a:t> </a:t>
            </a:r>
            <a:r>
              <a:rPr lang="en-US" sz="2400" dirty="0" err="1"/>
              <a:t>mutasyon</a:t>
            </a:r>
            <a:r>
              <a:rPr lang="en-US" sz="2400" dirty="0"/>
              <a:t> </a:t>
            </a:r>
            <a:r>
              <a:rPr lang="en-US" sz="2400" dirty="0" err="1"/>
              <a:t>oranlarının</a:t>
            </a:r>
            <a:r>
              <a:rPr lang="en-US" sz="2400" dirty="0"/>
              <a:t> </a:t>
            </a:r>
            <a:r>
              <a:rPr lang="en-US" sz="2400" dirty="0" err="1"/>
              <a:t>yüksek</a:t>
            </a:r>
            <a:r>
              <a:rPr lang="en-US" sz="2400" dirty="0"/>
              <a:t> </a:t>
            </a:r>
            <a:r>
              <a:rPr lang="en-US" sz="2400" dirty="0" err="1"/>
              <a:t>olması</a:t>
            </a:r>
            <a:r>
              <a:rPr lang="en-US" sz="2400" dirty="0"/>
              <a:t> primer </a:t>
            </a:r>
            <a:r>
              <a:rPr lang="en-US" sz="2400" dirty="0" err="1"/>
              <a:t>bağlanma</a:t>
            </a:r>
            <a:r>
              <a:rPr lang="en-US" sz="2400" dirty="0"/>
              <a:t> </a:t>
            </a:r>
            <a:r>
              <a:rPr lang="en-US" sz="2400" dirty="0" err="1"/>
              <a:t>bölgelerinde</a:t>
            </a:r>
            <a:r>
              <a:rPr lang="en-US" sz="2400" dirty="0"/>
              <a:t> </a:t>
            </a:r>
            <a:r>
              <a:rPr lang="en-US" sz="2400" dirty="0" err="1"/>
              <a:t>değişmeye</a:t>
            </a:r>
            <a:r>
              <a:rPr lang="en-US" sz="2400" dirty="0"/>
              <a:t> </a:t>
            </a:r>
            <a:r>
              <a:rPr lang="en-US" sz="2400" dirty="0" err="1"/>
              <a:t>neden</a:t>
            </a:r>
            <a:r>
              <a:rPr lang="en-US" sz="2400" dirty="0"/>
              <a:t> </a:t>
            </a:r>
            <a:r>
              <a:rPr lang="en-US" sz="2400" dirty="0" err="1"/>
              <a:t>olmakta</a:t>
            </a:r>
            <a:r>
              <a:rPr lang="en-US" sz="2400" dirty="0"/>
              <a:t> ve </a:t>
            </a:r>
            <a:r>
              <a:rPr lang="en-US" sz="2400" dirty="0" err="1"/>
              <a:t>böylece</a:t>
            </a:r>
            <a:r>
              <a:rPr lang="en-US" sz="2400" dirty="0"/>
              <a:t> </a:t>
            </a:r>
            <a:r>
              <a:rPr lang="en-US" sz="2400" dirty="0" err="1"/>
              <a:t>anlamsız</a:t>
            </a:r>
            <a:r>
              <a:rPr lang="en-US" sz="2400" dirty="0"/>
              <a:t> </a:t>
            </a:r>
            <a:r>
              <a:rPr lang="en-US" sz="2400" dirty="0" err="1"/>
              <a:t>allellerin</a:t>
            </a:r>
            <a:r>
              <a:rPr lang="en-US" sz="2400" dirty="0"/>
              <a:t> </a:t>
            </a:r>
            <a:r>
              <a:rPr lang="en-US" sz="2400" dirty="0" err="1"/>
              <a:t>oluşmasına</a:t>
            </a:r>
            <a:r>
              <a:rPr lang="en-US" sz="2400" dirty="0"/>
              <a:t> </a:t>
            </a:r>
            <a:r>
              <a:rPr lang="en-US" sz="2400" dirty="0" err="1"/>
              <a:t>imkân</a:t>
            </a:r>
            <a:r>
              <a:rPr lang="en-US" sz="2400" dirty="0"/>
              <a:t> </a:t>
            </a:r>
            <a:r>
              <a:rPr lang="en-US" sz="2400" dirty="0" err="1"/>
              <a:t>sağlamaktadır</a:t>
            </a:r>
            <a:r>
              <a:rPr lang="en-US" sz="2400" dirty="0"/>
              <a:t>. </a:t>
            </a:r>
            <a:r>
              <a:rPr lang="en-US" sz="2400" dirty="0" err="1"/>
              <a:t>Böylece</a:t>
            </a:r>
            <a:r>
              <a:rPr lang="en-US" sz="2400" dirty="0"/>
              <a:t> </a:t>
            </a:r>
            <a:r>
              <a:rPr lang="en-US" sz="2400" dirty="0" err="1"/>
              <a:t>genotipik</a:t>
            </a:r>
            <a:r>
              <a:rPr lang="en-US" sz="2400" dirty="0"/>
              <a:t> ve </a:t>
            </a:r>
            <a:r>
              <a:rPr lang="en-US" sz="2400" dirty="0" err="1"/>
              <a:t>allelik</a:t>
            </a:r>
            <a:r>
              <a:rPr lang="en-US" sz="2400" dirty="0"/>
              <a:t> </a:t>
            </a:r>
            <a:r>
              <a:rPr lang="en-US" sz="2400" dirty="0" err="1"/>
              <a:t>frekasların</a:t>
            </a:r>
            <a:r>
              <a:rPr lang="en-US" sz="2400" dirty="0"/>
              <a:t> </a:t>
            </a:r>
            <a:r>
              <a:rPr lang="en-US" sz="2400" dirty="0" err="1"/>
              <a:t>doğru</a:t>
            </a:r>
            <a:r>
              <a:rPr lang="en-US" sz="2400" dirty="0"/>
              <a:t> </a:t>
            </a:r>
            <a:r>
              <a:rPr lang="en-US" sz="2400" dirty="0" err="1"/>
              <a:t>yorumlanmaması</a:t>
            </a:r>
            <a:r>
              <a:rPr lang="en-US" sz="2400" dirty="0"/>
              <a:t> </a:t>
            </a:r>
            <a:r>
              <a:rPr lang="en-US" sz="2400" dirty="0" err="1"/>
              <a:t>bazı</a:t>
            </a:r>
            <a:r>
              <a:rPr lang="en-US" sz="2400" dirty="0"/>
              <a:t> </a:t>
            </a:r>
            <a:r>
              <a:rPr lang="en-US" sz="2400" dirty="0" err="1"/>
              <a:t>tartışmalara</a:t>
            </a:r>
            <a:r>
              <a:rPr lang="en-US" sz="2400" dirty="0"/>
              <a:t> </a:t>
            </a:r>
            <a:r>
              <a:rPr lang="en-US" sz="2400" dirty="0" err="1"/>
              <a:t>da</a:t>
            </a:r>
            <a:r>
              <a:rPr lang="en-US" sz="2400" dirty="0"/>
              <a:t> </a:t>
            </a:r>
            <a:r>
              <a:rPr lang="en-US" sz="2400" dirty="0" err="1"/>
              <a:t>yol</a:t>
            </a:r>
            <a:r>
              <a:rPr lang="en-US" sz="2400" dirty="0"/>
              <a:t> </a:t>
            </a:r>
            <a:r>
              <a:rPr lang="en-US" sz="2400" dirty="0" err="1"/>
              <a:t>açmaktadır</a:t>
            </a:r>
            <a:r>
              <a:rPr lang="en-US" sz="2400" dirty="0"/>
              <a:t> (</a:t>
            </a:r>
            <a:r>
              <a:rPr lang="en-US" sz="2400" dirty="0" err="1"/>
              <a:t>Freudenreich</a:t>
            </a:r>
            <a:r>
              <a:rPr lang="en-US" sz="2400" dirty="0"/>
              <a:t> ve ark., 1997).</a:t>
            </a:r>
            <a:endParaRPr lang="tr-TR" sz="24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lvl="0"/>
            <a:r>
              <a:rPr lang="tr-TR" sz="3200" b="1" dirty="0"/>
              <a:t>3- </a:t>
            </a:r>
            <a:r>
              <a:rPr lang="en-US" sz="3200" b="1" dirty="0" err="1"/>
              <a:t>Sonuç</a:t>
            </a:r>
            <a:endParaRPr lang="tr-TR" sz="3200" dirty="0"/>
          </a:p>
        </p:txBody>
      </p:sp>
      <p:sp>
        <p:nvSpPr>
          <p:cNvPr id="3" name="2 İçerik Yer Tutucusu"/>
          <p:cNvSpPr>
            <a:spLocks noGrp="1"/>
          </p:cNvSpPr>
          <p:nvPr>
            <p:ph idx="1"/>
          </p:nvPr>
        </p:nvSpPr>
        <p:spPr>
          <a:xfrm>
            <a:off x="428596" y="1357298"/>
            <a:ext cx="8229600" cy="4525963"/>
          </a:xfrm>
        </p:spPr>
        <p:txBody>
          <a:bodyPr>
            <a:noAutofit/>
          </a:bodyPr>
          <a:lstStyle/>
          <a:p>
            <a:pPr algn="just">
              <a:buNone/>
            </a:pPr>
            <a:r>
              <a:rPr lang="tr-TR" sz="2400" dirty="0"/>
              <a:t>     </a:t>
            </a:r>
            <a:r>
              <a:rPr lang="en-US" sz="2400" dirty="0" err="1"/>
              <a:t>Restriksiyon</a:t>
            </a:r>
            <a:r>
              <a:rPr lang="en-US" sz="2400" dirty="0"/>
              <a:t> </a:t>
            </a:r>
            <a:r>
              <a:rPr lang="en-US" sz="2400" dirty="0" err="1"/>
              <a:t>enzimleri</a:t>
            </a:r>
            <a:r>
              <a:rPr lang="en-US" sz="2400" dirty="0"/>
              <a:t>, DNA </a:t>
            </a:r>
            <a:r>
              <a:rPr lang="en-US" sz="2400" dirty="0" err="1"/>
              <a:t>parçalarının</a:t>
            </a:r>
            <a:r>
              <a:rPr lang="en-US" sz="2400" dirty="0"/>
              <a:t> </a:t>
            </a:r>
            <a:r>
              <a:rPr lang="en-US" sz="2400" dirty="0" err="1"/>
              <a:t>jel</a:t>
            </a:r>
            <a:r>
              <a:rPr lang="en-US" sz="2400" dirty="0"/>
              <a:t> </a:t>
            </a:r>
            <a:r>
              <a:rPr lang="en-US" sz="2400" dirty="0" err="1"/>
              <a:t>yardımıyla</a:t>
            </a:r>
            <a:r>
              <a:rPr lang="en-US" sz="2400" dirty="0"/>
              <a:t> </a:t>
            </a:r>
            <a:r>
              <a:rPr lang="en-US" sz="2400" dirty="0" err="1"/>
              <a:t>ayrımı</a:t>
            </a:r>
            <a:r>
              <a:rPr lang="en-US" sz="2400" dirty="0"/>
              <a:t>, Southern </a:t>
            </a:r>
            <a:r>
              <a:rPr lang="en-US" sz="2400" dirty="0" err="1"/>
              <a:t>hibridizasyonu</a:t>
            </a:r>
            <a:r>
              <a:rPr lang="en-US" sz="2400" dirty="0"/>
              <a:t>, PCR ve </a:t>
            </a:r>
            <a:r>
              <a:rPr lang="en-US" sz="2400" dirty="0" err="1"/>
              <a:t>etiketli</a:t>
            </a:r>
            <a:r>
              <a:rPr lang="en-US" sz="2400" dirty="0"/>
              <a:t> </a:t>
            </a:r>
            <a:r>
              <a:rPr lang="en-US" sz="2400" dirty="0" err="1"/>
              <a:t>problar</a:t>
            </a:r>
            <a:r>
              <a:rPr lang="en-US" sz="2400" dirty="0"/>
              <a:t> </a:t>
            </a:r>
            <a:r>
              <a:rPr lang="en-US" sz="2400" dirty="0" err="1"/>
              <a:t>gibi</a:t>
            </a:r>
            <a:r>
              <a:rPr lang="en-US" sz="2400" dirty="0"/>
              <a:t> </a:t>
            </a:r>
            <a:r>
              <a:rPr lang="en-US" sz="2400" dirty="0" err="1"/>
              <a:t>araçlar</a:t>
            </a:r>
            <a:r>
              <a:rPr lang="en-US" sz="2400" dirty="0"/>
              <a:t> </a:t>
            </a:r>
            <a:r>
              <a:rPr lang="en-US" sz="2400" dirty="0" err="1"/>
              <a:t>moleküler</a:t>
            </a:r>
            <a:r>
              <a:rPr lang="en-US" sz="2400" dirty="0"/>
              <a:t> </a:t>
            </a:r>
            <a:r>
              <a:rPr lang="en-US" sz="2400" dirty="0" err="1"/>
              <a:t>markır</a:t>
            </a:r>
            <a:r>
              <a:rPr lang="en-US" sz="2400" dirty="0"/>
              <a:t> </a:t>
            </a:r>
            <a:r>
              <a:rPr lang="en-US" sz="2400" dirty="0" err="1"/>
              <a:t>tekniklerinin</a:t>
            </a:r>
            <a:r>
              <a:rPr lang="en-US" sz="2400" dirty="0"/>
              <a:t> </a:t>
            </a:r>
            <a:r>
              <a:rPr lang="en-US" sz="2400" dirty="0" err="1"/>
              <a:t>başarıyla</a:t>
            </a:r>
            <a:r>
              <a:rPr lang="en-US" sz="2400" dirty="0"/>
              <a:t> </a:t>
            </a:r>
            <a:r>
              <a:rPr lang="en-US" sz="2400" dirty="0" err="1"/>
              <a:t>uygulanmasına</a:t>
            </a:r>
            <a:r>
              <a:rPr lang="en-US" sz="2400" dirty="0"/>
              <a:t> </a:t>
            </a:r>
            <a:r>
              <a:rPr lang="en-US" sz="2400" dirty="0" err="1"/>
              <a:t>imkan</a:t>
            </a:r>
            <a:r>
              <a:rPr lang="en-US" sz="2400" dirty="0"/>
              <a:t> </a:t>
            </a:r>
            <a:r>
              <a:rPr lang="en-US" sz="2400" dirty="0" err="1"/>
              <a:t>sağlamaktadır</a:t>
            </a:r>
            <a:r>
              <a:rPr lang="en-US" sz="2400" dirty="0"/>
              <a:t> (Jones ve ark., 2009).</a:t>
            </a:r>
            <a:endParaRPr lang="tr-TR" sz="24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pPr algn="just">
              <a:buNone/>
            </a:pPr>
            <a:r>
              <a:rPr lang="en-US" sz="2400" dirty="0"/>
              <a:t>Moleküler </a:t>
            </a:r>
            <a:r>
              <a:rPr lang="en-US" sz="2400" dirty="0" err="1"/>
              <a:t>markırlarde</a:t>
            </a:r>
            <a:r>
              <a:rPr lang="en-US" sz="2400" dirty="0"/>
              <a:t> </a:t>
            </a:r>
            <a:r>
              <a:rPr lang="en-US" sz="2400" dirty="0" err="1"/>
              <a:t>aranan</a:t>
            </a:r>
            <a:r>
              <a:rPr lang="en-US" sz="2400" dirty="0"/>
              <a:t> </a:t>
            </a:r>
            <a:r>
              <a:rPr lang="en-US" sz="2400" dirty="0" err="1"/>
              <a:t>özellikler</a:t>
            </a:r>
            <a:r>
              <a:rPr lang="en-US" sz="2400" dirty="0"/>
              <a:t>, </a:t>
            </a:r>
            <a:r>
              <a:rPr lang="en-US" sz="2400" dirty="0" err="1"/>
              <a:t>yüksek</a:t>
            </a:r>
            <a:r>
              <a:rPr lang="en-US" sz="2400" dirty="0"/>
              <a:t> polimorfizm, </a:t>
            </a:r>
            <a:r>
              <a:rPr lang="en-US" sz="2400" dirty="0" err="1"/>
              <a:t>kodominant</a:t>
            </a:r>
            <a:r>
              <a:rPr lang="en-US" sz="2400" dirty="0"/>
              <a:t> </a:t>
            </a:r>
            <a:r>
              <a:rPr lang="en-US" sz="2400" dirty="0" err="1"/>
              <a:t>kalıtım</a:t>
            </a:r>
            <a:r>
              <a:rPr lang="en-US" sz="2400" dirty="0"/>
              <a:t>, </a:t>
            </a:r>
            <a:r>
              <a:rPr lang="en-US" sz="2400" dirty="0" err="1"/>
              <a:t>genomda</a:t>
            </a:r>
            <a:r>
              <a:rPr lang="en-US" sz="2400" dirty="0"/>
              <a:t> </a:t>
            </a:r>
            <a:r>
              <a:rPr lang="en-US" sz="2400" dirty="0" err="1"/>
              <a:t>sık</a:t>
            </a:r>
            <a:r>
              <a:rPr lang="en-US" sz="2400" dirty="0"/>
              <a:t> </a:t>
            </a:r>
            <a:r>
              <a:rPr lang="en-US" sz="2400" dirty="0" err="1"/>
              <a:t>dağılım</a:t>
            </a:r>
            <a:r>
              <a:rPr lang="en-US" sz="2400" dirty="0"/>
              <a:t> </a:t>
            </a:r>
            <a:r>
              <a:rPr lang="en-US" sz="2400" dirty="0" err="1"/>
              <a:t>göstermesi</a:t>
            </a:r>
            <a:r>
              <a:rPr lang="en-US" sz="2400" dirty="0"/>
              <a:t>, </a:t>
            </a:r>
            <a:r>
              <a:rPr lang="en-US" sz="2400" dirty="0" err="1"/>
              <a:t>kolay</a:t>
            </a:r>
            <a:r>
              <a:rPr lang="en-US" sz="2400" dirty="0"/>
              <a:t> ve </a:t>
            </a:r>
            <a:r>
              <a:rPr lang="en-US" sz="2400" dirty="0" err="1"/>
              <a:t>hızlı</a:t>
            </a:r>
            <a:r>
              <a:rPr lang="en-US" sz="2400" dirty="0"/>
              <a:t> </a:t>
            </a:r>
            <a:r>
              <a:rPr lang="en-US" sz="2400" dirty="0" err="1"/>
              <a:t>olması</a:t>
            </a:r>
            <a:r>
              <a:rPr lang="en-US" sz="2400" dirty="0"/>
              <a:t>, </a:t>
            </a:r>
            <a:r>
              <a:rPr lang="en-US" sz="2400" dirty="0" err="1"/>
              <a:t>düşük</a:t>
            </a:r>
            <a:r>
              <a:rPr lang="en-US" sz="2400" dirty="0"/>
              <a:t> </a:t>
            </a:r>
            <a:r>
              <a:rPr lang="en-US" sz="2400" dirty="0" err="1"/>
              <a:t>maliyet</a:t>
            </a:r>
            <a:r>
              <a:rPr lang="en-US" sz="2400" dirty="0"/>
              <a:t> ve </a:t>
            </a:r>
            <a:r>
              <a:rPr lang="en-US" sz="2400" dirty="0" err="1"/>
              <a:t>tekrarlanabilir</a:t>
            </a:r>
            <a:r>
              <a:rPr lang="en-US" sz="2400" dirty="0"/>
              <a:t> </a:t>
            </a:r>
            <a:r>
              <a:rPr lang="en-US" sz="2400" dirty="0" err="1"/>
              <a:t>olması</a:t>
            </a:r>
            <a:r>
              <a:rPr lang="en-US" sz="2400" dirty="0"/>
              <a:t>, </a:t>
            </a:r>
            <a:r>
              <a:rPr lang="en-US" sz="2400" dirty="0" err="1"/>
              <a:t>popülâsyonlar</a:t>
            </a:r>
            <a:r>
              <a:rPr lang="en-US" sz="2400" dirty="0"/>
              <a:t> ve </a:t>
            </a:r>
            <a:r>
              <a:rPr lang="en-US" sz="2400" dirty="0" err="1"/>
              <a:t>türler</a:t>
            </a:r>
            <a:r>
              <a:rPr lang="en-US" sz="2400" dirty="0"/>
              <a:t> arası transfer </a:t>
            </a:r>
            <a:r>
              <a:rPr lang="en-US" sz="2400" dirty="0" err="1"/>
              <a:t>olabilmesidir</a:t>
            </a:r>
            <a:r>
              <a:rPr lang="en-US" sz="2400" dirty="0"/>
              <a:t>. </a:t>
            </a:r>
            <a:r>
              <a:rPr lang="en-US" sz="2400" dirty="0" err="1"/>
              <a:t>Fakat</a:t>
            </a:r>
            <a:r>
              <a:rPr lang="en-US" sz="2400" dirty="0"/>
              <a:t> </a:t>
            </a:r>
            <a:r>
              <a:rPr lang="en-US" sz="2400" dirty="0" err="1"/>
              <a:t>bu</a:t>
            </a:r>
            <a:r>
              <a:rPr lang="en-US" sz="2400" dirty="0"/>
              <a:t> </a:t>
            </a:r>
            <a:r>
              <a:rPr lang="en-US" sz="2400" dirty="0" err="1"/>
              <a:t>özelliklerin</a:t>
            </a:r>
            <a:r>
              <a:rPr lang="en-US" sz="2400" dirty="0"/>
              <a:t> </a:t>
            </a:r>
            <a:r>
              <a:rPr lang="en-US" sz="2400" dirty="0" err="1"/>
              <a:t>tümüne</a:t>
            </a:r>
            <a:r>
              <a:rPr lang="en-US" sz="2400" dirty="0"/>
              <a:t> </a:t>
            </a:r>
            <a:r>
              <a:rPr lang="en-US" sz="2400" dirty="0" err="1"/>
              <a:t>birden</a:t>
            </a:r>
            <a:r>
              <a:rPr lang="en-US" sz="2400" dirty="0"/>
              <a:t> </a:t>
            </a:r>
            <a:r>
              <a:rPr lang="en-US" sz="2400" dirty="0" err="1"/>
              <a:t>sahip</a:t>
            </a:r>
            <a:r>
              <a:rPr lang="en-US" sz="2400" dirty="0"/>
              <a:t> </a:t>
            </a:r>
            <a:r>
              <a:rPr lang="en-US" sz="2400" dirty="0" err="1"/>
              <a:t>olan</a:t>
            </a:r>
            <a:r>
              <a:rPr lang="en-US" sz="2400" dirty="0"/>
              <a:t> </a:t>
            </a:r>
            <a:r>
              <a:rPr lang="en-US" sz="2400" dirty="0" err="1"/>
              <a:t>hiçbir</a:t>
            </a:r>
            <a:r>
              <a:rPr lang="en-US" sz="2400" dirty="0"/>
              <a:t> </a:t>
            </a:r>
            <a:r>
              <a:rPr lang="en-US" sz="2400" dirty="0" err="1"/>
              <a:t>markır</a:t>
            </a:r>
            <a:r>
              <a:rPr lang="en-US" sz="2400" dirty="0"/>
              <a:t> </a:t>
            </a:r>
            <a:r>
              <a:rPr lang="en-US" sz="2400" dirty="0" err="1"/>
              <a:t>sistemi</a:t>
            </a:r>
            <a:r>
              <a:rPr lang="en-US" sz="2400" dirty="0"/>
              <a:t> </a:t>
            </a:r>
            <a:r>
              <a:rPr lang="en-US" sz="2400" dirty="0" err="1"/>
              <a:t>bulunmamakta</a:t>
            </a:r>
            <a:r>
              <a:rPr lang="en-US" sz="2400" dirty="0"/>
              <a:t> ve </a:t>
            </a:r>
            <a:r>
              <a:rPr lang="en-US" sz="2400" dirty="0" err="1"/>
              <a:t>bu</a:t>
            </a:r>
            <a:r>
              <a:rPr lang="en-US" sz="2400" dirty="0"/>
              <a:t> </a:t>
            </a:r>
            <a:r>
              <a:rPr lang="en-US" sz="2400" dirty="0" err="1"/>
              <a:t>yüzden</a:t>
            </a:r>
            <a:r>
              <a:rPr lang="en-US" sz="2400" dirty="0"/>
              <a:t> </a:t>
            </a:r>
            <a:r>
              <a:rPr lang="en-US" sz="2400" dirty="0" err="1"/>
              <a:t>yapılacak</a:t>
            </a:r>
            <a:r>
              <a:rPr lang="en-US" sz="2400" dirty="0"/>
              <a:t> </a:t>
            </a:r>
            <a:r>
              <a:rPr lang="en-US" sz="2400" dirty="0" err="1"/>
              <a:t>çalışmalarda</a:t>
            </a:r>
            <a:r>
              <a:rPr lang="en-US" sz="2400" dirty="0"/>
              <a:t> </a:t>
            </a:r>
            <a:r>
              <a:rPr lang="en-US" sz="2400" u="sng" dirty="0" err="1"/>
              <a:t>markır</a:t>
            </a:r>
            <a:r>
              <a:rPr lang="en-US" sz="2400" u="sng" dirty="0"/>
              <a:t> </a:t>
            </a:r>
            <a:r>
              <a:rPr lang="en-US" sz="2400" u="sng" dirty="0" err="1"/>
              <a:t>sistemi</a:t>
            </a:r>
            <a:r>
              <a:rPr lang="en-US" sz="2400" u="sng" dirty="0"/>
              <a:t> </a:t>
            </a:r>
            <a:r>
              <a:rPr lang="en-US" sz="2400" u="sng" dirty="0" err="1"/>
              <a:t>seçilirken</a:t>
            </a:r>
            <a:r>
              <a:rPr lang="en-US" sz="2400" u="sng" dirty="0"/>
              <a:t> en fazla </a:t>
            </a:r>
            <a:r>
              <a:rPr lang="en-US" sz="2400" u="sng" dirty="0" err="1"/>
              <a:t>sayıda</a:t>
            </a:r>
            <a:r>
              <a:rPr lang="en-US" sz="2400" u="sng" dirty="0"/>
              <a:t> </a:t>
            </a:r>
            <a:r>
              <a:rPr lang="en-US" sz="2400" u="sng" dirty="0" err="1"/>
              <a:t>istenilen</a:t>
            </a:r>
            <a:r>
              <a:rPr lang="en-US" sz="2400" u="sng" dirty="0"/>
              <a:t> </a:t>
            </a:r>
            <a:r>
              <a:rPr lang="en-US" sz="2400" u="sng" dirty="0" err="1"/>
              <a:t>özelliği</a:t>
            </a:r>
            <a:r>
              <a:rPr lang="en-US" sz="2400" u="sng" dirty="0"/>
              <a:t> </a:t>
            </a:r>
            <a:r>
              <a:rPr lang="en-US" sz="2400" u="sng" dirty="0" err="1"/>
              <a:t>barındıran</a:t>
            </a:r>
            <a:r>
              <a:rPr lang="en-US" sz="2400" u="sng" dirty="0"/>
              <a:t> </a:t>
            </a:r>
            <a:r>
              <a:rPr lang="en-US" sz="2400" u="sng" dirty="0" err="1"/>
              <a:t>teknik</a:t>
            </a:r>
            <a:r>
              <a:rPr lang="en-US" sz="2400" u="sng" dirty="0"/>
              <a:t> </a:t>
            </a:r>
            <a:r>
              <a:rPr lang="en-US" sz="2400" u="sng" dirty="0" err="1"/>
              <a:t>tercih</a:t>
            </a:r>
            <a:r>
              <a:rPr lang="en-US" sz="2400" u="sng" dirty="0"/>
              <a:t> </a:t>
            </a:r>
            <a:r>
              <a:rPr lang="en-US" sz="2400" u="sng" dirty="0" err="1"/>
              <a:t>edilmelidir</a:t>
            </a:r>
            <a:r>
              <a:rPr lang="en-US" sz="2400" dirty="0"/>
              <a:t>.</a:t>
            </a:r>
            <a:endParaRPr lang="tr-TR" sz="2400" dirty="0"/>
          </a:p>
          <a:p>
            <a:pPr algn="just">
              <a:buNone/>
            </a:pPr>
            <a:r>
              <a:rPr lang="en-US" sz="2400" dirty="0"/>
              <a:t>Germplazm </a:t>
            </a:r>
            <a:r>
              <a:rPr lang="en-US" sz="2400" dirty="0" err="1"/>
              <a:t>kaynaklarının</a:t>
            </a:r>
            <a:r>
              <a:rPr lang="en-US" sz="2400" dirty="0"/>
              <a:t> </a:t>
            </a:r>
            <a:r>
              <a:rPr lang="en-US" sz="2400" dirty="0" err="1"/>
              <a:t>genetik</a:t>
            </a:r>
            <a:r>
              <a:rPr lang="en-US" sz="2400" dirty="0"/>
              <a:t> </a:t>
            </a:r>
            <a:r>
              <a:rPr lang="en-US" sz="2400" dirty="0" err="1"/>
              <a:t>çeşitlilik</a:t>
            </a:r>
            <a:r>
              <a:rPr lang="en-US" sz="2400" dirty="0"/>
              <a:t> </a:t>
            </a:r>
            <a:r>
              <a:rPr lang="en-US" sz="2400" dirty="0" err="1"/>
              <a:t>seviyesinin</a:t>
            </a:r>
            <a:r>
              <a:rPr lang="en-US" sz="2400" dirty="0"/>
              <a:t> </a:t>
            </a:r>
            <a:r>
              <a:rPr lang="en-US" sz="2400" dirty="0" err="1"/>
              <a:t>değerlendirilmesinde</a:t>
            </a:r>
            <a:r>
              <a:rPr lang="en-US" sz="2400" dirty="0"/>
              <a:t>, </a:t>
            </a:r>
            <a:r>
              <a:rPr lang="en-US" sz="2400" dirty="0" err="1"/>
              <a:t>elit</a:t>
            </a:r>
            <a:r>
              <a:rPr lang="en-US" sz="2400" dirty="0"/>
              <a:t> </a:t>
            </a:r>
            <a:r>
              <a:rPr lang="en-US" sz="2400" dirty="0" err="1"/>
              <a:t>genotiplerin</a:t>
            </a:r>
            <a:r>
              <a:rPr lang="en-US" sz="2400" dirty="0"/>
              <a:t> </a:t>
            </a:r>
            <a:r>
              <a:rPr lang="en-US" sz="2400" dirty="0" err="1"/>
              <a:t>korunması</a:t>
            </a:r>
            <a:r>
              <a:rPr lang="en-US" sz="2400" dirty="0"/>
              <a:t> ve </a:t>
            </a:r>
            <a:r>
              <a:rPr lang="en-US" sz="2400" dirty="0" err="1"/>
              <a:t>belirlenmesinde</a:t>
            </a:r>
            <a:r>
              <a:rPr lang="en-US" sz="2400" dirty="0"/>
              <a:t>, </a:t>
            </a:r>
            <a:r>
              <a:rPr lang="en-US" sz="2400" dirty="0" err="1"/>
              <a:t>özellikle</a:t>
            </a:r>
            <a:r>
              <a:rPr lang="en-US" sz="2400" dirty="0"/>
              <a:t> de </a:t>
            </a:r>
            <a:r>
              <a:rPr lang="en-US" sz="2400" dirty="0" err="1"/>
              <a:t>kültür</a:t>
            </a:r>
            <a:r>
              <a:rPr lang="en-US" sz="2400" dirty="0"/>
              <a:t> bitkilerinin </a:t>
            </a:r>
            <a:r>
              <a:rPr lang="en-US" sz="2400" dirty="0" err="1"/>
              <a:t>ıslahında</a:t>
            </a:r>
            <a:r>
              <a:rPr lang="en-US" sz="2400" dirty="0"/>
              <a:t> </a:t>
            </a:r>
            <a:r>
              <a:rPr lang="en-US" sz="2400" dirty="0" err="1"/>
              <a:t>moleküler</a:t>
            </a:r>
            <a:r>
              <a:rPr lang="en-US" sz="2400" dirty="0"/>
              <a:t> </a:t>
            </a:r>
            <a:r>
              <a:rPr lang="en-US" sz="2400" dirty="0" err="1"/>
              <a:t>markırlarin</a:t>
            </a:r>
            <a:r>
              <a:rPr lang="en-US" sz="2400" dirty="0"/>
              <a:t> </a:t>
            </a:r>
            <a:r>
              <a:rPr lang="en-US" sz="2400" dirty="0" err="1"/>
              <a:t>katkısı</a:t>
            </a:r>
            <a:r>
              <a:rPr lang="en-US" sz="2400" dirty="0"/>
              <a:t> </a:t>
            </a:r>
            <a:r>
              <a:rPr lang="en-US" sz="2400" dirty="0" err="1"/>
              <a:t>çok</a:t>
            </a:r>
            <a:r>
              <a:rPr lang="en-US" sz="2400" dirty="0"/>
              <a:t> </a:t>
            </a:r>
            <a:r>
              <a:rPr lang="en-US" sz="2400" dirty="0" err="1"/>
              <a:t>önemlidir</a:t>
            </a:r>
            <a:r>
              <a:rPr lang="en-US" sz="2400" dirty="0"/>
              <a:t>. </a:t>
            </a:r>
            <a:endParaRPr lang="tr-TR" sz="2400" dirty="0"/>
          </a:p>
          <a:p>
            <a:pPr algn="just">
              <a:buNone/>
            </a:pPr>
            <a:endParaRPr lang="tr-T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p:txBody>
          <a:bodyPr>
            <a:noAutofit/>
          </a:bodyPr>
          <a:lstStyle/>
          <a:p>
            <a:pPr algn="just"/>
            <a:r>
              <a:rPr lang="tr-TR" sz="2400" dirty="0"/>
              <a:t>PCR teknikleri </a:t>
            </a:r>
            <a:r>
              <a:rPr lang="tr-TR" sz="2400" dirty="0" err="1"/>
              <a:t>diagnostik</a:t>
            </a:r>
            <a:r>
              <a:rPr lang="tr-TR" sz="2400" dirty="0"/>
              <a:t> ve adli tıpta genlerin belirlenmesi ve özel DNA parçalarının klonlanması ve gen ifade modellerinin tespit edilmesinde önem kazanmıştır. Günümüzde PCR bakteri </a:t>
            </a:r>
            <a:r>
              <a:rPr lang="tr-TR" sz="2400" dirty="0" err="1"/>
              <a:t>kontaminasyonu</a:t>
            </a:r>
            <a:r>
              <a:rPr lang="tr-TR" sz="2400" dirty="0"/>
              <a:t>, genetiği değiştirilmiş DNA </a:t>
            </a:r>
            <a:r>
              <a:rPr lang="tr-TR" sz="2400" dirty="0" err="1"/>
              <a:t>nın</a:t>
            </a:r>
            <a:r>
              <a:rPr lang="tr-TR" sz="2400" dirty="0"/>
              <a:t> varlığı ve gıda içeriklerinin özgünlüğünün kontrolü gibi yeni alanlarda da incelemeye olanak sağlamaktadır. PCR ve uygulamalarını anlayabilmek için öncelikle DNA molekülünün doğal yapısı anlaşılmalıdır.</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en-US" sz="2400" dirty="0"/>
              <a:t>Moleküler markırlar son </a:t>
            </a:r>
            <a:r>
              <a:rPr lang="en-US" sz="2400" dirty="0" err="1"/>
              <a:t>yıllarda</a:t>
            </a:r>
            <a:r>
              <a:rPr lang="en-US" sz="2400" dirty="0"/>
              <a:t> </a:t>
            </a:r>
            <a:r>
              <a:rPr lang="en-US" sz="2400" dirty="0" err="1"/>
              <a:t>küresel</a:t>
            </a:r>
            <a:r>
              <a:rPr lang="en-US" sz="2400" dirty="0"/>
              <a:t> </a:t>
            </a:r>
            <a:r>
              <a:rPr lang="en-US" sz="2400" dirty="0" err="1"/>
              <a:t>düzeyde</a:t>
            </a:r>
            <a:r>
              <a:rPr lang="en-US" sz="2400" dirty="0"/>
              <a:t> </a:t>
            </a:r>
            <a:r>
              <a:rPr lang="en-US" sz="2400" dirty="0" err="1"/>
              <a:t>tehlike</a:t>
            </a:r>
            <a:r>
              <a:rPr lang="en-US" sz="2400" dirty="0"/>
              <a:t> </a:t>
            </a:r>
            <a:r>
              <a:rPr lang="en-US" sz="2400" dirty="0" err="1"/>
              <a:t>olan</a:t>
            </a:r>
            <a:r>
              <a:rPr lang="en-US" sz="2400" dirty="0"/>
              <a:t> </a:t>
            </a:r>
            <a:r>
              <a:rPr lang="en-US" sz="2400" dirty="0" err="1"/>
              <a:t>iklimsel</a:t>
            </a:r>
            <a:r>
              <a:rPr lang="en-US" sz="2400" dirty="0"/>
              <a:t> </a:t>
            </a:r>
            <a:r>
              <a:rPr lang="en-US" sz="2400" dirty="0" err="1"/>
              <a:t>değişikliklere</a:t>
            </a:r>
            <a:r>
              <a:rPr lang="en-US" sz="2400" dirty="0"/>
              <a:t> </a:t>
            </a:r>
            <a:r>
              <a:rPr lang="en-US" sz="2400" dirty="0" err="1"/>
              <a:t>bitkilerin</a:t>
            </a:r>
            <a:r>
              <a:rPr lang="en-US" sz="2400" dirty="0"/>
              <a:t> </a:t>
            </a:r>
            <a:r>
              <a:rPr lang="en-US" sz="2400" dirty="0" err="1"/>
              <a:t>verdiği</a:t>
            </a:r>
            <a:r>
              <a:rPr lang="en-US" sz="2400" dirty="0"/>
              <a:t> </a:t>
            </a:r>
            <a:r>
              <a:rPr lang="en-US" sz="2400" dirty="0" err="1"/>
              <a:t>cevapların</a:t>
            </a:r>
            <a:r>
              <a:rPr lang="en-US" sz="2400" dirty="0"/>
              <a:t> </a:t>
            </a:r>
            <a:r>
              <a:rPr lang="en-US" sz="2400" dirty="0" err="1"/>
              <a:t>araştırılmasında</a:t>
            </a:r>
            <a:r>
              <a:rPr lang="en-US" sz="2400" dirty="0"/>
              <a:t> da </a:t>
            </a:r>
            <a:r>
              <a:rPr lang="en-US" sz="2400" dirty="0" err="1"/>
              <a:t>etkin</a:t>
            </a:r>
            <a:r>
              <a:rPr lang="en-US" sz="2400" dirty="0"/>
              <a:t> </a:t>
            </a:r>
            <a:r>
              <a:rPr lang="en-US" sz="2400" dirty="0" err="1"/>
              <a:t>olarak</a:t>
            </a:r>
            <a:r>
              <a:rPr lang="en-US" sz="2400" dirty="0"/>
              <a:t> </a:t>
            </a:r>
            <a:r>
              <a:rPr lang="en-US" sz="2400" dirty="0" err="1"/>
              <a:t>kullanılmaktadır</a:t>
            </a:r>
            <a:r>
              <a:rPr lang="en-US" sz="2400" dirty="0"/>
              <a:t>.</a:t>
            </a:r>
            <a:endParaRPr lang="tr-TR" sz="2400" dirty="0"/>
          </a:p>
          <a:p>
            <a:pPr algn="just">
              <a:buNone/>
            </a:pPr>
            <a:r>
              <a:rPr lang="en-US" sz="2400" b="1" u="sng" dirty="0"/>
              <a:t>Sonuç </a:t>
            </a:r>
            <a:r>
              <a:rPr lang="en-US" sz="2400" b="1" u="sng" dirty="0" err="1"/>
              <a:t>olarak</a:t>
            </a:r>
            <a:r>
              <a:rPr lang="en-US" sz="2400" b="1" u="sng" dirty="0"/>
              <a:t>, </a:t>
            </a:r>
            <a:r>
              <a:rPr lang="en-US" sz="2400" dirty="0" err="1"/>
              <a:t>moleküler</a:t>
            </a:r>
            <a:r>
              <a:rPr lang="en-US" sz="2400" dirty="0"/>
              <a:t> </a:t>
            </a:r>
            <a:r>
              <a:rPr lang="en-US" sz="2400" dirty="0" err="1"/>
              <a:t>markır</a:t>
            </a:r>
            <a:r>
              <a:rPr lang="en-US" sz="2400" dirty="0"/>
              <a:t> </a:t>
            </a:r>
            <a:r>
              <a:rPr lang="en-US" sz="2400" dirty="0" err="1"/>
              <a:t>teknolojileri</a:t>
            </a:r>
            <a:r>
              <a:rPr lang="en-US" sz="2400" dirty="0"/>
              <a:t> bitki </a:t>
            </a:r>
            <a:r>
              <a:rPr lang="en-US" sz="2400" dirty="0" err="1"/>
              <a:t>biyoteknolojisi</a:t>
            </a:r>
            <a:r>
              <a:rPr lang="en-US" sz="2400" dirty="0"/>
              <a:t> </a:t>
            </a:r>
            <a:r>
              <a:rPr lang="en-US" sz="2400" dirty="0" err="1"/>
              <a:t>çalışmalarına</a:t>
            </a:r>
            <a:r>
              <a:rPr lang="en-US" sz="2400" dirty="0"/>
              <a:t>  yeni  </a:t>
            </a:r>
            <a:r>
              <a:rPr lang="en-US" sz="2400" dirty="0" err="1"/>
              <a:t>boyutlar</a:t>
            </a:r>
            <a:r>
              <a:rPr lang="en-US" sz="2400" dirty="0"/>
              <a:t> </a:t>
            </a:r>
            <a:r>
              <a:rPr lang="en-US" sz="2400" dirty="0" err="1"/>
              <a:t>kazandırmış</a:t>
            </a:r>
            <a:r>
              <a:rPr lang="en-US" sz="2400" dirty="0"/>
              <a:t>, bitki </a:t>
            </a:r>
            <a:r>
              <a:rPr lang="en-US" sz="2400" dirty="0" err="1"/>
              <a:t>genetiği</a:t>
            </a:r>
            <a:r>
              <a:rPr lang="en-US" sz="2400" dirty="0"/>
              <a:t>, bitki </a:t>
            </a:r>
            <a:r>
              <a:rPr lang="en-US" sz="2400" dirty="0" err="1"/>
              <a:t>ıslahı</a:t>
            </a:r>
            <a:r>
              <a:rPr lang="en-US" sz="2400" dirty="0"/>
              <a:t> ve bitki genomik </a:t>
            </a:r>
            <a:r>
              <a:rPr lang="en-US" sz="2400" dirty="0" err="1"/>
              <a:t>çalışmalarına</a:t>
            </a:r>
            <a:r>
              <a:rPr lang="en-US" sz="2400" dirty="0"/>
              <a:t> </a:t>
            </a:r>
            <a:r>
              <a:rPr lang="en-US" sz="2400" dirty="0" err="1"/>
              <a:t>büyük</a:t>
            </a:r>
            <a:r>
              <a:rPr lang="en-US" sz="2400" dirty="0"/>
              <a:t> </a:t>
            </a:r>
            <a:r>
              <a:rPr lang="en-US" sz="2400" dirty="0" err="1"/>
              <a:t>katkılar</a:t>
            </a:r>
            <a:r>
              <a:rPr lang="en-US" sz="2400" dirty="0"/>
              <a:t> </a:t>
            </a:r>
            <a:r>
              <a:rPr lang="en-US" sz="2400" dirty="0" err="1"/>
              <a:t>sağlamıştır</a:t>
            </a:r>
            <a:r>
              <a:rPr lang="en-US" sz="2400" dirty="0"/>
              <a:t>.</a:t>
            </a:r>
            <a:endParaRPr lang="tr-TR" sz="24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buNone/>
            </a:pPr>
            <a:endParaRPr lang="tr-TR" sz="4400" b="1" dirty="0"/>
          </a:p>
          <a:p>
            <a:pPr>
              <a:buNone/>
            </a:pPr>
            <a:endParaRPr lang="tr-TR" sz="4400" b="1" dirty="0"/>
          </a:p>
          <a:p>
            <a:pPr>
              <a:buNone/>
            </a:pPr>
            <a:r>
              <a:rPr lang="tr-TR" sz="4400" b="1" dirty="0"/>
              <a:t>			TEŞEKKÜR EDERİM</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KAYNAKÇA</a:t>
            </a:r>
          </a:p>
        </p:txBody>
      </p:sp>
      <p:sp>
        <p:nvSpPr>
          <p:cNvPr id="3" name="2 İçerik Yer Tutucusu"/>
          <p:cNvSpPr>
            <a:spLocks noGrp="1"/>
          </p:cNvSpPr>
          <p:nvPr>
            <p:ph idx="1"/>
          </p:nvPr>
        </p:nvSpPr>
        <p:spPr>
          <a:xfrm>
            <a:off x="500034" y="1285860"/>
            <a:ext cx="8229600" cy="5257800"/>
          </a:xfrm>
        </p:spPr>
        <p:txBody>
          <a:bodyPr>
            <a:normAutofit/>
          </a:bodyPr>
          <a:lstStyle/>
          <a:p>
            <a:r>
              <a:rPr lang="en-US" sz="1600" dirty="0" err="1"/>
              <a:t>Filiz</a:t>
            </a:r>
            <a:r>
              <a:rPr lang="en-US" sz="1600" dirty="0"/>
              <a:t>, E., B.S. </a:t>
            </a:r>
            <a:r>
              <a:rPr lang="en-US" sz="1600" dirty="0" err="1"/>
              <a:t>Ozdemir</a:t>
            </a:r>
            <a:r>
              <a:rPr lang="en-US" sz="1600" dirty="0"/>
              <a:t>, M. Tuna, H. </a:t>
            </a:r>
            <a:r>
              <a:rPr lang="en-US" sz="1600" dirty="0" err="1"/>
              <a:t>Budak</a:t>
            </a:r>
            <a:r>
              <a:rPr lang="en-US" sz="1600" dirty="0"/>
              <a:t>, 2009.  Diploid </a:t>
            </a:r>
            <a:r>
              <a:rPr lang="en-US" sz="1600" i="1" dirty="0" err="1"/>
              <a:t>Brachypodium</a:t>
            </a:r>
            <a:r>
              <a:rPr lang="en-US" sz="1600" i="1" dirty="0"/>
              <a:t> </a:t>
            </a:r>
            <a:r>
              <a:rPr lang="en-US" sz="1600" i="1" dirty="0" err="1"/>
              <a:t>distachyon</a:t>
            </a:r>
            <a:r>
              <a:rPr lang="en-US" sz="1600" i="1" dirty="0"/>
              <a:t> </a:t>
            </a:r>
            <a:r>
              <a:rPr lang="en-US" sz="1600" dirty="0"/>
              <a:t>of Turkey: Molecular and Morphological analysis, Molecular Breeding of Forage and Turf, </a:t>
            </a:r>
            <a:r>
              <a:rPr lang="en-US" sz="1600" dirty="0" err="1"/>
              <a:t>ed</a:t>
            </a:r>
            <a:r>
              <a:rPr lang="en-US" sz="1600" dirty="0"/>
              <a:t>: Yamada T. and </a:t>
            </a:r>
            <a:r>
              <a:rPr lang="en-US" sz="1600" dirty="0" err="1"/>
              <a:t>Spangenberg</a:t>
            </a:r>
            <a:r>
              <a:rPr lang="en-US" sz="1600" dirty="0"/>
              <a:t> G., Springer Science, Pp: 83</a:t>
            </a:r>
            <a:endParaRPr lang="tr-TR" sz="1600" dirty="0"/>
          </a:p>
          <a:p>
            <a:r>
              <a:rPr lang="en-US" sz="1600" dirty="0"/>
              <a:t>F</a:t>
            </a:r>
            <a:r>
              <a:rPr lang="tr-TR" sz="1600" dirty="0"/>
              <a:t>iliz, E.</a:t>
            </a:r>
            <a:r>
              <a:rPr lang="en-US" sz="1600" dirty="0"/>
              <a:t>K</a:t>
            </a:r>
            <a:r>
              <a:rPr lang="tr-TR" sz="1600" dirty="0" err="1"/>
              <a:t>oç</a:t>
            </a:r>
            <a:r>
              <a:rPr lang="tr-TR" sz="1600" dirty="0"/>
              <a:t>, İ. </a:t>
            </a:r>
            <a:r>
              <a:rPr lang="en-US" sz="1600" dirty="0"/>
              <a:t>Bitki </a:t>
            </a:r>
            <a:r>
              <a:rPr lang="en-US" sz="1600" dirty="0" err="1"/>
              <a:t>Biyoteknolojisinde</a:t>
            </a:r>
            <a:r>
              <a:rPr lang="en-US" sz="1600" dirty="0"/>
              <a:t> Moleküler markırlar</a:t>
            </a:r>
            <a:r>
              <a:rPr lang="tr-TR" sz="1600" dirty="0"/>
              <a:t>: </a:t>
            </a:r>
            <a:r>
              <a:rPr lang="en-US" sz="1600" dirty="0"/>
              <a:t>GOÜ, </a:t>
            </a:r>
            <a:r>
              <a:rPr lang="en-US" sz="1600" dirty="0" err="1"/>
              <a:t>Ziraat</a:t>
            </a:r>
            <a:r>
              <a:rPr lang="en-US" sz="1600" dirty="0"/>
              <a:t> </a:t>
            </a:r>
            <a:r>
              <a:rPr lang="en-US" sz="1600" dirty="0" err="1"/>
              <a:t>Fakültesi</a:t>
            </a:r>
            <a:r>
              <a:rPr lang="en-US" sz="1600" dirty="0"/>
              <a:t> </a:t>
            </a:r>
            <a:r>
              <a:rPr lang="en-US" sz="1600" dirty="0" err="1"/>
              <a:t>Dergisi</a:t>
            </a:r>
            <a:r>
              <a:rPr lang="en-US" sz="1600" dirty="0"/>
              <a:t>, 2011, 28(2), 207</a:t>
            </a:r>
            <a:r>
              <a:rPr lang="tr-TR" sz="1600" dirty="0"/>
              <a:t>-</a:t>
            </a:r>
            <a:r>
              <a:rPr lang="en-US" sz="1600" dirty="0"/>
              <a:t>214</a:t>
            </a:r>
            <a:endParaRPr lang="tr-TR" sz="1600" dirty="0"/>
          </a:p>
          <a:p>
            <a:r>
              <a:rPr lang="tr-TR" sz="1600" dirty="0" err="1"/>
              <a:t>Somma</a:t>
            </a:r>
            <a:r>
              <a:rPr lang="tr-TR" sz="1600" dirty="0"/>
              <a:t>, M., </a:t>
            </a:r>
            <a:r>
              <a:rPr lang="tr-TR" sz="1600" dirty="0" err="1"/>
              <a:t>Qerci</a:t>
            </a:r>
            <a:r>
              <a:rPr lang="tr-TR" sz="1600" dirty="0"/>
              <a:t> M. </a:t>
            </a:r>
            <a:r>
              <a:rPr lang="tr-TR" sz="1600" dirty="0" err="1"/>
              <a:t>Polimeraz</a:t>
            </a:r>
            <a:r>
              <a:rPr lang="tr-TR" sz="1600" dirty="0"/>
              <a:t> Zincir Reaksiyonu </a:t>
            </a:r>
            <a:r>
              <a:rPr lang="tr-TR" sz="1600" dirty="0" err="1"/>
              <a:t>European</a:t>
            </a:r>
            <a:r>
              <a:rPr lang="tr-TR" sz="1600" dirty="0"/>
              <a:t> </a:t>
            </a:r>
            <a:r>
              <a:rPr lang="tr-TR" sz="1600" dirty="0" err="1"/>
              <a:t>commission</a:t>
            </a:r>
            <a:endParaRPr lang="tr-TR" sz="1600" dirty="0"/>
          </a:p>
          <a:p>
            <a:r>
              <a:rPr lang="en-US" sz="1600" dirty="0"/>
              <a:t>Powell, W., G.C. </a:t>
            </a:r>
            <a:r>
              <a:rPr lang="en-US" sz="1600" dirty="0" err="1"/>
              <a:t>Machray</a:t>
            </a:r>
            <a:r>
              <a:rPr lang="en-US" sz="1600" dirty="0"/>
              <a:t>, ve J. </a:t>
            </a:r>
            <a:r>
              <a:rPr lang="en-US" sz="1600" dirty="0" err="1"/>
              <a:t>Provan</a:t>
            </a:r>
            <a:r>
              <a:rPr lang="en-US" sz="1600" dirty="0"/>
              <a:t>, 1996. Polymorphism Revealed by Simple Sequence Repeats. Trends in Plant Science, 1(7), 215-221.</a:t>
            </a:r>
            <a:endParaRPr lang="tr-TR" sz="1600" dirty="0"/>
          </a:p>
          <a:p>
            <a:r>
              <a:rPr lang="en-US" sz="1600" dirty="0" err="1"/>
              <a:t>Provan</a:t>
            </a:r>
            <a:r>
              <a:rPr lang="en-US" sz="1600" dirty="0"/>
              <a:t>, J., J.R. Russell, A. Booth, W. Powell, 1999a.Polymorphic chloroplast simple-sequence repeat primers for systematic and population studies in the genus </a:t>
            </a:r>
            <a:r>
              <a:rPr lang="en-US" sz="1600" i="1" dirty="0" err="1"/>
              <a:t>Hordeum</a:t>
            </a:r>
            <a:r>
              <a:rPr lang="en-US" sz="1600" dirty="0"/>
              <a:t>. Mol Ecol, 8, 505–511.</a:t>
            </a:r>
            <a:endParaRPr lang="tr-TR" sz="1600" dirty="0"/>
          </a:p>
          <a:p>
            <a:r>
              <a:rPr lang="en-US" sz="1600" dirty="0" err="1"/>
              <a:t>Provan</a:t>
            </a:r>
            <a:r>
              <a:rPr lang="en-US" sz="1600" dirty="0"/>
              <a:t>, J., N. </a:t>
            </a:r>
            <a:r>
              <a:rPr lang="en-US" sz="1600" dirty="0" err="1"/>
              <a:t>Soranzo</a:t>
            </a:r>
            <a:r>
              <a:rPr lang="en-US" sz="1600" dirty="0"/>
              <a:t>, N.J. Wilson, D.B. Goldstein, W.A. Powell, 1999b. Low mutation rate for chloroplast microsatellites. Genetics, 153, 943–947.</a:t>
            </a:r>
            <a:endParaRPr lang="tr-TR" sz="1600" dirty="0"/>
          </a:p>
          <a:p>
            <a:r>
              <a:rPr lang="en-US" sz="1600" dirty="0" err="1"/>
              <a:t>Provan</a:t>
            </a:r>
            <a:r>
              <a:rPr lang="en-US" sz="1600" dirty="0"/>
              <a:t>, J., W. Powell, P.M. Hollingsworth, 2001. Chloroplast microsatellites: new tools for studies in plant ecology and </a:t>
            </a:r>
            <a:r>
              <a:rPr lang="en-US" sz="1600" dirty="0" err="1"/>
              <a:t>systematics</a:t>
            </a:r>
            <a:r>
              <a:rPr lang="en-US" sz="1600" dirty="0"/>
              <a:t>. Trends Ecol </a:t>
            </a:r>
            <a:r>
              <a:rPr lang="en-US" sz="1600" dirty="0" err="1"/>
              <a:t>Evol</a:t>
            </a:r>
            <a:r>
              <a:rPr lang="en-US" sz="1600" dirty="0"/>
              <a:t>,  16, 142–147.</a:t>
            </a:r>
            <a:endParaRPr lang="tr-TR" sz="1600" dirty="0"/>
          </a:p>
          <a:p>
            <a:r>
              <a:rPr lang="en-US" sz="1600" dirty="0" err="1"/>
              <a:t>Vos</a:t>
            </a:r>
            <a:r>
              <a:rPr lang="en-US" sz="1600" dirty="0"/>
              <a:t>, P., R. </a:t>
            </a:r>
            <a:r>
              <a:rPr lang="en-US" sz="1600" dirty="0" err="1"/>
              <a:t>Hogers</a:t>
            </a:r>
            <a:r>
              <a:rPr lang="en-US" sz="1600" dirty="0"/>
              <a:t>, M. </a:t>
            </a:r>
            <a:r>
              <a:rPr lang="en-US" sz="1600" dirty="0" err="1"/>
              <a:t>Bleeker</a:t>
            </a:r>
            <a:r>
              <a:rPr lang="en-US" sz="1600" dirty="0"/>
              <a:t>, ve ark.,1995. AFLP: a new technique for DNA fingerprinting. Nucleic Acids Res., 23, 4407-4414.</a:t>
            </a:r>
            <a:endParaRPr lang="tr-TR" sz="1600" dirty="0"/>
          </a:p>
          <a:p>
            <a:r>
              <a:rPr lang="en-US" sz="1600" dirty="0" err="1"/>
              <a:t>Weiland</a:t>
            </a:r>
            <a:r>
              <a:rPr lang="en-US" sz="1600" dirty="0"/>
              <a:t>, J.J. ve M.H. Yu, 2003. A cleaved </a:t>
            </a:r>
            <a:r>
              <a:rPr lang="en-US" sz="1600" dirty="0" err="1"/>
              <a:t>ampliﬁed</a:t>
            </a:r>
            <a:r>
              <a:rPr lang="en-US" sz="1600" dirty="0"/>
              <a:t> polymorphic sequence (CAPS) marker associated with root-knot nematode resistance in </a:t>
            </a:r>
            <a:r>
              <a:rPr lang="en-US" sz="1600" dirty="0" err="1"/>
              <a:t>sugarbeet</a:t>
            </a:r>
            <a:r>
              <a:rPr lang="en-US" sz="1600" dirty="0"/>
              <a:t>. Crop </a:t>
            </a:r>
            <a:r>
              <a:rPr lang="en-US" sz="1600" dirty="0" err="1"/>
              <a:t>Sci</a:t>
            </a:r>
            <a:r>
              <a:rPr lang="en-US" sz="1600" dirty="0"/>
              <a:t>, 43, 814–881</a:t>
            </a:r>
            <a:endParaRPr lang="tr-TR" sz="1600" dirty="0"/>
          </a:p>
          <a:p>
            <a:pPr>
              <a:buNone/>
            </a:pPr>
            <a:endParaRPr lang="tr-TR" b="1" dirty="0"/>
          </a:p>
          <a:p>
            <a:pPr>
              <a:buNone/>
            </a:pPr>
            <a:endParaRPr lang="tr-TR"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t>1.1- DNA </a:t>
            </a:r>
            <a:r>
              <a:rPr lang="tr-TR" sz="3200" b="1" dirty="0" err="1"/>
              <a:t>Replikasyonu</a:t>
            </a:r>
            <a:endParaRPr lang="tr-TR" sz="3200" b="1" dirty="0"/>
          </a:p>
        </p:txBody>
      </p:sp>
      <p:sp>
        <p:nvSpPr>
          <p:cNvPr id="3" name="2 İçerik Yer Tutucusu"/>
          <p:cNvSpPr>
            <a:spLocks noGrp="1"/>
          </p:cNvSpPr>
          <p:nvPr>
            <p:ph idx="1"/>
          </p:nvPr>
        </p:nvSpPr>
        <p:spPr/>
        <p:txBody>
          <a:bodyPr>
            <a:normAutofit/>
          </a:bodyPr>
          <a:lstStyle/>
          <a:p>
            <a:pPr algn="just">
              <a:buNone/>
            </a:pPr>
            <a:r>
              <a:rPr lang="tr-TR" sz="2400" dirty="0"/>
              <a:t>DNA bir organizmanın yapısını ve fonksiyonunu bütünüyle tanımlayan tüm genetik bilgiyi içerir. Genetik bilginin aktarımından üç farklı işlem sorumludur: </a:t>
            </a:r>
          </a:p>
          <a:p>
            <a:pPr algn="just">
              <a:buNone/>
            </a:pPr>
            <a:r>
              <a:rPr lang="tr-TR" sz="2400" dirty="0"/>
              <a:t>		1- </a:t>
            </a:r>
            <a:r>
              <a:rPr lang="tr-TR" sz="2400" dirty="0" err="1"/>
              <a:t>Replikasyon</a:t>
            </a:r>
            <a:r>
              <a:rPr lang="tr-TR" sz="2400" dirty="0"/>
              <a:t> </a:t>
            </a:r>
          </a:p>
          <a:p>
            <a:pPr algn="just">
              <a:buNone/>
            </a:pPr>
            <a:r>
              <a:rPr lang="tr-TR" sz="2400" dirty="0"/>
              <a:t>		2- Transkripsiyon </a:t>
            </a:r>
          </a:p>
          <a:p>
            <a:pPr algn="just">
              <a:buNone/>
            </a:pPr>
            <a:r>
              <a:rPr lang="tr-TR" sz="2400" dirty="0"/>
              <a:t>		3- </a:t>
            </a:r>
            <a:r>
              <a:rPr lang="tr-TR" sz="2400" dirty="0" err="1"/>
              <a:t>Translasyon</a:t>
            </a:r>
            <a:endParaRPr lang="tr-TR" sz="5100" dirty="0"/>
          </a:p>
          <a:p>
            <a:pPr>
              <a:buNone/>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buNone/>
            </a:pPr>
            <a:r>
              <a:rPr lang="tr-TR" sz="2400" dirty="0"/>
              <a:t>1- </a:t>
            </a:r>
            <a:r>
              <a:rPr lang="tr-TR" sz="2400" u="sng" dirty="0" err="1"/>
              <a:t>Replikasyon</a:t>
            </a:r>
            <a:r>
              <a:rPr lang="tr-TR" sz="2400" dirty="0"/>
              <a:t> esnasında çift iplikli bir </a:t>
            </a:r>
            <a:r>
              <a:rPr lang="tr-TR" sz="2400" dirty="0" err="1"/>
              <a:t>nükleik</a:t>
            </a:r>
            <a:r>
              <a:rPr lang="tr-TR" sz="2400" dirty="0"/>
              <a:t> asit molekülü , eş kopyalar verebilmek için birebir çoğaltılır. Bu işlem genetik bilginin değişmeden korunarak sürekliliğini sağlar.</a:t>
            </a:r>
          </a:p>
          <a:p>
            <a:pPr algn="just">
              <a:buNone/>
            </a:pPr>
            <a:r>
              <a:rPr lang="tr-TR" sz="2400" dirty="0"/>
              <a:t>2- </a:t>
            </a:r>
            <a:r>
              <a:rPr lang="tr-TR" sz="2400" u="sng" dirty="0"/>
              <a:t>Transkripsiyon sırasında</a:t>
            </a:r>
            <a:r>
              <a:rPr lang="tr-TR" sz="2400" dirty="0"/>
              <a:t>, bir gene karşılık gelen DNA parçası </a:t>
            </a:r>
            <a:r>
              <a:rPr lang="tr-TR" sz="2400" dirty="0" err="1"/>
              <a:t>okunurak</a:t>
            </a:r>
            <a:r>
              <a:rPr lang="tr-TR" sz="2400" dirty="0"/>
              <a:t> tek iplikli bir RNA sekansı ile ifade edilir. Bu RNA molekülü çekirdekten sitoplazmaya hareket eder.</a:t>
            </a:r>
          </a:p>
          <a:p>
            <a:pPr algn="just">
              <a:buNone/>
            </a:pPr>
            <a:r>
              <a:rPr lang="tr-TR" sz="2400" dirty="0"/>
              <a:t>3- </a:t>
            </a:r>
            <a:r>
              <a:rPr lang="tr-TR" sz="2400" u="sng" dirty="0" err="1"/>
              <a:t>Translasyon</a:t>
            </a:r>
            <a:r>
              <a:rPr lang="tr-TR" sz="2400" u="sng" dirty="0"/>
              <a:t> sırasında </a:t>
            </a:r>
            <a:r>
              <a:rPr lang="tr-TR" sz="2400" dirty="0"/>
              <a:t>RNA sekansı sitoplazmada, protein oluşturan aminoasit zincirine çevrilir (</a:t>
            </a:r>
            <a:r>
              <a:rPr lang="tr-TR" sz="2400" dirty="0" err="1"/>
              <a:t>Alberts</a:t>
            </a:r>
            <a:r>
              <a:rPr lang="tr-TR" sz="2400" dirty="0"/>
              <a:t> ve ark. 1983).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0"/>
            <a:ext cx="8229600" cy="500042"/>
          </a:xfrm>
        </p:spPr>
        <p:txBody>
          <a:bodyPr>
            <a:normAutofit fontScale="90000"/>
          </a:bodyPr>
          <a:lstStyle/>
          <a:p>
            <a:r>
              <a:rPr lang="tr-TR" dirty="0" err="1"/>
              <a:t>Dna</a:t>
            </a:r>
            <a:r>
              <a:rPr lang="tr-TR" dirty="0"/>
              <a:t> yapısı</a:t>
            </a:r>
          </a:p>
        </p:txBody>
      </p:sp>
      <p:pic>
        <p:nvPicPr>
          <p:cNvPr id="1026" name="Picture 2" descr="C:\Users\Misafir\Desktop\dna replikasyon.png"/>
          <p:cNvPicPr>
            <a:picLocks noGrp="1" noChangeAspect="1" noChangeArrowheads="1"/>
          </p:cNvPicPr>
          <p:nvPr>
            <p:ph idx="1"/>
          </p:nvPr>
        </p:nvPicPr>
        <p:blipFill>
          <a:blip r:embed="rId2"/>
          <a:srcRect/>
          <a:stretch>
            <a:fillRect/>
          </a:stretch>
        </p:blipFill>
        <p:spPr bwMode="auto">
          <a:xfrm>
            <a:off x="2603580" y="642918"/>
            <a:ext cx="4468750" cy="5857916"/>
          </a:xfrm>
          <a:prstGeom prst="rect">
            <a:avLst/>
          </a:prstGeom>
          <a:noFill/>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767</TotalTime>
  <Words>3931</Words>
  <Application>Microsoft Office PowerPoint</Application>
  <PresentationFormat>Ekran Gösterisi (4:3)</PresentationFormat>
  <Paragraphs>238</Paragraphs>
  <Slides>62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62</vt:i4>
      </vt:variant>
    </vt:vector>
  </HeadingPairs>
  <TitlesOfParts>
    <vt:vector size="65" baseType="lpstr">
      <vt:lpstr>Arial</vt:lpstr>
      <vt:lpstr>Calibri</vt:lpstr>
      <vt:lpstr>Ofis Teması</vt:lpstr>
      <vt:lpstr>Polimeraz Zincir Reaksiyonu (PCR) ve  Bitki Biyoteknolojisinde Moleküler Markırlar </vt:lpstr>
      <vt:lpstr>PowerPoint Sunusu</vt:lpstr>
      <vt:lpstr>PowerPoint Sunusu</vt:lpstr>
      <vt:lpstr>PowerPoint Sunusu</vt:lpstr>
      <vt:lpstr>1- Polimeraz Zincir Reaksiyonu (PCR)</vt:lpstr>
      <vt:lpstr>PowerPoint Sunusu</vt:lpstr>
      <vt:lpstr>1.1- DNA Replikasyonu</vt:lpstr>
      <vt:lpstr>PowerPoint Sunusu</vt:lpstr>
      <vt:lpstr>Dna yapısı</vt:lpstr>
      <vt:lpstr>PowerPoint Sunusu</vt:lpstr>
      <vt:lpstr>Replikasyon çatalı</vt:lpstr>
      <vt:lpstr>1.2- PCR Prensipleri</vt:lpstr>
      <vt:lpstr>PowerPoint Sunusu</vt:lpstr>
      <vt:lpstr>Şekil 5’de PCR işlemindeki üç ana basamak gösterilmektedir</vt:lpstr>
      <vt:lpstr>PowerPoint Sunusu</vt:lpstr>
      <vt:lpstr>PowerPoint Sunusu</vt:lpstr>
      <vt:lpstr>DNA’nın PCR ile üstel çoğaltılması </vt:lpstr>
      <vt:lpstr> 1.2.1- Template Denatürasyonu</vt:lpstr>
      <vt:lpstr>PowerPoint Sunusu</vt:lpstr>
      <vt:lpstr>1.3- PCR Aletleri Ve İçeriği</vt:lpstr>
      <vt:lpstr>Aşağıda bahsedilecek olan reaksiyon girdileri ve döngü sayısının yanı sıra, denatürasyon, primer bağlanması, primer uzaması gibi daha önce bahsedilen termal döngü parametreleri de başarılı bir PCR için kritiktir.</vt:lpstr>
      <vt:lpstr>1.3.1- Hedef DNA </vt:lpstr>
      <vt:lpstr>1.3.3- DNA Polimeraz </vt:lpstr>
      <vt:lpstr>PowerPoint Sunusu</vt:lpstr>
      <vt:lpstr>1.4- PCR İçin Primer Tasarımı(Dizaynı)</vt:lpstr>
      <vt:lpstr>1.4.1- Primer Seçimi</vt:lpstr>
      <vt:lpstr>Wallace eşitliği ile primerlerin Tm değerlerinin hesaplanması (G/C içeriği %50 kabul edilmiştir) </vt:lpstr>
      <vt:lpstr>PowerPoint Sunusu</vt:lpstr>
      <vt:lpstr>1.4- Pratikte PCR</vt:lpstr>
      <vt:lpstr>PowerPoint Sunusu</vt:lpstr>
      <vt:lpstr>PowerPoint Sunusu</vt:lpstr>
      <vt:lpstr>1.4.2- Fiziksel önleme metodları</vt:lpstr>
      <vt:lpstr>Ek olarak aşağıdaki genel kurallar uygulanmalıdır</vt:lpstr>
      <vt:lpstr>1.4.3- Örneğin çalışılması</vt:lpstr>
      <vt:lpstr>1.4.4- PCR Reaksiyonu İçin Karışım Hazırlama</vt:lpstr>
      <vt:lpstr>PowerPoint Sunusu</vt:lpstr>
      <vt:lpstr>PowerPoint Sunusu</vt:lpstr>
      <vt:lpstr>PowerPoint Sunusu</vt:lpstr>
      <vt:lpstr>1.5- Kontroller</vt:lpstr>
      <vt:lpstr>1.5.1- Pozitif (+) kontroller</vt:lpstr>
      <vt:lpstr>1.5.2- Negatif (-) kontroller</vt:lpstr>
      <vt:lpstr>2-Bitki Biyoteknolojisinde Moleküler markırlar</vt:lpstr>
      <vt:lpstr>PowerPoint Sunusu</vt:lpstr>
      <vt:lpstr>PowerPoint Sunusu</vt:lpstr>
      <vt:lpstr>2.1- PCR Temelli Olmayan Teknikler  </vt:lpstr>
      <vt:lpstr>PowerPoint Sunusu</vt:lpstr>
      <vt:lpstr> 2.2- PCR Temelli Teknikler </vt:lpstr>
      <vt:lpstr>PowerPoint Sunusu</vt:lpstr>
      <vt:lpstr>PowerPoint Sunusu</vt:lpstr>
      <vt:lpstr>PowerPoint Sunusu</vt:lpstr>
      <vt:lpstr>2.2.2- AFLP (Çoğaltılmış Parça Uzunluk Polimorfizm) </vt:lpstr>
      <vt:lpstr>PowerPoint Sunusu</vt:lpstr>
      <vt:lpstr>2.2.3- Minisatellit</vt:lpstr>
      <vt:lpstr>PowerPoint Sunusu</vt:lpstr>
      <vt:lpstr>2.2.4- Mikrosatellit</vt:lpstr>
      <vt:lpstr>PowerPoint Sunusu</vt:lpstr>
      <vt:lpstr>PowerPoint Sunusu</vt:lpstr>
      <vt:lpstr>3- Sonuç</vt:lpstr>
      <vt:lpstr>PowerPoint Sunusu</vt:lpstr>
      <vt:lpstr>PowerPoint Sunusu</vt:lpstr>
      <vt:lpstr>PowerPoint Sunusu</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1985 yılında K. Mullis ve arkadaşları tarafından PCR (Polymerase Chain Reaction)’ın  bulunmasıyla moleküler biyoloji ve moleküler tıp yenilenmiştir (Jaiki ve ark. 1985).  PCR, bir DNA zincirinin bilinen iki parçası arasında uzanan özel bir DNA bölümünün  enzimatik olarak çoğaltıldığı in vitro bir tekniktir. Başlangıçta belirli bir genin sadece  küçük bir parçası elde edilebilirken, günümüzde PCR kullanılarak birkaç saat içinde  tek bir gen kopyasından milyonlarca kopya çoğaltılabilir.  PCR teknikleri diagnostik ve adli tıpta genlerin belirlenmesi ve özel DNA parçalarının klonlanması ve gen ifade modellerinin tespit edilmesinde önem kazanmıştır.  Günümüzde PCR bakteri kontaminasyonu, genetiği değiştirilmiş DNAnın varlığı ve gıda içeriklerinin özgünlüğünün kontrolü gibi yeni alanlarda da incelemeye olanak sağlamaktadır. PCR ve uygulamalarını anlayabilmek içinöncelikle DNA molekülünün doğal yapısı anlışılmalıdır. Bu nedenle izleyen bölümlerde DNA’nın yapısıve replikasyonu açıklanmıştır. DNA’nın içeriği, yapısı ve replikasyonu DNA’nın içeriği: DNA genetik bilgiyi taşıdığı nükleotidlerin sekansında şifrelenmiş olarak saklayan,  fosforik asit ve deoksiriboz ünitelerinin oluşturduğu iki paralel zincirin, pürin ve  pirimidin bazlarınca çapraz olarak bağlanması ile ortaya çıkan sağ yönlü sarmal yapı ya sahip bir moleküldür. Ökaryot hücrelerde DNA’nın çoğu çekirdek içinde bulunur ve kromozomal DNA olarak adlandırılır. </dc:title>
  <dc:creator>MURAT PAÇ</dc:creator>
  <cp:lastModifiedBy>Akademik Eğitim</cp:lastModifiedBy>
  <cp:revision>62</cp:revision>
  <dcterms:created xsi:type="dcterms:W3CDTF">2016-04-11T11:22:50Z</dcterms:created>
  <dcterms:modified xsi:type="dcterms:W3CDTF">2023-11-13T14:00:09Z</dcterms:modified>
</cp:coreProperties>
</file>