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6"/>
  </p:notesMasterIdLst>
  <p:sldIdLst>
    <p:sldId id="318" r:id="rId2"/>
    <p:sldId id="361" r:id="rId3"/>
    <p:sldId id="319" r:id="rId4"/>
    <p:sldId id="304" r:id="rId5"/>
    <p:sldId id="315" r:id="rId6"/>
    <p:sldId id="314" r:id="rId7"/>
    <p:sldId id="316" r:id="rId8"/>
    <p:sldId id="360" r:id="rId9"/>
    <p:sldId id="317" r:id="rId10"/>
    <p:sldId id="313" r:id="rId11"/>
    <p:sldId id="312" r:id="rId12"/>
    <p:sldId id="311" r:id="rId13"/>
    <p:sldId id="310" r:id="rId14"/>
    <p:sldId id="309" r:id="rId15"/>
    <p:sldId id="308" r:id="rId16"/>
    <p:sldId id="307" r:id="rId17"/>
    <p:sldId id="303" r:id="rId18"/>
    <p:sldId id="257" r:id="rId19"/>
    <p:sldId id="262" r:id="rId20"/>
    <p:sldId id="263" r:id="rId21"/>
    <p:sldId id="301" r:id="rId22"/>
    <p:sldId id="259" r:id="rId23"/>
    <p:sldId id="261" r:id="rId24"/>
    <p:sldId id="266" r:id="rId25"/>
    <p:sldId id="275" r:id="rId26"/>
    <p:sldId id="276" r:id="rId27"/>
    <p:sldId id="278" r:id="rId28"/>
    <p:sldId id="283" r:id="rId29"/>
    <p:sldId id="284" r:id="rId30"/>
    <p:sldId id="302" r:id="rId31"/>
    <p:sldId id="286" r:id="rId32"/>
    <p:sldId id="362" r:id="rId33"/>
    <p:sldId id="287" r:id="rId34"/>
    <p:sldId id="363" r:id="rId35"/>
    <p:sldId id="288"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42" r:id="rId49"/>
    <p:sldId id="338" r:id="rId50"/>
    <p:sldId id="339" r:id="rId51"/>
    <p:sldId id="340" r:id="rId52"/>
    <p:sldId id="341" r:id="rId53"/>
    <p:sldId id="333" r:id="rId54"/>
    <p:sldId id="334" r:id="rId55"/>
    <p:sldId id="335" r:id="rId56"/>
    <p:sldId id="336" r:id="rId57"/>
    <p:sldId id="337" r:id="rId58"/>
    <p:sldId id="343" r:id="rId59"/>
    <p:sldId id="344" r:id="rId60"/>
    <p:sldId id="345" r:id="rId61"/>
    <p:sldId id="346" r:id="rId62"/>
    <p:sldId id="347" r:id="rId63"/>
    <p:sldId id="359" r:id="rId64"/>
    <p:sldId id="357" r:id="rId65"/>
    <p:sldId id="358" r:id="rId66"/>
    <p:sldId id="349" r:id="rId67"/>
    <p:sldId id="350" r:id="rId68"/>
    <p:sldId id="351" r:id="rId69"/>
    <p:sldId id="352" r:id="rId70"/>
    <p:sldId id="353" r:id="rId71"/>
    <p:sldId id="354" r:id="rId72"/>
    <p:sldId id="355" r:id="rId73"/>
    <p:sldId id="356" r:id="rId74"/>
    <p:sldId id="364"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77156-9DFA-451A-B864-7D971976AEF9}" type="datetimeFigureOut">
              <a:rPr lang="tr-TR" smtClean="0"/>
              <a:pPr/>
              <a:t>13.11.2023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55DE0-E0B0-40EE-8D47-D44EA363B3D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13.11.2023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8229600" cy="1143000"/>
          </a:xfrm>
        </p:spPr>
        <p:txBody>
          <a:bodyPr>
            <a:normAutofit fontScale="90000"/>
          </a:bodyPr>
          <a:lstStyle/>
          <a:p>
            <a:br>
              <a:rPr lang="tr-TR" sz="4000" dirty="0"/>
            </a:br>
            <a:endParaRPr lang="tr-TR" sz="4000" dirty="0"/>
          </a:p>
        </p:txBody>
      </p:sp>
      <p:pic>
        <p:nvPicPr>
          <p:cNvPr id="1026" name="Picture 2" descr="F:\doku kültür\yunus.jpg"/>
          <p:cNvPicPr>
            <a:picLocks noChangeAspect="1" noChangeArrowheads="1"/>
          </p:cNvPicPr>
          <p:nvPr/>
        </p:nvPicPr>
        <p:blipFill>
          <a:blip r:embed="rId2"/>
          <a:srcRect/>
          <a:stretch>
            <a:fillRect/>
          </a:stretch>
        </p:blipFill>
        <p:spPr bwMode="auto">
          <a:xfrm>
            <a:off x="0" y="0"/>
            <a:ext cx="9144000" cy="6572272"/>
          </a:xfrm>
          <a:prstGeom prst="rect">
            <a:avLst/>
          </a:prstGeom>
          <a:noFill/>
        </p:spPr>
      </p:pic>
      <p:sp>
        <p:nvSpPr>
          <p:cNvPr id="5" name="4 Metin kutusu"/>
          <p:cNvSpPr txBox="1"/>
          <p:nvPr/>
        </p:nvSpPr>
        <p:spPr>
          <a:xfrm>
            <a:off x="1652566" y="2509830"/>
            <a:ext cx="6786610" cy="369332"/>
          </a:xfrm>
          <a:prstGeom prst="rect">
            <a:avLst/>
          </a:prstGeom>
          <a:noFill/>
        </p:spPr>
        <p:txBody>
          <a:bodyPr wrap="square" rtlCol="0">
            <a:spAutoFit/>
          </a:bodyPr>
          <a:lstStyle/>
          <a:p>
            <a:endParaRPr lang="tr-TR" dirty="0"/>
          </a:p>
        </p:txBody>
      </p:sp>
      <p:sp>
        <p:nvSpPr>
          <p:cNvPr id="6" name="5 Metin kutusu"/>
          <p:cNvSpPr txBox="1"/>
          <p:nvPr/>
        </p:nvSpPr>
        <p:spPr>
          <a:xfrm>
            <a:off x="1357290" y="3143248"/>
            <a:ext cx="6786610" cy="2616101"/>
          </a:xfrm>
          <a:prstGeom prst="rect">
            <a:avLst/>
          </a:prstGeom>
          <a:noFill/>
        </p:spPr>
        <p:txBody>
          <a:bodyPr wrap="square" rtlCol="0">
            <a:spAutoFit/>
          </a:bodyPr>
          <a:lstStyle/>
          <a:p>
            <a:pPr algn="ctr"/>
            <a:r>
              <a:rPr lang="tr-TR" sz="4800" dirty="0">
                <a:solidFill>
                  <a:srgbClr val="FFFF00"/>
                </a:solidFill>
              </a:rPr>
              <a:t>BİTKİ DOKU KÜLTÜRÜ METOTLARI</a:t>
            </a:r>
          </a:p>
          <a:p>
            <a:endParaRPr lang="tr-TR" sz="3200" dirty="0">
              <a:solidFill>
                <a:srgbClr val="FFFF00"/>
              </a:solidFill>
            </a:endParaRPr>
          </a:p>
          <a:p>
            <a:pPr algn="r"/>
            <a:r>
              <a:rPr lang="tr-TR" b="1" i="1" dirty="0" err="1">
                <a:solidFill>
                  <a:srgbClr val="FFFF00"/>
                </a:solidFill>
              </a:rPr>
              <a:t>by</a:t>
            </a:r>
            <a:r>
              <a:rPr lang="tr-TR" b="1" i="1" dirty="0">
                <a:solidFill>
                  <a:srgbClr val="FFFF00"/>
                </a:solidFill>
              </a:rPr>
              <a:t> Yunus emre Arvas</a:t>
            </a:r>
          </a:p>
          <a:p>
            <a:pPr algn="r"/>
            <a:r>
              <a:rPr lang="tr-TR" b="1" i="1" dirty="0">
                <a:solidFill>
                  <a:srgbClr val="FFFF00"/>
                </a:solidFill>
              </a:rPr>
              <a:t>30.10.2015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229600" cy="5286412"/>
          </a:xfrm>
        </p:spPr>
        <p:txBody>
          <a:bodyPr>
            <a:normAutofit lnSpcReduction="10000"/>
          </a:bodyPr>
          <a:lstStyle/>
          <a:p>
            <a:r>
              <a:rPr lang="tr-TR" dirty="0">
                <a:solidFill>
                  <a:srgbClr val="FF0000"/>
                </a:solidFill>
              </a:rPr>
              <a:t>1-sıcaklık: </a:t>
            </a:r>
            <a:r>
              <a:rPr lang="tr-TR" sz="1800" dirty="0"/>
              <a:t>bazı virüslerin </a:t>
            </a:r>
            <a:r>
              <a:rPr lang="tr-TR" sz="1800" dirty="0" err="1"/>
              <a:t>inaktif</a:t>
            </a:r>
            <a:r>
              <a:rPr lang="tr-TR" sz="1800" dirty="0"/>
              <a:t> durumda olması için sıcaklık etkili bir yoldur.. Dikkat edilmesi gereken husus bitkinin aktif virüsün </a:t>
            </a:r>
            <a:r>
              <a:rPr lang="tr-TR" sz="1800" dirty="0" err="1"/>
              <a:t>inaktif</a:t>
            </a:r>
            <a:r>
              <a:rPr lang="tr-TR" sz="1800" dirty="0"/>
              <a:t> olduğu aralık ve uygulama zamanı seçilmelidir.. Meyve ağaçları, şeker kamışı, </a:t>
            </a:r>
            <a:r>
              <a:rPr lang="tr-TR" sz="1800" dirty="0" err="1"/>
              <a:t>kassava</a:t>
            </a:r>
            <a:r>
              <a:rPr lang="tr-TR" sz="1800" dirty="0"/>
              <a:t> bitkilerinde bu uygulama etkindir..</a:t>
            </a:r>
          </a:p>
          <a:p>
            <a:endParaRPr lang="tr-TR" sz="2000" dirty="0"/>
          </a:p>
          <a:p>
            <a:pPr algn="just"/>
            <a:r>
              <a:rPr lang="tr-TR" dirty="0">
                <a:solidFill>
                  <a:srgbClr val="FF0000"/>
                </a:solidFill>
              </a:rPr>
              <a:t>2-hastalıksız bitki elde edilmesinde meristem kültürü:</a:t>
            </a:r>
            <a:r>
              <a:rPr lang="tr-TR" b="1" dirty="0">
                <a:solidFill>
                  <a:srgbClr val="FF0000"/>
                </a:solidFill>
                <a:latin typeface="Comic Sans MS" pitchFamily="66" charset="0"/>
              </a:rPr>
              <a:t> </a:t>
            </a:r>
            <a:r>
              <a:rPr lang="tr-TR" sz="2700" b="1" dirty="0">
                <a:solidFill>
                  <a:schemeClr val="tx1">
                    <a:lumMod val="95000"/>
                    <a:lumOff val="5000"/>
                  </a:schemeClr>
                </a:solidFill>
                <a:latin typeface="Comic Sans MS" pitchFamily="66" charset="0"/>
              </a:rPr>
              <a:t>en sık kullanılan yöntemdir..</a:t>
            </a:r>
          </a:p>
          <a:p>
            <a:pPr algn="just"/>
            <a:r>
              <a:rPr lang="tr-TR" sz="2100" dirty="0"/>
              <a:t>1-Tüm </a:t>
            </a:r>
            <a:r>
              <a:rPr lang="tr-TR" sz="2100" dirty="0" err="1"/>
              <a:t>apikal</a:t>
            </a:r>
            <a:r>
              <a:rPr lang="tr-TR" sz="2100" dirty="0">
                <a:solidFill>
                  <a:schemeClr val="tx1">
                    <a:lumMod val="95000"/>
                    <a:lumOff val="5000"/>
                  </a:schemeClr>
                </a:solidFill>
              </a:rPr>
              <a:t> meristem veya buradan alınan küçük </a:t>
            </a:r>
            <a:r>
              <a:rPr lang="tr-TR" sz="2100" dirty="0" err="1">
                <a:solidFill>
                  <a:schemeClr val="tx1">
                    <a:lumMod val="95000"/>
                    <a:lumOff val="5000"/>
                  </a:schemeClr>
                </a:solidFill>
              </a:rPr>
              <a:t>embriyonik</a:t>
            </a:r>
            <a:r>
              <a:rPr lang="tr-TR" sz="2100" dirty="0">
                <a:solidFill>
                  <a:schemeClr val="tx1">
                    <a:lumMod val="95000"/>
                    <a:lumOff val="5000"/>
                  </a:schemeClr>
                </a:solidFill>
              </a:rPr>
              <a:t> parçalar kültüre alınarak uygulanan tekniğe meristem kültürü denir.</a:t>
            </a:r>
          </a:p>
          <a:p>
            <a:pPr algn="just"/>
            <a:r>
              <a:rPr lang="tr-TR" sz="2100" dirty="0">
                <a:solidFill>
                  <a:schemeClr val="tx1">
                    <a:lumMod val="95000"/>
                    <a:lumOff val="5000"/>
                  </a:schemeClr>
                </a:solidFill>
              </a:rPr>
              <a:t>2- Çok az miktarlarda bitki büyüme düzenleyicileri ilave edildiğinde uç ve yan meristemlerden birçok yeni bitkicikler elde edilebilmektedir.</a:t>
            </a:r>
          </a:p>
          <a:p>
            <a:pPr algn="just"/>
            <a:r>
              <a:rPr lang="tr-TR" sz="2100" dirty="0">
                <a:solidFill>
                  <a:schemeClr val="tx1">
                    <a:lumMod val="95000"/>
                    <a:lumOff val="5000"/>
                  </a:schemeClr>
                </a:solidFill>
              </a:rPr>
              <a:t>3- Bu metotla elde edilen bitkiler her bakımdan birbirinin benzeridirler.</a:t>
            </a:r>
          </a:p>
          <a:p>
            <a:pPr algn="just"/>
            <a:r>
              <a:rPr lang="tr-TR" sz="2100" dirty="0">
                <a:solidFill>
                  <a:schemeClr val="tx1">
                    <a:lumMod val="95000"/>
                    <a:lumOff val="5000"/>
                  </a:schemeClr>
                </a:solidFill>
              </a:rPr>
              <a:t>Örn: Özellikle bahçe bitkilerinde, patates, çim, tütünde bu yöntem kullanılır..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643050"/>
            <a:ext cx="8329642" cy="6126163"/>
          </a:xfrm>
        </p:spPr>
        <p:txBody>
          <a:bodyPr>
            <a:normAutofit/>
          </a:bodyPr>
          <a:lstStyle/>
          <a:p>
            <a:r>
              <a:rPr lang="tr-TR" dirty="0">
                <a:solidFill>
                  <a:srgbClr val="FF0000"/>
                </a:solidFill>
              </a:rPr>
              <a:t>3- sıcaklık uygulamasından sonra meristem kültürü:</a:t>
            </a:r>
          </a:p>
          <a:p>
            <a:pPr>
              <a:buNone/>
            </a:pPr>
            <a:r>
              <a:rPr lang="tr-TR" dirty="0">
                <a:solidFill>
                  <a:srgbClr val="FF0000"/>
                </a:solidFill>
              </a:rPr>
              <a:t>    </a:t>
            </a:r>
            <a:r>
              <a:rPr lang="tr-TR" sz="2500" dirty="0">
                <a:latin typeface="Comic Sans MS" pitchFamily="66" charset="0"/>
              </a:rPr>
              <a:t>Bazı bitkilerde birden fazla virüs olması ihtimaline karşılık hastalıksız meristem kültürü yapabilmek için meristemlerin alınacağı sürgünlere sıcaklık uygulaması yapılır. Böylelikle virüs konsantrasyonu azaltılır yada virüssüz alan çoğaltılmış olur bu işlemin </a:t>
            </a:r>
            <a:r>
              <a:rPr lang="tr-TR" sz="2500" dirty="0" err="1">
                <a:latin typeface="Comic Sans MS" pitchFamily="66" charset="0"/>
              </a:rPr>
              <a:t>faydasıda</a:t>
            </a:r>
            <a:r>
              <a:rPr lang="tr-TR" sz="2500" dirty="0">
                <a:latin typeface="Comic Sans MS" pitchFamily="66" charset="0"/>
              </a:rPr>
              <a:t> daha büyük </a:t>
            </a:r>
            <a:r>
              <a:rPr lang="tr-TR" sz="2500" dirty="0" err="1">
                <a:latin typeface="Comic Sans MS" pitchFamily="66" charset="0"/>
              </a:rPr>
              <a:t>eksplant</a:t>
            </a:r>
            <a:r>
              <a:rPr lang="tr-TR" sz="2500" dirty="0">
                <a:latin typeface="Comic Sans MS" pitchFamily="66" charset="0"/>
              </a:rPr>
              <a:t> kullanılmasını sağlamaktır..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571480"/>
            <a:ext cx="7972452" cy="5554683"/>
          </a:xfrm>
        </p:spPr>
        <p:txBody>
          <a:bodyPr>
            <a:normAutofit/>
          </a:bodyPr>
          <a:lstStyle/>
          <a:p>
            <a:r>
              <a:rPr lang="tr-TR" sz="2500" dirty="0">
                <a:solidFill>
                  <a:srgbClr val="FF0000"/>
                </a:solidFill>
              </a:rPr>
              <a:t>4- kimyasal uygulaması ile birlikte meristem kültürü</a:t>
            </a:r>
            <a:r>
              <a:rPr lang="tr-TR" dirty="0"/>
              <a:t>: </a:t>
            </a:r>
            <a:r>
              <a:rPr lang="tr-TR" sz="2000" dirty="0"/>
              <a:t>bu teknik sınırlı bir başarı sağlamış,  ve </a:t>
            </a:r>
            <a:r>
              <a:rPr lang="tr-TR" sz="2000" dirty="0" err="1"/>
              <a:t>antivirüs</a:t>
            </a:r>
            <a:r>
              <a:rPr lang="tr-TR" sz="2000" dirty="0"/>
              <a:t> kimyasalların virüsler üzerinde farklı sonuçlar ortaya çıkarmış..</a:t>
            </a:r>
          </a:p>
          <a:p>
            <a:r>
              <a:rPr lang="tr-TR" sz="2500" dirty="0">
                <a:solidFill>
                  <a:srgbClr val="FF0000"/>
                </a:solidFill>
              </a:rPr>
              <a:t>5- </a:t>
            </a:r>
            <a:r>
              <a:rPr lang="tr-TR" sz="2500" dirty="0" err="1">
                <a:solidFill>
                  <a:srgbClr val="FF0000"/>
                </a:solidFill>
              </a:rPr>
              <a:t>adventif</a:t>
            </a:r>
            <a:r>
              <a:rPr lang="tr-TR" sz="2500" dirty="0">
                <a:solidFill>
                  <a:srgbClr val="FF0000"/>
                </a:solidFill>
              </a:rPr>
              <a:t> sürgün oluşumundan sonra meristem kültürü</a:t>
            </a:r>
            <a:r>
              <a:rPr lang="tr-TR" dirty="0"/>
              <a:t>:</a:t>
            </a:r>
            <a:r>
              <a:rPr lang="tr-TR" sz="2000" dirty="0"/>
              <a:t> bu teknik zambaklarda verimli neticeler  vermiş.. Alınan verimli materyaller meristem kültür ortamına aktarılmış ve virüssüz bitkiler oluşmuştur.. Zambaklar dışında petunya, tütün, kabak bitkilerinde verimli neticeler alınmıştır.. Bu bitkilerin yapraklarının bir kısmı virüssüz olduğu görülmüş ve bu kısımların in </a:t>
            </a:r>
            <a:r>
              <a:rPr lang="tr-TR" sz="2000" dirty="0" err="1"/>
              <a:t>vitro</a:t>
            </a:r>
            <a:r>
              <a:rPr lang="tr-TR" sz="2000" dirty="0"/>
              <a:t> ortamlarda </a:t>
            </a:r>
            <a:r>
              <a:rPr lang="tr-TR" sz="2000" dirty="0" err="1"/>
              <a:t>virüssüsz</a:t>
            </a:r>
            <a:r>
              <a:rPr lang="tr-TR" sz="2000" dirty="0"/>
              <a:t> </a:t>
            </a:r>
            <a:r>
              <a:rPr lang="tr-TR" sz="2000" dirty="0" err="1"/>
              <a:t>adventif</a:t>
            </a:r>
            <a:r>
              <a:rPr lang="tr-TR" sz="2000" dirty="0"/>
              <a:t> </a:t>
            </a:r>
            <a:r>
              <a:rPr lang="tr-TR" sz="2000" dirty="0" err="1"/>
              <a:t>sürügünlerin</a:t>
            </a:r>
            <a:r>
              <a:rPr lang="tr-TR" sz="2000" dirty="0"/>
              <a:t> </a:t>
            </a:r>
            <a:r>
              <a:rPr lang="tr-TR" sz="2000" dirty="0" err="1"/>
              <a:t>rejenere</a:t>
            </a:r>
            <a:r>
              <a:rPr lang="tr-TR" sz="2000" dirty="0"/>
              <a:t> </a:t>
            </a:r>
            <a:r>
              <a:rPr lang="tr-TR" sz="2000" dirty="0" err="1"/>
              <a:t>oldugu</a:t>
            </a:r>
            <a:r>
              <a:rPr lang="tr-TR" sz="2000" dirty="0"/>
              <a:t> müşahede edilmiş..</a:t>
            </a:r>
          </a:p>
          <a:p>
            <a:r>
              <a:rPr lang="tr-TR" sz="2500" dirty="0">
                <a:solidFill>
                  <a:srgbClr val="FF0000"/>
                </a:solidFill>
              </a:rPr>
              <a:t>6- meristemlerin virüssüz anaçlara aşılanması: </a:t>
            </a:r>
            <a:r>
              <a:rPr lang="tr-TR" sz="2000" dirty="0"/>
              <a:t>meristemlerin in </a:t>
            </a:r>
            <a:r>
              <a:rPr lang="tr-TR" sz="2000" dirty="0" err="1"/>
              <a:t>vitro</a:t>
            </a:r>
            <a:r>
              <a:rPr lang="tr-TR" sz="2000" dirty="0"/>
              <a:t> koşullarda büyütülemediği </a:t>
            </a:r>
            <a:r>
              <a:rPr lang="tr-TR" sz="2000" dirty="0" err="1"/>
              <a:t>veye</a:t>
            </a:r>
            <a:r>
              <a:rPr lang="tr-TR" sz="2000" dirty="0"/>
              <a:t> meristemden oluşan sürgünün kök oluşturamadığı durumlarda, meristem anaca aşılanır ve in </a:t>
            </a:r>
            <a:r>
              <a:rPr lang="tr-TR" sz="2000" dirty="0" err="1"/>
              <a:t>vitro</a:t>
            </a:r>
            <a:r>
              <a:rPr lang="tr-TR" sz="2000" dirty="0"/>
              <a:t> koşullarda büyütülür veya çoğaltılır.. Zaten bu uygulama mikro aşılama diye biliniyor.. Turunçgillerde, kayısıda bu yöntem uygulanıyor..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000108"/>
            <a:ext cx="8229600" cy="4525963"/>
          </a:xfrm>
        </p:spPr>
        <p:txBody>
          <a:bodyPr/>
          <a:lstStyle/>
          <a:p>
            <a:r>
              <a:rPr lang="tr-TR" sz="2800" dirty="0">
                <a:solidFill>
                  <a:srgbClr val="00B050"/>
                </a:solidFill>
              </a:rPr>
              <a:t>Virüssüz bitkilerin üretilme aşamaları</a:t>
            </a:r>
            <a:r>
              <a:rPr lang="tr-TR" dirty="0">
                <a:solidFill>
                  <a:srgbClr val="00B050"/>
                </a:solidFill>
              </a:rPr>
              <a:t>:</a:t>
            </a:r>
          </a:p>
          <a:p>
            <a:pPr>
              <a:buNone/>
            </a:pPr>
            <a:r>
              <a:rPr lang="tr-TR" dirty="0"/>
              <a:t>1- bitkideki virüsler tanımlanmalı </a:t>
            </a:r>
          </a:p>
          <a:p>
            <a:pPr>
              <a:buNone/>
            </a:pPr>
            <a:r>
              <a:rPr lang="tr-TR" dirty="0"/>
              <a:t>2- virüsün temizlenmesi için gerekli uygulamalar yapılmalı</a:t>
            </a:r>
          </a:p>
          <a:p>
            <a:pPr>
              <a:buNone/>
            </a:pPr>
            <a:r>
              <a:rPr lang="tr-TR" dirty="0"/>
              <a:t>3- elde edilen bitkilere virüs testi uygulanmalı</a:t>
            </a:r>
          </a:p>
          <a:p>
            <a:pPr>
              <a:buNone/>
            </a:pPr>
            <a:r>
              <a:rPr lang="tr-TR" dirty="0"/>
              <a:t>4- bitkiye tekrardan virüs bulaşmaması için gerekli önlemler alınmalı..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428736"/>
            <a:ext cx="8229600" cy="4389120"/>
          </a:xfrm>
        </p:spPr>
        <p:txBody>
          <a:bodyPr>
            <a:normAutofit fontScale="92500"/>
          </a:bodyPr>
          <a:lstStyle/>
          <a:p>
            <a:pPr lvl="1" algn="just">
              <a:buNone/>
            </a:pPr>
            <a:r>
              <a:rPr lang="tr-TR" sz="3000" dirty="0" err="1">
                <a:solidFill>
                  <a:srgbClr val="00B050"/>
                </a:solidFill>
                <a:latin typeface="Comic Sans MS" pitchFamily="66" charset="0"/>
              </a:rPr>
              <a:t>Germplazm</a:t>
            </a:r>
            <a:r>
              <a:rPr lang="tr-TR" sz="3000" dirty="0">
                <a:solidFill>
                  <a:srgbClr val="00B050"/>
                </a:solidFill>
                <a:latin typeface="Comic Sans MS" pitchFamily="66" charset="0"/>
              </a:rPr>
              <a:t> muhafazası: </a:t>
            </a:r>
            <a:r>
              <a:rPr lang="tr-TR" sz="2400" dirty="0" err="1">
                <a:latin typeface="Comic Sans MS" pitchFamily="66" charset="0"/>
              </a:rPr>
              <a:t>Totipotent</a:t>
            </a:r>
            <a:r>
              <a:rPr lang="tr-TR" sz="2400" dirty="0">
                <a:latin typeface="Comic Sans MS" pitchFamily="66" charset="0"/>
              </a:rPr>
              <a:t> hücrelerin </a:t>
            </a:r>
            <a:r>
              <a:rPr lang="tr-TR" sz="2400" i="1" dirty="0">
                <a:latin typeface="Comic Sans MS" pitchFamily="66" charset="0"/>
              </a:rPr>
              <a:t>in </a:t>
            </a:r>
            <a:r>
              <a:rPr lang="tr-TR" sz="2400" i="1" dirty="0" err="1">
                <a:latin typeface="Comic Sans MS" pitchFamily="66" charset="0"/>
              </a:rPr>
              <a:t>vitro</a:t>
            </a:r>
            <a:r>
              <a:rPr lang="tr-TR" sz="2400" i="1" dirty="0">
                <a:latin typeface="Comic Sans MS" pitchFamily="66" charset="0"/>
              </a:rPr>
              <a:t> </a:t>
            </a:r>
            <a:r>
              <a:rPr lang="tr-TR" sz="2400" dirty="0">
                <a:latin typeface="Comic Sans MS" pitchFamily="66" charset="0"/>
              </a:rPr>
              <a:t>kültürü, </a:t>
            </a:r>
            <a:r>
              <a:rPr lang="tr-TR" sz="2400" dirty="0" err="1">
                <a:latin typeface="Comic Sans MS" pitchFamily="66" charset="0"/>
              </a:rPr>
              <a:t>kallus</a:t>
            </a:r>
            <a:r>
              <a:rPr lang="tr-TR" sz="2400" dirty="0">
                <a:latin typeface="Comic Sans MS" pitchFamily="66" charset="0"/>
              </a:rPr>
              <a:t> veya süspansiyon hücreleri şeklinde uzun süreli olarak veya belirli aralıklarla yeniden oluşturularak saklanabilir ve ihtiyaç duyulduğunda bu hücrelerden yeni bitkiler oluşturulabilir. </a:t>
            </a:r>
          </a:p>
          <a:p>
            <a:pPr lvl="1" algn="just"/>
            <a:r>
              <a:rPr lang="tr-TR" sz="2400" dirty="0">
                <a:latin typeface="Comic Sans MS" pitchFamily="66" charset="0"/>
              </a:rPr>
              <a:t>Bu hücreler, meristemler veya minyatür bitkiler düşük sıcaklıkta (4 °C), çok az besin maddesine ve alana ihtiyaç duyarak aseptik şartlarda saklanabilir (1-4 yıl). </a:t>
            </a:r>
          </a:p>
          <a:p>
            <a:pPr lvl="1" algn="just"/>
            <a:r>
              <a:rPr lang="tr-TR" sz="2400" dirty="0">
                <a:latin typeface="Comic Sans MS" pitchFamily="66" charset="0"/>
              </a:rPr>
              <a:t>Benzer şekilde çok düşük sıcaklıklarda (-196 °C), sıvı azot içinde doku ve hücreler hızlı bir şekilde dondurularak saklanabilir..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714348" y="500042"/>
            <a:ext cx="8229600" cy="1143000"/>
          </a:xfrm>
        </p:spPr>
        <p:txBody>
          <a:bodyPr>
            <a:normAutofit/>
          </a:bodyPr>
          <a:lstStyle/>
          <a:p>
            <a:r>
              <a:rPr lang="tr-TR" sz="2500" dirty="0">
                <a:solidFill>
                  <a:srgbClr val="FF0000"/>
                </a:solidFill>
              </a:rPr>
              <a:t>Genetik materyalin muhafazası esnasında dikkat edilmesi gereken hususlar;</a:t>
            </a:r>
          </a:p>
        </p:txBody>
      </p:sp>
      <p:sp>
        <p:nvSpPr>
          <p:cNvPr id="3" name="2 İçerik Yer Tutucusu"/>
          <p:cNvSpPr>
            <a:spLocks noGrp="1"/>
          </p:cNvSpPr>
          <p:nvPr>
            <p:ph idx="1"/>
          </p:nvPr>
        </p:nvSpPr>
        <p:spPr>
          <a:xfrm>
            <a:off x="571472" y="2332037"/>
            <a:ext cx="8229600" cy="4525963"/>
          </a:xfrm>
        </p:spPr>
        <p:txBody>
          <a:bodyPr>
            <a:normAutofit/>
          </a:bodyPr>
          <a:lstStyle/>
          <a:p>
            <a:pPr>
              <a:buNone/>
            </a:pPr>
            <a:r>
              <a:rPr lang="tr-TR" sz="2200" dirty="0"/>
              <a:t>A- muhafaza edilen materyal herhangi bir değişikliğe uğramamalı</a:t>
            </a:r>
          </a:p>
          <a:p>
            <a:pPr>
              <a:buNone/>
            </a:pPr>
            <a:r>
              <a:rPr lang="tr-TR" sz="2200" dirty="0"/>
              <a:t>B-  muhafaza süresi sonunda materyal tekrardan kullanılabilmelidir yani büyüme ve gelişmesi devam edebilmeli</a:t>
            </a:r>
          </a:p>
          <a:p>
            <a:pPr>
              <a:buNone/>
            </a:pPr>
            <a:r>
              <a:rPr lang="tr-TR" sz="2200" dirty="0"/>
              <a:t>C-  muhafaza yöntemi farklı koşullarda farklı bitkiler içinde uygulanabilmeli</a:t>
            </a:r>
          </a:p>
          <a:p>
            <a:pPr>
              <a:buNone/>
            </a:pPr>
            <a:r>
              <a:rPr lang="tr-TR" sz="2200" dirty="0"/>
              <a:t>D-  uygulanan muhafaza tekniği materyalde seleksiyon etkisi yapmamalı</a:t>
            </a:r>
          </a:p>
          <a:p>
            <a:pPr>
              <a:buNone/>
            </a:pPr>
            <a:r>
              <a:rPr lang="tr-TR" sz="2200" dirty="0"/>
              <a:t>E- uygulanan </a:t>
            </a:r>
            <a:r>
              <a:rPr lang="tr-TR" sz="2200" dirty="0" err="1"/>
              <a:t>yontemçok</a:t>
            </a:r>
            <a:r>
              <a:rPr lang="tr-TR" sz="2200" dirty="0"/>
              <a:t> pahalı olmamalı ve kolay uygulanabilmeli..</a:t>
            </a:r>
          </a:p>
          <a:p>
            <a:pPr>
              <a:buFont typeface="Wingdings" pitchFamily="2" charset="2"/>
              <a:buChar char="Ø"/>
            </a:pPr>
            <a:endParaRPr lang="tr-T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1714488"/>
            <a:ext cx="8229600" cy="4389120"/>
          </a:xfrm>
        </p:spPr>
        <p:txBody>
          <a:bodyPr>
            <a:normAutofit/>
          </a:bodyPr>
          <a:lstStyle/>
          <a:p>
            <a:pPr>
              <a:buNone/>
            </a:pPr>
            <a:r>
              <a:rPr lang="tr-TR" dirty="0">
                <a:solidFill>
                  <a:srgbClr val="FF0000"/>
                </a:solidFill>
              </a:rPr>
              <a:t>Genetik materyalin meristem, sürgün ucu ve tomurcuk şeklinde muhafaza edilmesi yöntemleri</a:t>
            </a:r>
            <a:r>
              <a:rPr lang="tr-TR" dirty="0"/>
              <a:t>; </a:t>
            </a:r>
          </a:p>
          <a:p>
            <a:pPr>
              <a:buFont typeface="Wingdings" pitchFamily="2" charset="2"/>
              <a:buChar char="v"/>
            </a:pPr>
            <a:r>
              <a:rPr lang="tr-TR" dirty="0"/>
              <a:t>  büyümenin yavaşlatılması</a:t>
            </a:r>
          </a:p>
          <a:p>
            <a:pPr>
              <a:buFont typeface="Wingdings" pitchFamily="2" charset="2"/>
              <a:buChar char="v"/>
            </a:pPr>
            <a:r>
              <a:rPr lang="tr-TR" dirty="0"/>
              <a:t>Çok düşük sıcaklıkta sıvı azot içerisinde muhafaza(</a:t>
            </a:r>
            <a:r>
              <a:rPr lang="tr-TR" dirty="0" err="1"/>
              <a:t>cryopreservation</a:t>
            </a:r>
            <a:r>
              <a:rPr lang="tr-TR" dirty="0"/>
              <a:t>)</a:t>
            </a:r>
          </a:p>
          <a:p>
            <a:pPr>
              <a:buNone/>
            </a:pPr>
            <a:r>
              <a:rPr lang="tr-TR" sz="2400" dirty="0"/>
              <a:t>    1- </a:t>
            </a:r>
            <a:r>
              <a:rPr lang="tr-TR" sz="2400" dirty="0" err="1"/>
              <a:t>cryopreservation</a:t>
            </a:r>
            <a:r>
              <a:rPr lang="tr-TR" sz="2400" dirty="0"/>
              <a:t> tekniğinin uygulanması</a:t>
            </a:r>
          </a:p>
          <a:p>
            <a:pPr>
              <a:buNone/>
            </a:pPr>
            <a:r>
              <a:rPr lang="tr-TR" sz="2400" dirty="0"/>
              <a:t>    2- dona karşı kimyasalların kullanılması</a:t>
            </a:r>
          </a:p>
          <a:p>
            <a:pPr>
              <a:buNone/>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000232" y="2928934"/>
            <a:ext cx="4572000" cy="1569660"/>
          </a:xfrm>
          <a:prstGeom prst="rect">
            <a:avLst/>
          </a:prstGeom>
        </p:spPr>
        <p:txBody>
          <a:bodyPr>
            <a:spAutoFit/>
          </a:bodyPr>
          <a:lstStyle/>
          <a:p>
            <a:pPr>
              <a:buFont typeface="Arial" pitchFamily="34" charset="0"/>
              <a:buChar char="•"/>
            </a:pPr>
            <a:r>
              <a:rPr lang="tr-TR" sz="3200" dirty="0" err="1">
                <a:solidFill>
                  <a:schemeClr val="accent3">
                    <a:lumMod val="75000"/>
                  </a:schemeClr>
                </a:solidFill>
              </a:rPr>
              <a:t>Yavas</a:t>
            </a:r>
            <a:r>
              <a:rPr lang="tr-TR" sz="3200" dirty="0">
                <a:solidFill>
                  <a:schemeClr val="accent3">
                    <a:lumMod val="75000"/>
                  </a:schemeClr>
                </a:solidFill>
              </a:rPr>
              <a:t> Dondurma</a:t>
            </a:r>
          </a:p>
          <a:p>
            <a:pPr>
              <a:buFont typeface="Arial" pitchFamily="34" charset="0"/>
              <a:buChar char="•"/>
            </a:pPr>
            <a:r>
              <a:rPr lang="tr-TR" sz="3200" dirty="0">
                <a:solidFill>
                  <a:schemeClr val="accent3">
                    <a:lumMod val="75000"/>
                  </a:schemeClr>
                </a:solidFill>
              </a:rPr>
              <a:t>Hızlı dondurma</a:t>
            </a:r>
          </a:p>
          <a:p>
            <a:pPr>
              <a:buFont typeface="Arial" pitchFamily="34" charset="0"/>
              <a:buChar char="•"/>
            </a:pPr>
            <a:r>
              <a:rPr lang="tr-TR" sz="3200" dirty="0">
                <a:solidFill>
                  <a:schemeClr val="accent3">
                    <a:lumMod val="75000"/>
                  </a:schemeClr>
                </a:solidFill>
              </a:rPr>
              <a:t>Damla halinde dondurma</a:t>
            </a:r>
          </a:p>
        </p:txBody>
      </p:sp>
      <p:sp>
        <p:nvSpPr>
          <p:cNvPr id="3" name="2 Başlık"/>
          <p:cNvSpPr>
            <a:spLocks noGrp="1"/>
          </p:cNvSpPr>
          <p:nvPr>
            <p:ph type="title" idx="4294967295"/>
          </p:nvPr>
        </p:nvSpPr>
        <p:spPr>
          <a:xfrm>
            <a:off x="214282" y="928670"/>
            <a:ext cx="8229600" cy="1143000"/>
          </a:xfrm>
        </p:spPr>
        <p:txBody>
          <a:bodyPr>
            <a:normAutofit/>
          </a:bodyPr>
          <a:lstStyle/>
          <a:p>
            <a:r>
              <a:rPr lang="tr-TR" sz="2400" dirty="0">
                <a:solidFill>
                  <a:srgbClr val="FF0000"/>
                </a:solidFill>
              </a:rPr>
              <a:t>MERİSTEMLERİN DONDORULMASI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314580"/>
            <a:ext cx="7851648" cy="1828800"/>
          </a:xfrm>
        </p:spPr>
        <p:txBody>
          <a:bodyPr>
            <a:normAutofit fontScale="90000"/>
          </a:bodyPr>
          <a:lstStyle/>
          <a:p>
            <a:pPr algn="l"/>
            <a:r>
              <a:rPr lang="tr-TR" sz="3600" i="1" dirty="0" err="1">
                <a:solidFill>
                  <a:schemeClr val="accent3">
                    <a:lumMod val="75000"/>
                  </a:schemeClr>
                </a:solidFill>
              </a:rPr>
              <a:t>Yavas</a:t>
            </a:r>
            <a:r>
              <a:rPr lang="tr-TR" sz="3600" i="1" dirty="0">
                <a:solidFill>
                  <a:schemeClr val="accent3">
                    <a:lumMod val="75000"/>
                  </a:schemeClr>
                </a:solidFill>
              </a:rPr>
              <a:t> dondurma: </a:t>
            </a:r>
            <a:r>
              <a:rPr lang="tr-TR" sz="2500" dirty="0"/>
              <a:t>bu yöntem fazla miktarda su içeren bitki dondurulmasında kullanılıyor..</a:t>
            </a:r>
            <a:br>
              <a:rPr lang="tr-TR" sz="2500" dirty="0"/>
            </a:br>
            <a:r>
              <a:rPr lang="tr-TR" sz="2500" dirty="0"/>
              <a:t>Özel olarak üretilmiş materyaller kullanılıyor..</a:t>
            </a:r>
            <a:r>
              <a:rPr lang="tr-TR" dirty="0"/>
              <a:t> </a:t>
            </a:r>
            <a:br>
              <a:rPr lang="tr-TR" dirty="0"/>
            </a:br>
            <a:br>
              <a:rPr lang="tr-TR" dirty="0"/>
            </a:br>
            <a:r>
              <a:rPr lang="tr-TR" sz="2800" dirty="0"/>
              <a:t>Meristemler 0.5-1 °C/</a:t>
            </a:r>
            <a:r>
              <a:rPr lang="tr-TR" sz="2800" dirty="0" err="1"/>
              <a:t>dk</a:t>
            </a:r>
            <a:r>
              <a:rPr lang="tr-TR" sz="2800" dirty="0"/>
              <a:t> olacak şekilde yavaş yavaş -40 -30°C kadar soğutuluyor..</a:t>
            </a:r>
            <a:br>
              <a:rPr lang="tr-TR" sz="2800" dirty="0"/>
            </a:br>
            <a:r>
              <a:rPr lang="tr-TR" sz="2800" dirty="0"/>
              <a:t>Örn: bezelye, çilek</a:t>
            </a:r>
            <a:br>
              <a:rPr lang="tr-TR" sz="2800" dirty="0"/>
            </a:br>
            <a:br>
              <a:rPr lang="tr-TR" sz="2800" dirty="0"/>
            </a:br>
            <a:r>
              <a:rPr lang="tr-TR" sz="2800" b="1" i="1" dirty="0"/>
              <a:t>Dikkat : Özel yapılmış materyaller-</a:t>
            </a:r>
            <a:r>
              <a:rPr lang="tr-TR" sz="2800" b="1" i="1" dirty="0" err="1"/>
              <a:t>dondorucular</a:t>
            </a:r>
            <a:r>
              <a:rPr lang="tr-TR" sz="2800" b="1" i="1" dirty="0"/>
              <a:t>- sadece burada kullanılıyor..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642910" y="3429000"/>
            <a:ext cx="9072626" cy="1470025"/>
          </a:xfrm>
        </p:spPr>
        <p:txBody>
          <a:bodyPr>
            <a:noAutofit/>
          </a:bodyPr>
          <a:lstStyle/>
          <a:p>
            <a:pPr algn="l"/>
            <a:r>
              <a:rPr lang="tr-TR" sz="3200" dirty="0">
                <a:solidFill>
                  <a:schemeClr val="accent3">
                    <a:lumMod val="75000"/>
                  </a:schemeClr>
                </a:solidFill>
              </a:rPr>
              <a:t>Hızlı dondurma</a:t>
            </a:r>
            <a:r>
              <a:rPr lang="tr-TR" sz="3200" dirty="0">
                <a:solidFill>
                  <a:srgbClr val="FF0000"/>
                </a:solidFill>
              </a:rPr>
              <a:t>: </a:t>
            </a:r>
            <a:r>
              <a:rPr lang="tr-TR" sz="2500" dirty="0"/>
              <a:t>Bu işlem dona karşı koruyucu maddelerle muhafaza edilmiş meristemlerin sıvı azot içine daldırılması ile olur..</a:t>
            </a:r>
            <a:br>
              <a:rPr lang="tr-TR" sz="2500" dirty="0"/>
            </a:br>
            <a:br>
              <a:rPr lang="tr-TR" sz="2500" dirty="0"/>
            </a:br>
            <a:r>
              <a:rPr lang="tr-TR" sz="2500" dirty="0"/>
              <a:t>Dikkat edilmesi gereken husus dondurma esnasında hücrelerin arasında buzun oluşmasını engelleyerek meristemlerin canlı kalmasını sağlamaktır..</a:t>
            </a:r>
            <a:br>
              <a:rPr lang="tr-TR" sz="2500" dirty="0"/>
            </a:br>
            <a:r>
              <a:rPr lang="tr-TR" sz="2500" dirty="0"/>
              <a:t>Not: bu yöntem </a:t>
            </a:r>
            <a:r>
              <a:rPr lang="tr-TR" sz="2500" dirty="0" err="1"/>
              <a:t>cok</a:t>
            </a:r>
            <a:r>
              <a:rPr lang="tr-TR" sz="2500" dirty="0"/>
              <a:t> sayıda </a:t>
            </a:r>
            <a:r>
              <a:rPr lang="tr-TR" sz="2500" dirty="0" err="1"/>
              <a:t>stoplazması</a:t>
            </a:r>
            <a:r>
              <a:rPr lang="tr-TR" sz="2500" dirty="0"/>
              <a:t> bulunan ama az sayıda </a:t>
            </a:r>
            <a:r>
              <a:rPr lang="tr-TR" sz="2500" dirty="0" err="1"/>
              <a:t>vakuol</a:t>
            </a:r>
            <a:r>
              <a:rPr lang="tr-TR" sz="2500" dirty="0"/>
              <a:t> bulunan bitkilerde uygulanır..</a:t>
            </a:r>
            <a:br>
              <a:rPr lang="tr-TR" sz="2500" dirty="0"/>
            </a:br>
            <a:br>
              <a:rPr lang="tr-TR" sz="2500" dirty="0"/>
            </a:br>
            <a:r>
              <a:rPr lang="tr-TR" sz="2500" dirty="0"/>
              <a:t>Örnek: Karanfil-ilk kez 1976-</a:t>
            </a:r>
            <a:br>
              <a:rPr lang="tr-TR" sz="2500" dirty="0"/>
            </a:br>
            <a:r>
              <a:rPr lang="tr-TR" sz="2500" dirty="0"/>
              <a:t>patates </a:t>
            </a:r>
            <a:br>
              <a:rPr lang="tr-TR" sz="2500" dirty="0"/>
            </a:br>
            <a:r>
              <a:rPr lang="tr-TR" sz="2500" dirty="0"/>
              <a:t>çilek</a:t>
            </a:r>
            <a:br>
              <a:rPr lang="tr-TR" sz="2500" dirty="0"/>
            </a:br>
            <a:br>
              <a:rPr lang="tr-TR" sz="2500" dirty="0"/>
            </a:br>
            <a:endParaRPr lang="tr-TR"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28794" y="1643050"/>
            <a:ext cx="8229600" cy="4525963"/>
          </a:xfrm>
        </p:spPr>
        <p:txBody>
          <a:bodyPr/>
          <a:lstStyle/>
          <a:p>
            <a:r>
              <a:rPr lang="tr-TR" dirty="0">
                <a:solidFill>
                  <a:srgbClr val="FF0000"/>
                </a:solidFill>
              </a:rPr>
              <a:t>MERİSTEM KÜLTÜRÜ,</a:t>
            </a:r>
          </a:p>
          <a:p>
            <a:pPr>
              <a:buNone/>
            </a:pPr>
            <a:endParaRPr lang="tr-TR" dirty="0">
              <a:solidFill>
                <a:srgbClr val="FF0000"/>
              </a:solidFill>
            </a:endParaRPr>
          </a:p>
          <a:p>
            <a:r>
              <a:rPr lang="tr-TR" dirty="0">
                <a:solidFill>
                  <a:srgbClr val="FF0000"/>
                </a:solidFill>
              </a:rPr>
              <a:t> SÜRGÜN UCU,</a:t>
            </a:r>
          </a:p>
          <a:p>
            <a:pPr>
              <a:buNone/>
            </a:pPr>
            <a:endParaRPr lang="tr-TR" dirty="0">
              <a:solidFill>
                <a:srgbClr val="FF0000"/>
              </a:solidFill>
            </a:endParaRPr>
          </a:p>
          <a:p>
            <a:r>
              <a:rPr lang="tr-TR" dirty="0">
                <a:solidFill>
                  <a:srgbClr val="FF0000"/>
                </a:solidFill>
              </a:rPr>
              <a:t> TOMURCUK KÜLTÜRÜ,</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000100" y="2714620"/>
            <a:ext cx="7772400" cy="1470025"/>
          </a:xfrm>
        </p:spPr>
        <p:txBody>
          <a:bodyPr>
            <a:normAutofit fontScale="90000"/>
          </a:bodyPr>
          <a:lstStyle/>
          <a:p>
            <a:pPr marL="742950" indent="-742950" algn="l"/>
            <a:r>
              <a:rPr lang="tr-TR" sz="3600" dirty="0">
                <a:solidFill>
                  <a:schemeClr val="accent3">
                    <a:lumMod val="75000"/>
                  </a:schemeClr>
                </a:solidFill>
              </a:rPr>
              <a:t>Damla halinde dondurma:</a:t>
            </a:r>
            <a:br>
              <a:rPr lang="tr-TR" sz="3600" dirty="0">
                <a:solidFill>
                  <a:schemeClr val="accent3">
                    <a:lumMod val="75000"/>
                  </a:schemeClr>
                </a:solidFill>
              </a:rPr>
            </a:br>
            <a:br>
              <a:rPr lang="tr-TR" sz="2000" dirty="0">
                <a:latin typeface="+mn-lt"/>
              </a:rPr>
            </a:br>
            <a:r>
              <a:rPr lang="tr-TR" sz="2000" dirty="0">
                <a:latin typeface="+mn-lt"/>
              </a:rPr>
              <a:t>Bu yöntem </a:t>
            </a:r>
            <a:r>
              <a:rPr lang="tr-TR" sz="2000" dirty="0" err="1">
                <a:latin typeface="+mn-lt"/>
              </a:rPr>
              <a:t>kassava</a:t>
            </a:r>
            <a:r>
              <a:rPr lang="tr-TR" sz="2000" dirty="0">
                <a:latin typeface="+mn-lt"/>
              </a:rPr>
              <a:t>  meristemlerinin dondurulması için geliştirilmiş.</a:t>
            </a:r>
            <a:br>
              <a:rPr lang="tr-TR" sz="2000" dirty="0">
                <a:latin typeface="+mn-lt"/>
              </a:rPr>
            </a:br>
            <a:br>
              <a:rPr lang="tr-TR" sz="2000" dirty="0">
                <a:latin typeface="+mn-lt"/>
              </a:rPr>
            </a:br>
            <a:r>
              <a:rPr lang="tr-TR" sz="2000" dirty="0">
                <a:latin typeface="+mn-lt"/>
              </a:rPr>
              <a:t>Dona karşı koruyucu kimyasal çözelti steril bir </a:t>
            </a:r>
            <a:r>
              <a:rPr lang="tr-TR" sz="2000" dirty="0" err="1">
                <a:latin typeface="+mn-lt"/>
              </a:rPr>
              <a:t>petri</a:t>
            </a:r>
            <a:r>
              <a:rPr lang="tr-TR" sz="2000" dirty="0">
                <a:latin typeface="+mn-lt"/>
              </a:rPr>
              <a:t> kabına 18µm </a:t>
            </a:r>
            <a:r>
              <a:rPr lang="tr-TR" sz="2000" dirty="0" err="1">
                <a:latin typeface="+mn-lt"/>
              </a:rPr>
              <a:t>lik</a:t>
            </a:r>
            <a:r>
              <a:rPr lang="tr-TR" sz="2000" dirty="0">
                <a:latin typeface="+mn-lt"/>
              </a:rPr>
              <a:t> şeritler halinde yerleştirilen </a:t>
            </a:r>
            <a:r>
              <a:rPr lang="tr-TR" sz="2000" dirty="0" err="1">
                <a:latin typeface="+mn-lt"/>
              </a:rPr>
              <a:t>alimünyum</a:t>
            </a:r>
            <a:r>
              <a:rPr lang="tr-TR" sz="2000" dirty="0">
                <a:latin typeface="+mn-lt"/>
              </a:rPr>
              <a:t> kağıtlar üzerine 2-3µm </a:t>
            </a:r>
            <a:r>
              <a:rPr lang="tr-TR" sz="2000" dirty="0" err="1">
                <a:latin typeface="+mn-lt"/>
              </a:rPr>
              <a:t>lik</a:t>
            </a:r>
            <a:r>
              <a:rPr lang="tr-TR" sz="2000" dirty="0">
                <a:latin typeface="+mn-lt"/>
              </a:rPr>
              <a:t> damlalar damlatılır her </a:t>
            </a:r>
            <a:r>
              <a:rPr lang="tr-TR" sz="2000" dirty="0" err="1">
                <a:latin typeface="+mn-lt"/>
              </a:rPr>
              <a:t>petri</a:t>
            </a:r>
            <a:r>
              <a:rPr lang="tr-TR" sz="2000" dirty="0">
                <a:latin typeface="+mn-lt"/>
              </a:rPr>
              <a:t> kabına 20-30 meristem yerleştirilir ..</a:t>
            </a:r>
            <a:br>
              <a:rPr lang="tr-TR" sz="2000" dirty="0">
                <a:latin typeface="+mn-lt"/>
              </a:rPr>
            </a:br>
            <a:br>
              <a:rPr lang="tr-TR" sz="2000" dirty="0">
                <a:latin typeface="+mn-lt"/>
              </a:rPr>
            </a:br>
            <a:r>
              <a:rPr lang="tr-TR" sz="2000" dirty="0" err="1">
                <a:latin typeface="+mn-lt"/>
              </a:rPr>
              <a:t>Petri</a:t>
            </a:r>
            <a:r>
              <a:rPr lang="tr-TR" sz="2000" dirty="0">
                <a:latin typeface="+mn-lt"/>
              </a:rPr>
              <a:t> </a:t>
            </a:r>
            <a:r>
              <a:rPr lang="tr-TR" sz="2000" dirty="0" err="1">
                <a:latin typeface="+mn-lt"/>
              </a:rPr>
              <a:t>kabları</a:t>
            </a:r>
            <a:r>
              <a:rPr lang="tr-TR" sz="2000" dirty="0">
                <a:latin typeface="+mn-lt"/>
              </a:rPr>
              <a:t> 0,5°C/</a:t>
            </a:r>
            <a:r>
              <a:rPr lang="tr-TR" sz="2000" dirty="0" err="1">
                <a:latin typeface="+mn-lt"/>
              </a:rPr>
              <a:t>dk</a:t>
            </a:r>
            <a:r>
              <a:rPr lang="tr-TR" sz="2000" dirty="0">
                <a:latin typeface="+mn-lt"/>
              </a:rPr>
              <a:t> soğutma hızı ile -20 -30 °C kadar soğutulur..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43240" y="785802"/>
            <a:ext cx="5072066" cy="714372"/>
          </a:xfrm>
        </p:spPr>
        <p:txBody>
          <a:bodyPr>
            <a:normAutofit fontScale="90000"/>
          </a:bodyPr>
          <a:lstStyle/>
          <a:p>
            <a:r>
              <a:rPr lang="tr-TR" dirty="0">
                <a:solidFill>
                  <a:srgbClr val="FF0000"/>
                </a:solidFill>
              </a:rPr>
              <a:t>MERİSTEM DEPOLAMA</a:t>
            </a:r>
          </a:p>
        </p:txBody>
      </p:sp>
      <p:sp>
        <p:nvSpPr>
          <p:cNvPr id="3" name="2 İçerik Yer Tutucusu"/>
          <p:cNvSpPr>
            <a:spLocks noGrp="1"/>
          </p:cNvSpPr>
          <p:nvPr>
            <p:ph idx="1"/>
          </p:nvPr>
        </p:nvSpPr>
        <p:spPr>
          <a:xfrm>
            <a:off x="4929190" y="2285992"/>
            <a:ext cx="4014758" cy="4389120"/>
          </a:xfrm>
        </p:spPr>
        <p:txBody>
          <a:bodyPr/>
          <a:lstStyle/>
          <a:p>
            <a:r>
              <a:rPr lang="tr-TR" dirty="0"/>
              <a:t>Dondurulan meristemler sıvı azot içinde depo edilir. Dikkat edilmesi gereken husus meristem bütünüyle azot içinde kalmalıdır..</a:t>
            </a:r>
          </a:p>
        </p:txBody>
      </p:sp>
      <p:pic>
        <p:nvPicPr>
          <p:cNvPr id="1026" name="Picture 2" descr="C:\Users\rıdva\Desktop\DSC_0076.jpg"/>
          <p:cNvPicPr>
            <a:picLocks noChangeAspect="1" noChangeArrowheads="1"/>
          </p:cNvPicPr>
          <p:nvPr/>
        </p:nvPicPr>
        <p:blipFill>
          <a:blip r:embed="rId2"/>
          <a:srcRect/>
          <a:stretch>
            <a:fillRect/>
          </a:stretch>
        </p:blipFill>
        <p:spPr bwMode="auto">
          <a:xfrm>
            <a:off x="285720" y="1714488"/>
            <a:ext cx="4828224" cy="4000528"/>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1142984"/>
            <a:ext cx="7851648" cy="1828800"/>
          </a:xfrm>
        </p:spPr>
        <p:txBody>
          <a:bodyPr>
            <a:normAutofit/>
          </a:bodyPr>
          <a:lstStyle/>
          <a:p>
            <a:r>
              <a:rPr lang="tr-TR" sz="2500" dirty="0">
                <a:solidFill>
                  <a:srgbClr val="FF0000"/>
                </a:solidFill>
              </a:rPr>
              <a:t>MERİSTEMLERİN BUZUNUN ÇÖZÜLMESİ VE YENİDEN KÜLTÜRLENMESİ </a:t>
            </a:r>
          </a:p>
        </p:txBody>
      </p:sp>
      <p:sp>
        <p:nvSpPr>
          <p:cNvPr id="3" name="2 Alt Başlık"/>
          <p:cNvSpPr>
            <a:spLocks noGrp="1"/>
          </p:cNvSpPr>
          <p:nvPr>
            <p:ph type="subTitle" idx="1"/>
          </p:nvPr>
        </p:nvSpPr>
        <p:spPr>
          <a:xfrm>
            <a:off x="1000100" y="3071810"/>
            <a:ext cx="6400800" cy="1752600"/>
          </a:xfrm>
        </p:spPr>
        <p:txBody>
          <a:bodyPr>
            <a:noAutofit/>
          </a:bodyPr>
          <a:lstStyle/>
          <a:p>
            <a:pPr algn="l"/>
            <a:r>
              <a:rPr lang="tr-TR" sz="2500" dirty="0">
                <a:solidFill>
                  <a:schemeClr val="tx1"/>
                </a:solidFill>
              </a:rPr>
              <a:t>Sıvı azot içindeki meristemler çıkarılır çıkarılmaz 37-39 °C su banyolarına konulur. Buzlar çözündükten sonra uygun besi ortamında kültürlere alınır..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4414" y="500042"/>
            <a:ext cx="6708640" cy="1185858"/>
          </a:xfrm>
        </p:spPr>
        <p:txBody>
          <a:bodyPr>
            <a:normAutofit/>
          </a:bodyPr>
          <a:lstStyle/>
          <a:p>
            <a:r>
              <a:rPr lang="tr-TR" dirty="0">
                <a:solidFill>
                  <a:srgbClr val="FF0000"/>
                </a:solidFill>
              </a:rPr>
              <a:t>Genetik transformasyon</a:t>
            </a:r>
          </a:p>
        </p:txBody>
      </p:sp>
      <p:sp>
        <p:nvSpPr>
          <p:cNvPr id="3" name="2 Alt Başlık"/>
          <p:cNvSpPr>
            <a:spLocks noGrp="1"/>
          </p:cNvSpPr>
          <p:nvPr>
            <p:ph type="subTitle" idx="1"/>
          </p:nvPr>
        </p:nvSpPr>
        <p:spPr>
          <a:xfrm>
            <a:off x="4000496" y="3286124"/>
            <a:ext cx="5143504" cy="2252666"/>
          </a:xfrm>
        </p:spPr>
        <p:txBody>
          <a:bodyPr>
            <a:normAutofit fontScale="62500" lnSpcReduction="20000"/>
          </a:bodyPr>
          <a:lstStyle/>
          <a:p>
            <a:r>
              <a:rPr lang="tr-TR" dirty="0" err="1">
                <a:solidFill>
                  <a:schemeClr val="tx1"/>
                </a:solidFill>
              </a:rPr>
              <a:t>Monokotiledon</a:t>
            </a:r>
            <a:r>
              <a:rPr lang="tr-TR" dirty="0">
                <a:solidFill>
                  <a:schemeClr val="tx1"/>
                </a:solidFill>
              </a:rPr>
              <a:t> ve </a:t>
            </a:r>
            <a:r>
              <a:rPr lang="tr-TR" dirty="0" err="1">
                <a:solidFill>
                  <a:schemeClr val="tx1"/>
                </a:solidFill>
              </a:rPr>
              <a:t>dikotiledon</a:t>
            </a:r>
            <a:r>
              <a:rPr lang="tr-TR" dirty="0">
                <a:solidFill>
                  <a:schemeClr val="tx1"/>
                </a:solidFill>
              </a:rPr>
              <a:t> bitkilerde bir DNA parçasının aktarımında çok farklı yöntemler kullanılır..</a:t>
            </a:r>
          </a:p>
          <a:p>
            <a:r>
              <a:rPr lang="tr-TR" dirty="0" err="1">
                <a:solidFill>
                  <a:schemeClr val="tx1"/>
                </a:solidFill>
              </a:rPr>
              <a:t>Dikotiledon</a:t>
            </a:r>
            <a:r>
              <a:rPr lang="tr-TR" dirty="0">
                <a:solidFill>
                  <a:schemeClr val="tx1"/>
                </a:solidFill>
              </a:rPr>
              <a:t> bitkilerde genelde </a:t>
            </a:r>
            <a:r>
              <a:rPr lang="tr-TR" dirty="0" err="1">
                <a:solidFill>
                  <a:schemeClr val="tx1"/>
                </a:solidFill>
              </a:rPr>
              <a:t>agrobacteriyum</a:t>
            </a:r>
            <a:r>
              <a:rPr lang="tr-TR" dirty="0">
                <a:solidFill>
                  <a:schemeClr val="tx1"/>
                </a:solidFill>
              </a:rPr>
              <a:t> bakterisi kullanılıyor. Meristem ve sürgün ucu kültürleri  bu bakteri arcılığıyla gen </a:t>
            </a:r>
            <a:r>
              <a:rPr lang="tr-TR" dirty="0" err="1">
                <a:solidFill>
                  <a:schemeClr val="tx1"/>
                </a:solidFill>
              </a:rPr>
              <a:t>taransferinde</a:t>
            </a:r>
            <a:r>
              <a:rPr lang="tr-TR" dirty="0">
                <a:solidFill>
                  <a:schemeClr val="tx1"/>
                </a:solidFill>
              </a:rPr>
              <a:t> yaprak disklerine alternatif oluştururlar..</a:t>
            </a:r>
          </a:p>
        </p:txBody>
      </p:sp>
      <p:pic>
        <p:nvPicPr>
          <p:cNvPr id="4" name="Picture 3"/>
          <p:cNvPicPr>
            <a:picLocks noChangeAspect="1" noChangeArrowheads="1"/>
          </p:cNvPicPr>
          <p:nvPr/>
        </p:nvPicPr>
        <p:blipFill>
          <a:blip r:embed="rId2"/>
          <a:srcRect/>
          <a:stretch>
            <a:fillRect/>
          </a:stretch>
        </p:blipFill>
        <p:spPr bwMode="auto">
          <a:xfrm>
            <a:off x="214282" y="3286124"/>
            <a:ext cx="3779838" cy="2849563"/>
          </a:xfrm>
          <a:prstGeom prst="rect">
            <a:avLst/>
          </a:prstGeom>
          <a:noFill/>
          <a:ln w="9525">
            <a:noFill/>
            <a:miter lim="800000"/>
            <a:headEnd/>
            <a:tailEnd/>
          </a:ln>
        </p:spPr>
      </p:pic>
      <p:sp>
        <p:nvSpPr>
          <p:cNvPr id="5" name="4 Dikdörtgen"/>
          <p:cNvSpPr/>
          <p:nvPr/>
        </p:nvSpPr>
        <p:spPr>
          <a:xfrm>
            <a:off x="285720" y="1785926"/>
            <a:ext cx="6786610" cy="1200329"/>
          </a:xfrm>
          <a:prstGeom prst="rect">
            <a:avLst/>
          </a:prstGeom>
        </p:spPr>
        <p:txBody>
          <a:bodyPr wrap="square">
            <a:spAutoFit/>
          </a:bodyPr>
          <a:lstStyle/>
          <a:p>
            <a:pPr algn="just"/>
            <a:r>
              <a:rPr lang="tr-TR" b="1" dirty="0">
                <a:solidFill>
                  <a:srgbClr val="00B0F0"/>
                </a:solidFill>
                <a:latin typeface="Comic Sans MS" pitchFamily="66" charset="0"/>
              </a:rPr>
              <a:t>Gen transferi: </a:t>
            </a:r>
          </a:p>
          <a:p>
            <a:pPr lvl="1" algn="just"/>
            <a:r>
              <a:rPr lang="tr-TR" dirty="0">
                <a:latin typeface="Comic Sans MS" pitchFamily="66" charset="0"/>
              </a:rPr>
              <a:t>Doku kültürlerinin bitkileri iyileştirmede en önemli ve yaygın olarak kullanılan uygulamalarından birisi de, gen veya genlerin bitkilere aktarılmasıdır.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500034" y="1500174"/>
            <a:ext cx="8072462" cy="4357718"/>
          </a:xfrm>
        </p:spPr>
        <p:txBody>
          <a:bodyPr>
            <a:normAutofit/>
          </a:bodyPr>
          <a:lstStyle/>
          <a:p>
            <a:pPr algn="l"/>
            <a:r>
              <a:rPr lang="tr-TR" sz="2500" dirty="0"/>
              <a:t>Bu yöntemde genelde yaprak disklerine gen </a:t>
            </a:r>
            <a:r>
              <a:rPr lang="tr-TR" sz="2500" dirty="0" err="1"/>
              <a:t>taransformasyonu</a:t>
            </a:r>
            <a:r>
              <a:rPr lang="tr-TR" sz="2500" dirty="0"/>
              <a:t> yapılıyor..</a:t>
            </a:r>
            <a:br>
              <a:rPr lang="tr-TR" sz="2500" dirty="0"/>
            </a:br>
            <a:br>
              <a:rPr lang="tr-TR" sz="2500" dirty="0"/>
            </a:br>
            <a:r>
              <a:rPr lang="tr-TR" sz="2500" dirty="0"/>
              <a:t>1- </a:t>
            </a:r>
            <a:r>
              <a:rPr lang="tr-TR" sz="2500" dirty="0" err="1"/>
              <a:t>adventif</a:t>
            </a:r>
            <a:r>
              <a:rPr lang="tr-TR" sz="2500" dirty="0"/>
              <a:t> sürgün oluşumu sırasında  </a:t>
            </a:r>
            <a:r>
              <a:rPr lang="tr-TR" sz="2500" dirty="0" err="1"/>
              <a:t>kallus</a:t>
            </a:r>
            <a:r>
              <a:rPr lang="tr-TR" sz="2500" dirty="0"/>
              <a:t> oluşursa </a:t>
            </a:r>
            <a:r>
              <a:rPr lang="tr-TR" sz="2500" dirty="0" err="1"/>
              <a:t>somaklonal</a:t>
            </a:r>
            <a:r>
              <a:rPr lang="tr-TR" sz="2500" dirty="0"/>
              <a:t> varyasyon riski artar..</a:t>
            </a:r>
            <a:br>
              <a:rPr lang="tr-TR" sz="2500" dirty="0"/>
            </a:br>
            <a:br>
              <a:rPr lang="tr-TR" sz="2500" dirty="0"/>
            </a:br>
            <a:r>
              <a:rPr lang="tr-TR" sz="2800" dirty="0"/>
              <a:t>2- </a:t>
            </a:r>
            <a:r>
              <a:rPr lang="tr-TR" sz="2800" dirty="0" err="1"/>
              <a:t>kallus</a:t>
            </a:r>
            <a:r>
              <a:rPr lang="tr-TR" sz="2800" dirty="0"/>
              <a:t> fazı olmaksızın yaprak disklerinden  sürgünde </a:t>
            </a:r>
            <a:r>
              <a:rPr lang="tr-TR" sz="2800" dirty="0" err="1"/>
              <a:t>rejenerasyonu</a:t>
            </a:r>
            <a:r>
              <a:rPr lang="tr-TR" sz="2800" dirty="0"/>
              <a:t> gerçekleşebilir fakat buda bazı </a:t>
            </a:r>
            <a:r>
              <a:rPr lang="tr-TR" sz="2800" dirty="0" err="1"/>
              <a:t>genotiplere</a:t>
            </a:r>
            <a:r>
              <a:rPr lang="tr-TR" sz="2800" dirty="0"/>
              <a:t> bağlı kalıp bazı belirli </a:t>
            </a:r>
            <a:r>
              <a:rPr lang="tr-TR" sz="2800" dirty="0" err="1"/>
              <a:t>genotiplerde</a:t>
            </a:r>
            <a:r>
              <a:rPr lang="tr-TR" sz="2800" dirty="0"/>
              <a:t> söz konusu olabiliyor..(bazı türlerde)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571612"/>
            <a:ext cx="7772400" cy="1470025"/>
          </a:xfrm>
        </p:spPr>
        <p:txBody>
          <a:bodyPr>
            <a:normAutofit/>
          </a:bodyPr>
          <a:lstStyle/>
          <a:p>
            <a:pPr algn="l"/>
            <a:r>
              <a:rPr lang="tr-TR" sz="2500" dirty="0"/>
              <a:t>Bununla beraber birçok bitkide </a:t>
            </a:r>
            <a:r>
              <a:rPr lang="tr-TR" sz="2500" dirty="0" err="1"/>
              <a:t>kallus</a:t>
            </a:r>
            <a:r>
              <a:rPr lang="tr-TR" sz="2500" dirty="0"/>
              <a:t> oluşmadan </a:t>
            </a:r>
            <a:r>
              <a:rPr lang="tr-TR" sz="2500" dirty="0" err="1"/>
              <a:t>fertil</a:t>
            </a:r>
            <a:r>
              <a:rPr lang="tr-TR" sz="2500" dirty="0"/>
              <a:t> bitkiler </a:t>
            </a:r>
            <a:r>
              <a:rPr lang="tr-TR" sz="2500" dirty="0" err="1"/>
              <a:t>rejenere</a:t>
            </a:r>
            <a:r>
              <a:rPr lang="tr-TR" sz="2500" dirty="0"/>
              <a:t> oluyor..</a:t>
            </a:r>
          </a:p>
        </p:txBody>
      </p:sp>
      <p:sp>
        <p:nvSpPr>
          <p:cNvPr id="3" name="2 Alt Başlık"/>
          <p:cNvSpPr>
            <a:spLocks noGrp="1"/>
          </p:cNvSpPr>
          <p:nvPr>
            <p:ph type="subTitle" idx="1"/>
          </p:nvPr>
        </p:nvSpPr>
        <p:spPr>
          <a:xfrm>
            <a:off x="857224" y="3214686"/>
            <a:ext cx="6400800" cy="1752600"/>
          </a:xfrm>
        </p:spPr>
        <p:txBody>
          <a:bodyPr>
            <a:normAutofit/>
          </a:bodyPr>
          <a:lstStyle/>
          <a:p>
            <a:pPr algn="l"/>
            <a:r>
              <a:rPr lang="tr-TR" sz="2500" dirty="0">
                <a:solidFill>
                  <a:schemeClr val="tx1"/>
                </a:solidFill>
              </a:rPr>
              <a:t>Bundan dolayı meristem ve sürgün ucu kültürlerinde </a:t>
            </a:r>
            <a:r>
              <a:rPr lang="tr-TR" sz="2500" dirty="0" err="1">
                <a:solidFill>
                  <a:schemeClr val="tx1"/>
                </a:solidFill>
              </a:rPr>
              <a:t>agrobacteriyum</a:t>
            </a:r>
            <a:r>
              <a:rPr lang="tr-TR" sz="2500" dirty="0">
                <a:solidFill>
                  <a:schemeClr val="tx1"/>
                </a:solidFill>
              </a:rPr>
              <a:t> bakterisi </a:t>
            </a:r>
            <a:r>
              <a:rPr lang="tr-TR" sz="2500" dirty="0" err="1">
                <a:solidFill>
                  <a:schemeClr val="tx1"/>
                </a:solidFill>
              </a:rPr>
              <a:t>aracılıgıyla</a:t>
            </a:r>
            <a:r>
              <a:rPr lang="tr-TR" sz="2500" dirty="0">
                <a:solidFill>
                  <a:schemeClr val="tx1"/>
                </a:solidFill>
              </a:rPr>
              <a:t> gen transferinde yaprak disklerine alternatif olarak görülmektedir..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371600" y="2714625"/>
            <a:ext cx="7772400" cy="1470025"/>
          </a:xfrm>
        </p:spPr>
        <p:txBody>
          <a:bodyPr>
            <a:normAutofit fontScale="90000"/>
          </a:bodyPr>
          <a:lstStyle/>
          <a:p>
            <a:pPr algn="l"/>
            <a:r>
              <a:rPr lang="tr-TR" sz="2500" dirty="0">
                <a:solidFill>
                  <a:srgbClr val="00B0F0"/>
                </a:solidFill>
              </a:rPr>
              <a:t>Sınırlılık:  </a:t>
            </a:r>
            <a:br>
              <a:rPr lang="tr-TR" sz="2500" dirty="0"/>
            </a:br>
            <a:br>
              <a:rPr lang="tr-TR" sz="2500" dirty="0"/>
            </a:br>
            <a:r>
              <a:rPr lang="tr-TR" sz="2800" dirty="0"/>
              <a:t>1-  halen transformasyon frekansının çok düşük olması</a:t>
            </a:r>
            <a:br>
              <a:rPr lang="tr-TR" sz="2800" dirty="0"/>
            </a:br>
            <a:r>
              <a:rPr lang="tr-TR" sz="2800" dirty="0"/>
              <a:t>2- </a:t>
            </a:r>
            <a:r>
              <a:rPr lang="tr-TR" sz="2800" dirty="0" err="1"/>
              <a:t>kimerik</a:t>
            </a:r>
            <a:r>
              <a:rPr lang="tr-TR" sz="2800" dirty="0"/>
              <a:t> </a:t>
            </a:r>
            <a:r>
              <a:rPr lang="tr-TR" sz="2800" dirty="0" err="1"/>
              <a:t>transgenik</a:t>
            </a:r>
            <a:r>
              <a:rPr lang="tr-TR" sz="2800" dirty="0"/>
              <a:t>  bitkilerin ortaya çıkması  </a:t>
            </a:r>
            <a:br>
              <a:rPr lang="tr-TR" sz="2800" dirty="0"/>
            </a:br>
            <a:r>
              <a:rPr lang="tr-TR" sz="2800" dirty="0"/>
              <a:t> meristem ve sürgün uçlarının  gen transferinde kullanılmasını sınırlandırmaktadır..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371600" y="2857500"/>
            <a:ext cx="7772400" cy="1470025"/>
          </a:xfrm>
        </p:spPr>
        <p:txBody>
          <a:bodyPr>
            <a:normAutofit fontScale="90000"/>
          </a:bodyPr>
          <a:lstStyle/>
          <a:p>
            <a:pPr algn="l"/>
            <a:r>
              <a:rPr lang="tr-TR" dirty="0">
                <a:solidFill>
                  <a:srgbClr val="FF0000"/>
                </a:solidFill>
              </a:rPr>
              <a:t>Not: </a:t>
            </a:r>
            <a:r>
              <a:rPr lang="tr-TR" sz="2800" dirty="0"/>
              <a:t>yakın zamana kadar-1988- meristem ve sürgün uçlarının, gen transferinde kullanılamayacağına inanılıyordu..</a:t>
            </a:r>
            <a:br>
              <a:rPr lang="tr-TR" sz="2800" dirty="0"/>
            </a:br>
            <a:r>
              <a:rPr lang="tr-TR" sz="2800" dirty="0"/>
              <a:t>Ve ilk olarak petunya bitkisinde </a:t>
            </a:r>
            <a:r>
              <a:rPr lang="tr-TR" sz="2800" dirty="0" err="1"/>
              <a:t>agrobacteriyum</a:t>
            </a:r>
            <a:r>
              <a:rPr lang="tr-TR" sz="2800" dirty="0"/>
              <a:t> aracılığıyla gen transferi gerçekleşiyor..</a:t>
            </a:r>
            <a:br>
              <a:rPr lang="tr-TR" sz="2800" dirty="0"/>
            </a:br>
            <a:r>
              <a:rPr lang="tr-TR" sz="2800" dirty="0"/>
              <a:t>Daha sonra da ise bezelye, ayçiçeği, mısır…</a:t>
            </a:r>
            <a:br>
              <a:rPr lang="tr-TR" sz="2800" dirty="0"/>
            </a:br>
            <a:r>
              <a:rPr lang="tr-TR" sz="2800" dirty="0"/>
              <a:t>(</a:t>
            </a:r>
            <a:r>
              <a:rPr lang="tr-TR" sz="2800" dirty="0" err="1"/>
              <a:t>transgenik</a:t>
            </a:r>
            <a:r>
              <a:rPr lang="tr-TR" sz="2800" dirty="0"/>
              <a:t> bitki </a:t>
            </a:r>
            <a:r>
              <a:rPr lang="tr-TR" sz="2800" dirty="0" err="1"/>
              <a:t>eldesi</a:t>
            </a:r>
            <a:r>
              <a:rPr lang="tr-TR" sz="28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714348" y="857232"/>
            <a:ext cx="7772400" cy="1470025"/>
          </a:xfrm>
        </p:spPr>
        <p:txBody>
          <a:bodyPr>
            <a:normAutofit/>
          </a:bodyPr>
          <a:lstStyle/>
          <a:p>
            <a:r>
              <a:rPr lang="tr-TR" sz="2500" dirty="0"/>
              <a:t>meristem ve sürgün ucu, tomurcuk kültürünün uygulanması </a:t>
            </a:r>
            <a:br>
              <a:rPr lang="tr-TR" sz="2500" dirty="0"/>
            </a:br>
            <a:endParaRPr lang="tr-TR" sz="2500" dirty="0"/>
          </a:p>
        </p:txBody>
      </p:sp>
      <p:pic>
        <p:nvPicPr>
          <p:cNvPr id="1026" name="Picture 2" descr="C:\Users\rıdva\Desktop\20151205_224337.jpg"/>
          <p:cNvPicPr>
            <a:picLocks noChangeAspect="1" noChangeArrowheads="1"/>
          </p:cNvPicPr>
          <p:nvPr/>
        </p:nvPicPr>
        <p:blipFill>
          <a:blip r:embed="rId2" cstate="print"/>
          <a:srcRect/>
          <a:stretch>
            <a:fillRect/>
          </a:stretch>
        </p:blipFill>
        <p:spPr bwMode="auto">
          <a:xfrm>
            <a:off x="0" y="500042"/>
            <a:ext cx="9144000" cy="621510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857364"/>
            <a:ext cx="7851648" cy="1214446"/>
          </a:xfrm>
        </p:spPr>
        <p:txBody>
          <a:bodyPr>
            <a:normAutofit/>
          </a:bodyPr>
          <a:lstStyle/>
          <a:p>
            <a:r>
              <a:rPr lang="tr-TR" sz="2500" dirty="0">
                <a:solidFill>
                  <a:srgbClr val="FF0000"/>
                </a:solidFill>
              </a:rPr>
              <a:t>meristem ve sürgün ucu, tomurcuk kültüründe başarı faktörleri;</a:t>
            </a:r>
          </a:p>
        </p:txBody>
      </p:sp>
      <p:sp>
        <p:nvSpPr>
          <p:cNvPr id="3" name="2 Alt Başlık"/>
          <p:cNvSpPr>
            <a:spLocks noGrp="1"/>
          </p:cNvSpPr>
          <p:nvPr>
            <p:ph type="subTitle" idx="1"/>
          </p:nvPr>
        </p:nvSpPr>
        <p:spPr>
          <a:xfrm>
            <a:off x="533400" y="3228536"/>
            <a:ext cx="8610600" cy="2415042"/>
          </a:xfrm>
        </p:spPr>
        <p:txBody>
          <a:bodyPr>
            <a:noAutofit/>
          </a:bodyPr>
          <a:lstStyle/>
          <a:p>
            <a:pPr algn="l">
              <a:buFont typeface="Wingdings" pitchFamily="2" charset="2"/>
              <a:buChar char="v"/>
            </a:pPr>
            <a:r>
              <a:rPr lang="tr-TR" dirty="0">
                <a:solidFill>
                  <a:schemeClr val="accent2">
                    <a:lumMod val="75000"/>
                  </a:schemeClr>
                </a:solidFill>
              </a:rPr>
              <a:t>Bitki materyali</a:t>
            </a:r>
          </a:p>
          <a:p>
            <a:pPr algn="l">
              <a:buFont typeface="Wingdings" pitchFamily="2" charset="2"/>
              <a:buChar char="v"/>
            </a:pPr>
            <a:r>
              <a:rPr lang="tr-TR" dirty="0">
                <a:solidFill>
                  <a:schemeClr val="accent2">
                    <a:lumMod val="75000"/>
                  </a:schemeClr>
                </a:solidFill>
              </a:rPr>
              <a:t>Besi ortamı </a:t>
            </a:r>
          </a:p>
          <a:p>
            <a:pPr algn="l">
              <a:buFont typeface="Wingdings" pitchFamily="2" charset="2"/>
              <a:buChar char="v"/>
            </a:pPr>
            <a:r>
              <a:rPr lang="tr-TR" dirty="0" err="1">
                <a:solidFill>
                  <a:schemeClr val="accent2">
                    <a:lumMod val="75000"/>
                  </a:schemeClr>
                </a:solidFill>
              </a:rPr>
              <a:t>Genotip</a:t>
            </a:r>
            <a:endParaRPr lang="tr-TR" dirty="0">
              <a:solidFill>
                <a:schemeClr val="accent2">
                  <a:lumMod val="75000"/>
                </a:schemeClr>
              </a:solidFill>
            </a:endParaRPr>
          </a:p>
          <a:p>
            <a:r>
              <a:rPr lang="tr-TR"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642910" y="1000108"/>
            <a:ext cx="7772400" cy="1470025"/>
          </a:xfrm>
        </p:spPr>
        <p:txBody>
          <a:bodyPr>
            <a:noAutofit/>
          </a:bodyPr>
          <a:lstStyle/>
          <a:p>
            <a:pPr algn="ctr"/>
            <a:br>
              <a:rPr lang="tr-TR" sz="2800" dirty="0"/>
            </a:br>
            <a:r>
              <a:rPr lang="tr-TR" sz="2800" dirty="0">
                <a:solidFill>
                  <a:srgbClr val="FF0000"/>
                </a:solidFill>
              </a:rPr>
              <a:t>Meristem Kültürü</a:t>
            </a:r>
            <a:r>
              <a:rPr lang="tr-TR" sz="2800" dirty="0"/>
              <a:t>; bitkilerin büyüme konileri veya büyüme konisi yanında birkaç yaprak </a:t>
            </a:r>
            <a:r>
              <a:rPr lang="tr-TR" sz="2800" dirty="0" err="1"/>
              <a:t>primordiasının</a:t>
            </a:r>
            <a:r>
              <a:rPr lang="tr-TR" sz="2800" dirty="0"/>
              <a:t> steril koşullarda suni besi ortamlarında kültür elde edilerek bunlardan tam teşekküllü bitkiler elde edilmesidir..</a:t>
            </a:r>
          </a:p>
        </p:txBody>
      </p:sp>
      <p:pic>
        <p:nvPicPr>
          <p:cNvPr id="3074" name="Picture 2" descr="C:\Users\rıdva\Desktop\indir.jpg"/>
          <p:cNvPicPr>
            <a:picLocks noChangeAspect="1" noChangeArrowheads="1"/>
          </p:cNvPicPr>
          <p:nvPr/>
        </p:nvPicPr>
        <p:blipFill>
          <a:blip r:embed="rId2"/>
          <a:srcRect/>
          <a:stretch>
            <a:fillRect/>
          </a:stretch>
        </p:blipFill>
        <p:spPr bwMode="auto">
          <a:xfrm>
            <a:off x="324187" y="3500438"/>
            <a:ext cx="3962061" cy="3000396"/>
          </a:xfrm>
          <a:prstGeom prst="rect">
            <a:avLst/>
          </a:prstGeom>
          <a:noFill/>
        </p:spPr>
      </p:pic>
      <p:pic>
        <p:nvPicPr>
          <p:cNvPr id="3075" name="Picture 3" descr="C:\Users\rıdva\Desktop\images (1).jpg"/>
          <p:cNvPicPr>
            <a:picLocks noChangeAspect="1" noChangeArrowheads="1"/>
          </p:cNvPicPr>
          <p:nvPr/>
        </p:nvPicPr>
        <p:blipFill>
          <a:blip r:embed="rId3"/>
          <a:srcRect/>
          <a:stretch>
            <a:fillRect/>
          </a:stretch>
        </p:blipFill>
        <p:spPr bwMode="auto">
          <a:xfrm>
            <a:off x="4375329" y="3429000"/>
            <a:ext cx="4768671" cy="328614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371600" y="2643182"/>
            <a:ext cx="7772400" cy="1470025"/>
          </a:xfrm>
        </p:spPr>
        <p:txBody>
          <a:bodyPr>
            <a:normAutofit fontScale="90000"/>
          </a:bodyPr>
          <a:lstStyle/>
          <a:p>
            <a:pPr algn="l"/>
            <a:r>
              <a:rPr lang="tr-TR" sz="3600" dirty="0">
                <a:solidFill>
                  <a:schemeClr val="accent2">
                    <a:lumMod val="75000"/>
                  </a:schemeClr>
                </a:solidFill>
              </a:rPr>
              <a:t>Bitki materyali;</a:t>
            </a:r>
            <a:br>
              <a:rPr lang="tr-TR" sz="3600" dirty="0">
                <a:solidFill>
                  <a:schemeClr val="accent2">
                    <a:lumMod val="75000"/>
                  </a:schemeClr>
                </a:solidFill>
              </a:rPr>
            </a:br>
            <a:br>
              <a:rPr lang="tr-TR" sz="3600" dirty="0">
                <a:solidFill>
                  <a:schemeClr val="accent2">
                    <a:lumMod val="75000"/>
                  </a:schemeClr>
                </a:solidFill>
              </a:rPr>
            </a:br>
            <a:br>
              <a:rPr lang="tr-TR" sz="2800" dirty="0">
                <a:solidFill>
                  <a:srgbClr val="00B0F0"/>
                </a:solidFill>
              </a:rPr>
            </a:br>
            <a:r>
              <a:rPr lang="tr-TR" sz="2800" dirty="0">
                <a:solidFill>
                  <a:srgbClr val="00B0F0"/>
                </a:solidFill>
              </a:rPr>
              <a:t>1- </a:t>
            </a:r>
            <a:r>
              <a:rPr lang="tr-TR" sz="2800" dirty="0" err="1">
                <a:solidFill>
                  <a:srgbClr val="00B0F0"/>
                </a:solidFill>
              </a:rPr>
              <a:t>eksplantın</a:t>
            </a:r>
            <a:r>
              <a:rPr lang="tr-TR" sz="2800" dirty="0">
                <a:solidFill>
                  <a:srgbClr val="00B0F0"/>
                </a:solidFill>
              </a:rPr>
              <a:t> büyüklüğü</a:t>
            </a:r>
            <a:br>
              <a:rPr lang="tr-TR" sz="2800" dirty="0">
                <a:solidFill>
                  <a:srgbClr val="00B0F0"/>
                </a:solidFill>
              </a:rPr>
            </a:br>
            <a:r>
              <a:rPr lang="tr-TR" sz="2800" dirty="0">
                <a:solidFill>
                  <a:srgbClr val="00B0F0"/>
                </a:solidFill>
              </a:rPr>
              <a:t>2- tomurcuğun bitki üzerindeki yeri</a:t>
            </a:r>
            <a:br>
              <a:rPr lang="tr-TR" sz="2800" dirty="0">
                <a:solidFill>
                  <a:srgbClr val="00B0F0"/>
                </a:solidFill>
              </a:rPr>
            </a:br>
            <a:r>
              <a:rPr lang="tr-TR" sz="2800" dirty="0">
                <a:solidFill>
                  <a:srgbClr val="00B0F0"/>
                </a:solidFill>
              </a:rPr>
              <a:t>3- mevsim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00100" y="571480"/>
            <a:ext cx="6772300" cy="5067320"/>
          </a:xfrm>
        </p:spPr>
        <p:txBody>
          <a:bodyPr>
            <a:normAutofit fontScale="92500" lnSpcReduction="20000"/>
          </a:bodyPr>
          <a:lstStyle/>
          <a:p>
            <a:pPr algn="l"/>
            <a:r>
              <a:rPr lang="tr-TR" sz="3300" dirty="0">
                <a:solidFill>
                  <a:schemeClr val="accent2">
                    <a:lumMod val="75000"/>
                  </a:schemeClr>
                </a:solidFill>
              </a:rPr>
              <a:t>            A- Bitki materyali</a:t>
            </a:r>
          </a:p>
          <a:p>
            <a:pPr algn="just"/>
            <a:r>
              <a:rPr lang="tr-TR" sz="2700" dirty="0">
                <a:solidFill>
                  <a:srgbClr val="00B0F0"/>
                </a:solidFill>
              </a:rPr>
              <a:t>1- </a:t>
            </a:r>
            <a:r>
              <a:rPr lang="tr-TR" sz="2700" dirty="0" err="1">
                <a:solidFill>
                  <a:srgbClr val="00B0F0"/>
                </a:solidFill>
              </a:rPr>
              <a:t>eksplantın</a:t>
            </a:r>
            <a:r>
              <a:rPr lang="tr-TR" sz="2700" dirty="0">
                <a:solidFill>
                  <a:srgbClr val="00B0F0"/>
                </a:solidFill>
              </a:rPr>
              <a:t> büyüklüğü: </a:t>
            </a:r>
            <a:r>
              <a:rPr lang="tr-TR" sz="2900" dirty="0">
                <a:solidFill>
                  <a:schemeClr val="tx1"/>
                </a:solidFill>
              </a:rPr>
              <a:t>genel olarak in </a:t>
            </a:r>
            <a:r>
              <a:rPr lang="tr-TR" sz="2900" dirty="0" err="1">
                <a:solidFill>
                  <a:schemeClr val="tx1"/>
                </a:solidFill>
              </a:rPr>
              <a:t>vitro</a:t>
            </a:r>
            <a:r>
              <a:rPr lang="tr-TR" sz="2900" dirty="0">
                <a:solidFill>
                  <a:schemeClr val="tx1"/>
                </a:solidFill>
              </a:rPr>
              <a:t> kültürde kullanılan </a:t>
            </a:r>
            <a:r>
              <a:rPr lang="tr-TR" sz="2900" dirty="0" err="1">
                <a:solidFill>
                  <a:schemeClr val="tx1"/>
                </a:solidFill>
              </a:rPr>
              <a:t>eksplant</a:t>
            </a:r>
            <a:r>
              <a:rPr lang="tr-TR" sz="2900" dirty="0">
                <a:solidFill>
                  <a:schemeClr val="tx1"/>
                </a:solidFill>
              </a:rPr>
              <a:t> büyüdükçe </a:t>
            </a:r>
            <a:r>
              <a:rPr lang="tr-TR" sz="2900" dirty="0" err="1">
                <a:solidFill>
                  <a:schemeClr val="tx1"/>
                </a:solidFill>
              </a:rPr>
              <a:t>eksplantın</a:t>
            </a:r>
            <a:r>
              <a:rPr lang="tr-TR" sz="2900" dirty="0">
                <a:solidFill>
                  <a:schemeClr val="tx1"/>
                </a:solidFill>
              </a:rPr>
              <a:t> in </a:t>
            </a:r>
            <a:r>
              <a:rPr lang="tr-TR" sz="2900" dirty="0" err="1">
                <a:solidFill>
                  <a:schemeClr val="tx1"/>
                </a:solidFill>
              </a:rPr>
              <a:t>vitro</a:t>
            </a:r>
            <a:r>
              <a:rPr lang="tr-TR" sz="2900" dirty="0">
                <a:solidFill>
                  <a:schemeClr val="tx1"/>
                </a:solidFill>
              </a:rPr>
              <a:t> gelişme şansıda artar. İn </a:t>
            </a:r>
            <a:r>
              <a:rPr lang="tr-TR" sz="2900" dirty="0" err="1">
                <a:solidFill>
                  <a:schemeClr val="tx1"/>
                </a:solidFill>
              </a:rPr>
              <a:t>vitro</a:t>
            </a:r>
            <a:r>
              <a:rPr lang="tr-TR" sz="2900" dirty="0">
                <a:solidFill>
                  <a:schemeClr val="tx1"/>
                </a:solidFill>
              </a:rPr>
              <a:t> çoğaltma amacıyla çok küçük meristemler yerine tomurcuk veya sürgün uçlarının kullanılması gerekir, ama eğer amaç virüssüz bitki elde etmek ise olabildiğince küçük meristemler kullanılmalıdır..</a:t>
            </a:r>
          </a:p>
          <a:p>
            <a:pPr algn="just"/>
            <a:r>
              <a:rPr lang="tr-TR" sz="2700" dirty="0">
                <a:solidFill>
                  <a:srgbClr val="00B0F0"/>
                </a:solidFill>
              </a:rPr>
              <a:t>2- tomurcuğun bitki üzerindeki yeri: </a:t>
            </a:r>
            <a:r>
              <a:rPr lang="tr-TR" sz="2700" dirty="0">
                <a:solidFill>
                  <a:schemeClr val="tx1"/>
                </a:solidFill>
              </a:rPr>
              <a:t>sürgün ucundan alınan </a:t>
            </a:r>
            <a:r>
              <a:rPr lang="tr-TR" sz="2700" dirty="0" err="1">
                <a:solidFill>
                  <a:schemeClr val="tx1"/>
                </a:solidFill>
              </a:rPr>
              <a:t>eksplantlar</a:t>
            </a:r>
            <a:r>
              <a:rPr lang="tr-TR" sz="2700" dirty="0">
                <a:solidFill>
                  <a:schemeClr val="tx1"/>
                </a:solidFill>
              </a:rPr>
              <a:t>  sürgün tabanından alınanlara göre daha genç durumdadırlar.. Genellikle genç gelişme devresi sürgün </a:t>
            </a:r>
            <a:r>
              <a:rPr lang="tr-TR" sz="2700" dirty="0" err="1">
                <a:solidFill>
                  <a:schemeClr val="tx1"/>
                </a:solidFill>
              </a:rPr>
              <a:t>rejeneresyonu</a:t>
            </a:r>
            <a:r>
              <a:rPr lang="tr-TR" sz="2700" dirty="0">
                <a:solidFill>
                  <a:schemeClr val="tx1"/>
                </a:solidFill>
              </a:rPr>
              <a:t> için optimumdur..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1000108"/>
            <a:ext cx="6143652" cy="2062103"/>
          </a:xfrm>
          <a:prstGeom prst="rect">
            <a:avLst/>
          </a:prstGeom>
        </p:spPr>
        <p:txBody>
          <a:bodyPr wrap="square">
            <a:spAutoFit/>
          </a:bodyPr>
          <a:lstStyle/>
          <a:p>
            <a:r>
              <a:rPr lang="tr-TR" sz="2500" dirty="0">
                <a:solidFill>
                  <a:srgbClr val="00B0F0"/>
                </a:solidFill>
              </a:rPr>
              <a:t>3- </a:t>
            </a:r>
            <a:r>
              <a:rPr lang="tr-TR" sz="2800" dirty="0">
                <a:solidFill>
                  <a:srgbClr val="00B0F0"/>
                </a:solidFill>
              </a:rPr>
              <a:t>Mevsim: </a:t>
            </a:r>
            <a:r>
              <a:rPr lang="tr-TR" sz="2500" dirty="0" err="1"/>
              <a:t>Eksplantın</a:t>
            </a:r>
            <a:r>
              <a:rPr lang="tr-TR" sz="2500" dirty="0"/>
              <a:t> alındığı mevsim oldukça önemlidir. Belirli bir </a:t>
            </a:r>
            <a:r>
              <a:rPr lang="tr-TR" sz="2500" dirty="0" err="1"/>
              <a:t>dormansi</a:t>
            </a:r>
            <a:r>
              <a:rPr lang="tr-TR" sz="2500" dirty="0"/>
              <a:t> periyoduna sahip bitkilerde </a:t>
            </a:r>
            <a:r>
              <a:rPr lang="tr-TR" sz="2500" dirty="0" err="1"/>
              <a:t>eksplantlar</a:t>
            </a:r>
            <a:r>
              <a:rPr lang="tr-TR" sz="2500" dirty="0"/>
              <a:t> bu </a:t>
            </a:r>
            <a:r>
              <a:rPr lang="tr-TR" sz="2500" dirty="0" err="1"/>
              <a:t>dormansi</a:t>
            </a:r>
            <a:r>
              <a:rPr lang="tr-TR" sz="2500" dirty="0"/>
              <a:t> periyodunun sonunda alındığında en iyi sonuçlar elde edilecektir..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00166" y="642918"/>
            <a:ext cx="5715040" cy="1714512"/>
          </a:xfrm>
        </p:spPr>
        <p:txBody>
          <a:bodyPr>
            <a:normAutofit fontScale="90000"/>
          </a:bodyPr>
          <a:lstStyle/>
          <a:p>
            <a:pPr algn="just"/>
            <a:r>
              <a:rPr lang="tr-TR" sz="2700" dirty="0">
                <a:solidFill>
                  <a:schemeClr val="accent2">
                    <a:lumMod val="75000"/>
                  </a:schemeClr>
                </a:solidFill>
              </a:rPr>
              <a:t>B- Besi ortamı </a:t>
            </a:r>
            <a:r>
              <a:rPr lang="tr-TR" sz="2500" dirty="0"/>
              <a:t>: </a:t>
            </a:r>
            <a:r>
              <a:rPr lang="tr-TR" sz="2400" dirty="0"/>
              <a:t>besi ortamının mineral madde </a:t>
            </a:r>
            <a:r>
              <a:rPr lang="tr-TR" sz="2400" dirty="0" err="1"/>
              <a:t>kompozizyonu</a:t>
            </a:r>
            <a:r>
              <a:rPr lang="tr-TR" sz="2400" dirty="0"/>
              <a:t> ve ilave edilmesi gereken büyüme düzenleyicilerinin çeşidi ve konsantrasyonu bitki türüne ve özelliklede kültür dönemine bağlı olarak değişir..</a:t>
            </a:r>
          </a:p>
        </p:txBody>
      </p:sp>
      <p:sp>
        <p:nvSpPr>
          <p:cNvPr id="3" name="2 Alt Başlık"/>
          <p:cNvSpPr>
            <a:spLocks noGrp="1"/>
          </p:cNvSpPr>
          <p:nvPr>
            <p:ph type="subTitle" idx="1"/>
          </p:nvPr>
        </p:nvSpPr>
        <p:spPr>
          <a:xfrm>
            <a:off x="1142976" y="2571744"/>
            <a:ext cx="6715172" cy="3857652"/>
          </a:xfrm>
        </p:spPr>
        <p:txBody>
          <a:bodyPr>
            <a:normAutofit/>
          </a:bodyPr>
          <a:lstStyle/>
          <a:p>
            <a:pPr algn="just"/>
            <a:r>
              <a:rPr lang="tr-TR" sz="2500" dirty="0">
                <a:solidFill>
                  <a:srgbClr val="00B0F0"/>
                </a:solidFill>
              </a:rPr>
              <a:t>A - </a:t>
            </a:r>
            <a:r>
              <a:rPr lang="tr-TR" sz="2500" dirty="0" err="1">
                <a:solidFill>
                  <a:srgbClr val="00B0F0"/>
                </a:solidFill>
              </a:rPr>
              <a:t>eksplant</a:t>
            </a:r>
            <a:r>
              <a:rPr lang="tr-TR" sz="2500" dirty="0">
                <a:solidFill>
                  <a:srgbClr val="00B0F0"/>
                </a:solidFill>
              </a:rPr>
              <a:t> gelişmesi-1.dönem- </a:t>
            </a:r>
            <a:r>
              <a:rPr lang="tr-TR" sz="2200" dirty="0">
                <a:solidFill>
                  <a:schemeClr val="tx1"/>
                </a:solidFill>
              </a:rPr>
              <a:t>bu evrede bitkide </a:t>
            </a:r>
            <a:r>
              <a:rPr lang="tr-TR" sz="2200" dirty="0" err="1">
                <a:solidFill>
                  <a:schemeClr val="tx1"/>
                </a:solidFill>
              </a:rPr>
              <a:t>sitokinin</a:t>
            </a:r>
            <a:r>
              <a:rPr lang="tr-TR" sz="2200" dirty="0">
                <a:solidFill>
                  <a:schemeClr val="tx1"/>
                </a:solidFill>
              </a:rPr>
              <a:t> eksikliği olur bitkiye </a:t>
            </a:r>
            <a:r>
              <a:rPr lang="tr-TR" sz="2200" dirty="0" err="1">
                <a:solidFill>
                  <a:schemeClr val="tx1"/>
                </a:solidFill>
              </a:rPr>
              <a:t>sitokinin</a:t>
            </a:r>
            <a:r>
              <a:rPr lang="tr-TR" sz="2200" dirty="0">
                <a:solidFill>
                  <a:schemeClr val="tx1"/>
                </a:solidFill>
              </a:rPr>
              <a:t> ilave edilmesi gerekir.. En fazla istimal edilen </a:t>
            </a:r>
            <a:r>
              <a:rPr lang="tr-TR" sz="2200" dirty="0" err="1">
                <a:solidFill>
                  <a:schemeClr val="tx1"/>
                </a:solidFill>
              </a:rPr>
              <a:t>sitokininler</a:t>
            </a:r>
            <a:r>
              <a:rPr lang="tr-TR" sz="2200" dirty="0">
                <a:solidFill>
                  <a:schemeClr val="tx1"/>
                </a:solidFill>
              </a:rPr>
              <a:t>: </a:t>
            </a:r>
            <a:r>
              <a:rPr lang="tr-TR" sz="2200" dirty="0" err="1">
                <a:solidFill>
                  <a:schemeClr val="tx1"/>
                </a:solidFill>
              </a:rPr>
              <a:t>kinetin</a:t>
            </a:r>
            <a:r>
              <a:rPr lang="tr-TR" sz="2200" dirty="0">
                <a:solidFill>
                  <a:schemeClr val="tx1"/>
                </a:solidFill>
              </a:rPr>
              <a:t>, BA(</a:t>
            </a:r>
            <a:r>
              <a:rPr lang="tr-TR" sz="2200" dirty="0" err="1">
                <a:solidFill>
                  <a:schemeClr val="tx1"/>
                </a:solidFill>
              </a:rPr>
              <a:t>benziladenin</a:t>
            </a:r>
            <a:r>
              <a:rPr lang="tr-TR" sz="2200" dirty="0">
                <a:solidFill>
                  <a:schemeClr val="tx1"/>
                </a:solidFill>
              </a:rPr>
              <a:t>), 2iP </a:t>
            </a:r>
            <a:r>
              <a:rPr lang="tr-TR" sz="2200" dirty="0" err="1">
                <a:solidFill>
                  <a:schemeClr val="tx1"/>
                </a:solidFill>
              </a:rPr>
              <a:t>dir</a:t>
            </a:r>
            <a:r>
              <a:rPr lang="tr-TR" sz="2200" dirty="0">
                <a:solidFill>
                  <a:schemeClr val="tx1"/>
                </a:solidFill>
              </a:rPr>
              <a:t>.</a:t>
            </a:r>
          </a:p>
          <a:p>
            <a:pPr algn="just"/>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sz="3000" dirty="0">
                <a:solidFill>
                  <a:srgbClr val="00B0F0"/>
                </a:solidFill>
              </a:rPr>
              <a:t>B- sürgün çoğaltma dönemi-2.dönem-</a:t>
            </a:r>
          </a:p>
          <a:p>
            <a:pPr>
              <a:buNone/>
            </a:pPr>
            <a:r>
              <a:rPr lang="tr-TR" sz="3000" dirty="0">
                <a:solidFill>
                  <a:srgbClr val="00B0F0"/>
                </a:solidFill>
              </a:rPr>
              <a:t>    </a:t>
            </a:r>
            <a:r>
              <a:rPr lang="tr-TR" dirty="0" err="1"/>
              <a:t>burda</a:t>
            </a:r>
            <a:r>
              <a:rPr lang="tr-TR" dirty="0"/>
              <a:t> da amaç mümkün oldukça çok sayıda sürgün elde etmektir.. Yine </a:t>
            </a:r>
            <a:r>
              <a:rPr lang="tr-TR" dirty="0" err="1"/>
              <a:t>sitokinin</a:t>
            </a:r>
            <a:r>
              <a:rPr lang="tr-TR" dirty="0"/>
              <a:t> ihtiyacı vardır, ilave etmek gerekir..</a:t>
            </a:r>
          </a:p>
          <a:p>
            <a:endParaRPr lang="tr-TR" dirty="0"/>
          </a:p>
          <a:p>
            <a:r>
              <a:rPr lang="tr-TR" sz="3600" dirty="0">
                <a:solidFill>
                  <a:srgbClr val="00B0F0"/>
                </a:solidFill>
              </a:rPr>
              <a:t>C- </a:t>
            </a:r>
            <a:r>
              <a:rPr lang="tr-TR" sz="3000" dirty="0">
                <a:solidFill>
                  <a:srgbClr val="00B0F0"/>
                </a:solidFill>
              </a:rPr>
              <a:t>köklendirme dönemi</a:t>
            </a:r>
            <a:r>
              <a:rPr lang="tr-TR" sz="3600" dirty="0">
                <a:solidFill>
                  <a:srgbClr val="FF0000"/>
                </a:solidFill>
              </a:rPr>
              <a:t>:  </a:t>
            </a:r>
            <a:r>
              <a:rPr lang="tr-TR" dirty="0"/>
              <a:t>bu dönemde amaç bir önceki aşamada elde edilen sürgünlerin köklendirilmesidir..   Köklendirmede dikkat edilmesi gereken husus mineral maddelerin konsantrasyonu azaltılmalıdır.. </a:t>
            </a:r>
            <a:r>
              <a:rPr lang="tr-TR" dirty="0" err="1"/>
              <a:t>Sitokinin</a:t>
            </a:r>
            <a:r>
              <a:rPr lang="tr-TR" dirty="0"/>
              <a:t> ihtiyacı azdır, burada </a:t>
            </a:r>
            <a:r>
              <a:rPr lang="tr-TR" dirty="0" err="1"/>
              <a:t>auxin</a:t>
            </a:r>
            <a:r>
              <a:rPr lang="tr-TR" dirty="0"/>
              <a:t> NAA  sık sık ilave edilmelidir..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l"/>
            <a:r>
              <a:rPr lang="tr-TR" sz="2800" dirty="0" err="1">
                <a:solidFill>
                  <a:schemeClr val="accent2">
                    <a:lumMod val="75000"/>
                  </a:schemeClr>
                </a:solidFill>
              </a:rPr>
              <a:t>Genotip</a:t>
            </a:r>
            <a:r>
              <a:rPr lang="tr-TR" sz="2800" dirty="0">
                <a:solidFill>
                  <a:schemeClr val="accent2">
                    <a:lumMod val="75000"/>
                  </a:schemeClr>
                </a:solidFill>
              </a:rPr>
              <a:t> : </a:t>
            </a:r>
            <a:br>
              <a:rPr lang="tr-TR" sz="2800" dirty="0">
                <a:solidFill>
                  <a:schemeClr val="accent2">
                    <a:lumMod val="75000"/>
                  </a:schemeClr>
                </a:solidFill>
              </a:rPr>
            </a:br>
            <a:r>
              <a:rPr lang="tr-TR" sz="2500" dirty="0"/>
              <a:t>belirli bir türün </a:t>
            </a:r>
            <a:r>
              <a:rPr lang="tr-TR" sz="2500" dirty="0" err="1"/>
              <a:t>genotipi</a:t>
            </a:r>
            <a:r>
              <a:rPr lang="tr-TR" sz="2500" dirty="0"/>
              <a:t> için geliştirilen meristem , sürgün ucu ve tomurcuk kültürü tekniği  söz konusu türün diğer bir çok </a:t>
            </a:r>
            <a:r>
              <a:rPr lang="tr-TR" sz="2500" dirty="0" err="1"/>
              <a:t>genotipi</a:t>
            </a:r>
            <a:r>
              <a:rPr lang="tr-TR" sz="2500" dirty="0"/>
              <a:t> için de kullanılır..</a:t>
            </a:r>
            <a:endParaRPr lang="tr-TR" sz="25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785794"/>
            <a:ext cx="8229600" cy="1143000"/>
          </a:xfrm>
        </p:spPr>
        <p:txBody>
          <a:bodyPr>
            <a:noAutofit/>
          </a:bodyPr>
          <a:lstStyle/>
          <a:p>
            <a:r>
              <a:rPr lang="tr-TR" sz="2400" dirty="0">
                <a:solidFill>
                  <a:srgbClr val="FF0000"/>
                </a:solidFill>
              </a:rPr>
              <a:t>Örnek olarak </a:t>
            </a:r>
            <a:r>
              <a:rPr lang="tr-TR" sz="2400" dirty="0"/>
              <a:t>Ege Bölgesi‟</a:t>
            </a:r>
            <a:r>
              <a:rPr lang="tr-TR" sz="2400" dirty="0" err="1"/>
              <a:t>nde</a:t>
            </a:r>
            <a:r>
              <a:rPr lang="tr-TR" sz="2400" dirty="0"/>
              <a:t> ekonomik olarak önemli verim ve kalite kayıplarına yol açan virüslerle </a:t>
            </a:r>
            <a:r>
              <a:rPr lang="tr-TR" sz="2400" dirty="0" err="1"/>
              <a:t>enfekteli</a:t>
            </a:r>
            <a:r>
              <a:rPr lang="tr-TR" sz="2400" dirty="0"/>
              <a:t> olduğu düşünülen patates çeşitlerinin meristem </a:t>
            </a:r>
            <a:r>
              <a:rPr lang="tr-TR" sz="2400" dirty="0" err="1"/>
              <a:t>külrünü</a:t>
            </a:r>
            <a:r>
              <a:rPr lang="tr-TR" sz="2400" dirty="0"/>
              <a:t> inceleyeceğiz..</a:t>
            </a:r>
          </a:p>
        </p:txBody>
      </p:sp>
      <p:sp>
        <p:nvSpPr>
          <p:cNvPr id="3" name="2 İçerik Yer Tutucusu"/>
          <p:cNvSpPr>
            <a:spLocks noGrp="1"/>
          </p:cNvSpPr>
          <p:nvPr>
            <p:ph idx="1"/>
          </p:nvPr>
        </p:nvSpPr>
        <p:spPr>
          <a:xfrm>
            <a:off x="642910" y="1928802"/>
            <a:ext cx="8229600" cy="4389120"/>
          </a:xfrm>
        </p:spPr>
        <p:txBody>
          <a:bodyPr>
            <a:normAutofit/>
          </a:bodyPr>
          <a:lstStyle/>
          <a:p>
            <a:pPr algn="just">
              <a:buFont typeface="Arial" pitchFamily="34" charset="0"/>
              <a:buChar char="•"/>
            </a:pPr>
            <a:r>
              <a:rPr lang="tr-TR" sz="4400" dirty="0">
                <a:solidFill>
                  <a:srgbClr val="7030A0"/>
                </a:solidFill>
              </a:rPr>
              <a:t>Materyal</a:t>
            </a:r>
            <a:r>
              <a:rPr lang="tr-TR" dirty="0"/>
              <a:t> </a:t>
            </a:r>
          </a:p>
          <a:p>
            <a:pPr algn="just">
              <a:buNone/>
            </a:pPr>
            <a:r>
              <a:rPr lang="tr-TR" sz="2800" dirty="0">
                <a:solidFill>
                  <a:srgbClr val="00B050"/>
                </a:solidFill>
              </a:rPr>
              <a:t>1-</a:t>
            </a:r>
            <a:r>
              <a:rPr lang="tr-TR" sz="2800" b="1" dirty="0">
                <a:solidFill>
                  <a:srgbClr val="00B050"/>
                </a:solidFill>
              </a:rPr>
              <a:t>Bitkisel Materyal</a:t>
            </a:r>
          </a:p>
          <a:p>
            <a:pPr algn="just">
              <a:buNone/>
            </a:pPr>
            <a:r>
              <a:rPr lang="tr-TR" sz="2800" b="1" dirty="0">
                <a:solidFill>
                  <a:srgbClr val="00B050"/>
                </a:solidFill>
              </a:rPr>
              <a:t>2- </a:t>
            </a:r>
            <a:r>
              <a:rPr lang="tr-TR" sz="2800" b="1" dirty="0" err="1">
                <a:solidFill>
                  <a:srgbClr val="00B050"/>
                </a:solidFill>
              </a:rPr>
              <a:t>Serolojik</a:t>
            </a:r>
            <a:r>
              <a:rPr lang="tr-TR" sz="2800" b="1" dirty="0">
                <a:solidFill>
                  <a:srgbClr val="00B050"/>
                </a:solidFill>
              </a:rPr>
              <a:t> Tanı Çalışmalarında Kullanılan Materyal </a:t>
            </a:r>
          </a:p>
          <a:p>
            <a:pPr algn="just">
              <a:buNone/>
            </a:pPr>
            <a:r>
              <a:rPr lang="tr-TR" sz="2800" b="1" dirty="0">
                <a:solidFill>
                  <a:srgbClr val="00B050"/>
                </a:solidFill>
              </a:rPr>
              <a:t>3- Kültür Ortamlarının Hazırlanmasında Kullanılan Materyal </a:t>
            </a:r>
          </a:p>
          <a:p>
            <a:pPr algn="just">
              <a:buNone/>
            </a:pPr>
            <a:r>
              <a:rPr lang="tr-TR" sz="2800" b="1" dirty="0">
                <a:solidFill>
                  <a:srgbClr val="00B050"/>
                </a:solidFill>
              </a:rPr>
              <a:t>4- Mini Yumru Üretiminde Kullanılan Materyal </a:t>
            </a:r>
            <a:endParaRPr lang="tr-TR" sz="2800" dirty="0">
              <a:solidFill>
                <a:srgbClr val="00B050"/>
              </a:solidFill>
            </a:endParaRPr>
          </a:p>
          <a:p>
            <a:pPr algn="just">
              <a:buNone/>
            </a:pPr>
            <a:endParaRPr lang="tr-TR" dirty="0"/>
          </a:p>
          <a:p>
            <a:pPr algn="just"/>
            <a:endParaRPr lang="tr-TR" dirty="0"/>
          </a:p>
          <a:p>
            <a:pPr algn="just"/>
            <a:endParaRPr lang="tr-TR" dirty="0"/>
          </a:p>
          <a:p>
            <a:pPr algn="just"/>
            <a:endParaRPr lang="tr-TR" dirty="0"/>
          </a:p>
          <a:p>
            <a:pPr algn="just">
              <a:buNone/>
            </a:pP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sz="4700" dirty="0">
                <a:solidFill>
                  <a:srgbClr val="7030A0"/>
                </a:solidFill>
              </a:rPr>
              <a:t>Yöntem</a:t>
            </a:r>
          </a:p>
          <a:p>
            <a:pPr>
              <a:buNone/>
            </a:pPr>
            <a:r>
              <a:rPr lang="tr-TR" sz="4000" dirty="0">
                <a:solidFill>
                  <a:schemeClr val="accent2"/>
                </a:solidFill>
              </a:rPr>
              <a:t>A- </a:t>
            </a:r>
            <a:r>
              <a:rPr lang="tr-TR" sz="4000" b="1" dirty="0">
                <a:solidFill>
                  <a:schemeClr val="accent2"/>
                </a:solidFill>
              </a:rPr>
              <a:t>Patates Örneklerinde Virüs Varlığının Saptanmasına Yönelik Çalışmalar </a:t>
            </a:r>
          </a:p>
          <a:p>
            <a:pPr>
              <a:buNone/>
            </a:pPr>
            <a:r>
              <a:rPr lang="tr-TR" sz="4000" b="1" dirty="0">
                <a:solidFill>
                  <a:schemeClr val="accent2"/>
                </a:solidFill>
              </a:rPr>
              <a:t>B- Meristem Kültürü İçin </a:t>
            </a:r>
            <a:r>
              <a:rPr lang="tr-TR" sz="4000" b="1" dirty="0" err="1">
                <a:solidFill>
                  <a:schemeClr val="accent2"/>
                </a:solidFill>
              </a:rPr>
              <a:t>Laboratuvar</a:t>
            </a:r>
            <a:r>
              <a:rPr lang="tr-TR" sz="4000" b="1" dirty="0">
                <a:solidFill>
                  <a:schemeClr val="accent2"/>
                </a:solidFill>
              </a:rPr>
              <a:t> Koşullarının Hazırlanması </a:t>
            </a:r>
          </a:p>
          <a:p>
            <a:pPr>
              <a:buNone/>
            </a:pPr>
            <a:r>
              <a:rPr lang="tr-TR" sz="4000" b="1" dirty="0">
                <a:solidFill>
                  <a:schemeClr val="accent2"/>
                </a:solidFill>
              </a:rPr>
              <a:t>C- Meristem ve </a:t>
            </a:r>
            <a:r>
              <a:rPr lang="tr-TR" sz="4000" b="1" dirty="0" err="1">
                <a:solidFill>
                  <a:schemeClr val="accent2"/>
                </a:solidFill>
              </a:rPr>
              <a:t>Nod</a:t>
            </a:r>
            <a:r>
              <a:rPr lang="tr-TR" sz="4000" b="1" dirty="0">
                <a:solidFill>
                  <a:schemeClr val="accent2"/>
                </a:solidFill>
              </a:rPr>
              <a:t> Kültürü Besin Ortamlarının Hazırlanması </a:t>
            </a:r>
          </a:p>
          <a:p>
            <a:pPr>
              <a:buNone/>
            </a:pPr>
            <a:r>
              <a:rPr lang="tr-TR" sz="4000" b="1" dirty="0">
                <a:solidFill>
                  <a:schemeClr val="accent2"/>
                </a:solidFill>
              </a:rPr>
              <a:t>D- Meristem Kültürü ve </a:t>
            </a:r>
            <a:r>
              <a:rPr lang="tr-TR" sz="4000" b="1" dirty="0" err="1">
                <a:solidFill>
                  <a:schemeClr val="accent2"/>
                </a:solidFill>
              </a:rPr>
              <a:t>Nod</a:t>
            </a:r>
            <a:r>
              <a:rPr lang="tr-TR" sz="4000" b="1" dirty="0">
                <a:solidFill>
                  <a:schemeClr val="accent2"/>
                </a:solidFill>
              </a:rPr>
              <a:t> Kültürü Çalışmaları </a:t>
            </a:r>
          </a:p>
          <a:p>
            <a:pPr>
              <a:buNone/>
            </a:pPr>
            <a:r>
              <a:rPr lang="tr-TR" sz="4000" b="1" dirty="0">
                <a:solidFill>
                  <a:schemeClr val="accent2"/>
                </a:solidFill>
              </a:rPr>
              <a:t>E- </a:t>
            </a:r>
            <a:r>
              <a:rPr lang="tr-TR" sz="4000" b="1" i="1" dirty="0" err="1">
                <a:solidFill>
                  <a:schemeClr val="accent2"/>
                </a:solidFill>
              </a:rPr>
              <a:t>In</a:t>
            </a:r>
            <a:r>
              <a:rPr lang="tr-TR" sz="4000" b="1" i="1" dirty="0">
                <a:solidFill>
                  <a:schemeClr val="accent2"/>
                </a:solidFill>
              </a:rPr>
              <a:t> </a:t>
            </a:r>
            <a:r>
              <a:rPr lang="tr-TR" sz="4000" b="1" i="1" dirty="0" err="1">
                <a:solidFill>
                  <a:schemeClr val="accent2"/>
                </a:solidFill>
              </a:rPr>
              <a:t>vitro</a:t>
            </a:r>
            <a:r>
              <a:rPr lang="tr-TR" sz="4000" b="1" i="1" dirty="0">
                <a:solidFill>
                  <a:schemeClr val="accent2"/>
                </a:solidFill>
              </a:rPr>
              <a:t> Patates Fidelerinin Toprağa Aktarılması </a:t>
            </a:r>
          </a:p>
          <a:p>
            <a:pPr>
              <a:buNone/>
            </a:pPr>
            <a:r>
              <a:rPr lang="tr-TR" sz="4000" b="1" i="1" dirty="0">
                <a:solidFill>
                  <a:schemeClr val="accent2"/>
                </a:solidFill>
              </a:rPr>
              <a:t>F- </a:t>
            </a:r>
            <a:r>
              <a:rPr lang="tr-TR" sz="4000" b="1" dirty="0">
                <a:solidFill>
                  <a:schemeClr val="accent2"/>
                </a:solidFill>
              </a:rPr>
              <a:t>Mini Yumru Elde Edilmesi </a:t>
            </a:r>
          </a:p>
          <a:p>
            <a:pPr>
              <a:buNone/>
            </a:pPr>
            <a:r>
              <a:rPr lang="tr-TR" sz="4000" b="1" dirty="0">
                <a:solidFill>
                  <a:schemeClr val="accent2"/>
                </a:solidFill>
              </a:rPr>
              <a:t>G-</a:t>
            </a:r>
            <a:r>
              <a:rPr lang="tr-TR" sz="4000" b="1" dirty="0" err="1">
                <a:solidFill>
                  <a:schemeClr val="accent2"/>
                </a:solidFill>
              </a:rPr>
              <a:t>İstatiksel</a:t>
            </a:r>
            <a:r>
              <a:rPr lang="tr-TR" sz="4000" b="1" dirty="0">
                <a:solidFill>
                  <a:schemeClr val="accent2"/>
                </a:solidFill>
              </a:rPr>
              <a:t> Değerlendirme </a:t>
            </a:r>
            <a:endParaRPr lang="tr-TR" sz="40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3040" y="785794"/>
            <a:ext cx="8229600" cy="1143000"/>
          </a:xfrm>
        </p:spPr>
        <p:txBody>
          <a:bodyPr>
            <a:normAutofit fontScale="90000"/>
          </a:bodyPr>
          <a:lstStyle/>
          <a:p>
            <a:r>
              <a:rPr lang="tr-TR" sz="3100" b="1" dirty="0">
                <a:solidFill>
                  <a:srgbClr val="00B050"/>
                </a:solidFill>
              </a:rPr>
              <a:t>1- Bitkisel Materyal </a:t>
            </a:r>
            <a:br>
              <a:rPr lang="tr-TR" b="1" dirty="0"/>
            </a:br>
            <a:endParaRPr lang="tr-TR" dirty="0"/>
          </a:p>
        </p:txBody>
      </p:sp>
      <p:sp>
        <p:nvSpPr>
          <p:cNvPr id="3" name="2 İçerik Yer Tutucusu"/>
          <p:cNvSpPr>
            <a:spLocks noGrp="1"/>
          </p:cNvSpPr>
          <p:nvPr>
            <p:ph idx="1"/>
          </p:nvPr>
        </p:nvSpPr>
        <p:spPr/>
        <p:txBody>
          <a:bodyPr/>
          <a:lstStyle/>
          <a:p>
            <a:r>
              <a:rPr lang="tr-TR" dirty="0"/>
              <a:t>Ege Bölgesi‟</a:t>
            </a:r>
            <a:r>
              <a:rPr lang="tr-TR" dirty="0" err="1"/>
              <a:t>nde</a:t>
            </a:r>
            <a:r>
              <a:rPr lang="tr-TR" dirty="0"/>
              <a:t> ekonomik olarak önemli verim ve kalite kayıplarına yol açan virüslerle </a:t>
            </a:r>
            <a:r>
              <a:rPr lang="tr-TR" dirty="0" err="1"/>
              <a:t>enfekteli</a:t>
            </a:r>
            <a:r>
              <a:rPr lang="tr-TR" dirty="0"/>
              <a:t> olduğu düşünülen patates çeşitlerine ait yumru örnekleri üreticilerden ve depolardan temin edilmiştir. Bölgemiz ekolojisine uyum sağlamış ve yaygın olarak üretimi yapılan Çizelge 3.1 ve Çizelge 3.2‟de kökenleri ve bazı özellikleri yer alan çeşitler kullanılmıştır.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descr="C:\Users\rıdva\Pictures\10.png"/>
          <p:cNvPicPr>
            <a:picLocks noGrp="1" noChangeAspect="1" noChangeArrowheads="1"/>
          </p:cNvPicPr>
          <p:nvPr>
            <p:ph idx="1"/>
          </p:nvPr>
        </p:nvPicPr>
        <p:blipFill>
          <a:blip r:embed="rId2"/>
          <a:srcRect/>
          <a:stretch>
            <a:fillRect/>
          </a:stretch>
        </p:blipFill>
        <p:spPr bwMode="auto">
          <a:xfrm>
            <a:off x="785786" y="285727"/>
            <a:ext cx="7786742" cy="61436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857628"/>
            <a:ext cx="8229600" cy="4389120"/>
          </a:xfrm>
        </p:spPr>
        <p:txBody>
          <a:bodyPr>
            <a:normAutofit/>
          </a:bodyPr>
          <a:lstStyle/>
          <a:p>
            <a:pPr algn="ctr"/>
            <a:r>
              <a:rPr lang="tr-TR" sz="2800" dirty="0">
                <a:solidFill>
                  <a:srgbClr val="FF0000"/>
                </a:solidFill>
              </a:rPr>
              <a:t>Sürgün ucu kültürü</a:t>
            </a:r>
            <a:r>
              <a:rPr lang="tr-TR" sz="2800" dirty="0"/>
              <a:t>; büyümekte olan sürgünlerin 2 cm den kısa uç kısımlarının steril koşullarda suni besi </a:t>
            </a:r>
            <a:r>
              <a:rPr lang="tr-TR" sz="3200" dirty="0"/>
              <a:t>ortamlarında</a:t>
            </a:r>
            <a:r>
              <a:rPr lang="tr-TR" sz="2800" dirty="0"/>
              <a:t> kültür elde edilerek bunlardan tam teşekküllü bitkiler elde edilmesidir..</a:t>
            </a:r>
          </a:p>
        </p:txBody>
      </p:sp>
      <p:pic>
        <p:nvPicPr>
          <p:cNvPr id="1026" name="Picture 2" descr="F:\doku kültür\slide_62.jpg"/>
          <p:cNvPicPr>
            <a:picLocks noChangeAspect="1" noChangeArrowheads="1"/>
          </p:cNvPicPr>
          <p:nvPr/>
        </p:nvPicPr>
        <p:blipFill>
          <a:blip r:embed="rId2"/>
          <a:srcRect/>
          <a:stretch>
            <a:fillRect/>
          </a:stretch>
        </p:blipFill>
        <p:spPr bwMode="auto">
          <a:xfrm>
            <a:off x="0" y="0"/>
            <a:ext cx="9144000" cy="371475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ıdva\Pictures\11.png"/>
          <p:cNvPicPr>
            <a:picLocks noGrp="1" noChangeAspect="1" noChangeArrowheads="1"/>
          </p:cNvPicPr>
          <p:nvPr>
            <p:ph sz="half" idx="1"/>
          </p:nvPr>
        </p:nvPicPr>
        <p:blipFill>
          <a:blip r:embed="rId2"/>
          <a:stretch>
            <a:fillRect/>
          </a:stretch>
        </p:blipFill>
        <p:spPr bwMode="auto">
          <a:xfrm>
            <a:off x="0" y="571480"/>
            <a:ext cx="4402471" cy="6286520"/>
          </a:xfrm>
          <a:prstGeom prst="rect">
            <a:avLst/>
          </a:prstGeom>
          <a:noFill/>
        </p:spPr>
      </p:pic>
      <p:sp>
        <p:nvSpPr>
          <p:cNvPr id="6" name="5 İçerik Yer Tutucusu"/>
          <p:cNvSpPr>
            <a:spLocks noGrp="1"/>
          </p:cNvSpPr>
          <p:nvPr>
            <p:ph sz="half" idx="2"/>
          </p:nvPr>
        </p:nvSpPr>
        <p:spPr/>
        <p:txBody>
          <a:bodyPr>
            <a:normAutofit fontScale="85000" lnSpcReduction="20000"/>
          </a:bodyPr>
          <a:lstStyle/>
          <a:p>
            <a:r>
              <a:rPr lang="tr-TR" dirty="0" err="1"/>
              <a:t>Agata</a:t>
            </a:r>
            <a:r>
              <a:rPr lang="tr-TR" dirty="0"/>
              <a:t>, </a:t>
            </a:r>
            <a:r>
              <a:rPr lang="tr-TR" dirty="0" err="1"/>
              <a:t>Agria</a:t>
            </a:r>
            <a:r>
              <a:rPr lang="tr-TR" dirty="0"/>
              <a:t>, </a:t>
            </a:r>
            <a:r>
              <a:rPr lang="tr-TR" dirty="0" err="1"/>
              <a:t>Granola</a:t>
            </a:r>
            <a:r>
              <a:rPr lang="tr-TR" dirty="0"/>
              <a:t>, </a:t>
            </a:r>
            <a:r>
              <a:rPr lang="tr-TR" dirty="0" err="1"/>
              <a:t>Hermes</a:t>
            </a:r>
            <a:r>
              <a:rPr lang="tr-TR" dirty="0"/>
              <a:t>, </a:t>
            </a:r>
            <a:r>
              <a:rPr lang="tr-TR" dirty="0" err="1"/>
              <a:t>Konsul</a:t>
            </a:r>
            <a:r>
              <a:rPr lang="tr-TR" dirty="0"/>
              <a:t>, </a:t>
            </a:r>
            <a:r>
              <a:rPr lang="tr-TR" dirty="0" err="1"/>
              <a:t>Lady</a:t>
            </a:r>
            <a:r>
              <a:rPr lang="tr-TR" dirty="0"/>
              <a:t> </a:t>
            </a:r>
            <a:r>
              <a:rPr lang="tr-TR" dirty="0" err="1"/>
              <a:t>Claire</a:t>
            </a:r>
            <a:r>
              <a:rPr lang="tr-TR" dirty="0"/>
              <a:t>, </a:t>
            </a:r>
            <a:r>
              <a:rPr lang="tr-TR" dirty="0" err="1"/>
              <a:t>Lady</a:t>
            </a:r>
            <a:r>
              <a:rPr lang="tr-TR" dirty="0"/>
              <a:t> </a:t>
            </a:r>
            <a:r>
              <a:rPr lang="tr-TR" dirty="0" err="1"/>
              <a:t>Rosetta</a:t>
            </a:r>
            <a:r>
              <a:rPr lang="tr-TR" dirty="0"/>
              <a:t>, </a:t>
            </a:r>
            <a:r>
              <a:rPr lang="tr-TR" dirty="0" err="1"/>
              <a:t>Latona</a:t>
            </a:r>
            <a:r>
              <a:rPr lang="tr-TR" dirty="0"/>
              <a:t>, </a:t>
            </a:r>
            <a:r>
              <a:rPr lang="tr-TR" dirty="0" err="1"/>
              <a:t>Marabel</a:t>
            </a:r>
            <a:r>
              <a:rPr lang="tr-TR" dirty="0"/>
              <a:t>, </a:t>
            </a:r>
            <a:r>
              <a:rPr lang="tr-TR" dirty="0" err="1"/>
              <a:t>Marfona</a:t>
            </a:r>
            <a:r>
              <a:rPr lang="tr-TR" dirty="0"/>
              <a:t>, </a:t>
            </a:r>
            <a:r>
              <a:rPr lang="tr-TR" dirty="0" err="1"/>
              <a:t>Milva</a:t>
            </a:r>
            <a:r>
              <a:rPr lang="tr-TR" dirty="0"/>
              <a:t>, </a:t>
            </a:r>
            <a:r>
              <a:rPr lang="tr-TR" dirty="0" err="1"/>
              <a:t>Russet</a:t>
            </a:r>
            <a:r>
              <a:rPr lang="tr-TR" dirty="0"/>
              <a:t> </a:t>
            </a:r>
            <a:r>
              <a:rPr lang="tr-TR" dirty="0" err="1"/>
              <a:t>Burbank</a:t>
            </a:r>
            <a:r>
              <a:rPr lang="tr-TR" dirty="0"/>
              <a:t>, </a:t>
            </a:r>
            <a:r>
              <a:rPr lang="tr-TR" dirty="0" err="1"/>
              <a:t>Resy</a:t>
            </a:r>
            <a:r>
              <a:rPr lang="tr-TR" dirty="0"/>
              <a:t>, </a:t>
            </a:r>
            <a:r>
              <a:rPr lang="tr-TR" dirty="0" err="1"/>
              <a:t>Sante</a:t>
            </a:r>
            <a:r>
              <a:rPr lang="tr-TR" dirty="0"/>
              <a:t>, </a:t>
            </a:r>
            <a:r>
              <a:rPr lang="tr-TR" dirty="0" err="1"/>
              <a:t>Shepody</a:t>
            </a:r>
            <a:r>
              <a:rPr lang="tr-TR" dirty="0"/>
              <a:t>, Van </a:t>
            </a:r>
            <a:r>
              <a:rPr lang="tr-TR" dirty="0" err="1"/>
              <a:t>Gogh</a:t>
            </a:r>
            <a:r>
              <a:rPr lang="tr-TR" dirty="0"/>
              <a:t>, Victoria çeşitlerine ait patates örnekleri ayrı kese kağıtlarına konulduktan sonra etiketlenmiştir. Virüs varlığı saptanmak üzere 4°C‟de soğuk hava deposunda muhafaza edilmiştir.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500174"/>
            <a:ext cx="8229600" cy="1143000"/>
          </a:xfrm>
        </p:spPr>
        <p:txBody>
          <a:bodyPr>
            <a:normAutofit fontScale="90000"/>
          </a:bodyPr>
          <a:lstStyle/>
          <a:p>
            <a:r>
              <a:rPr lang="tr-TR" sz="3100" b="1" dirty="0">
                <a:solidFill>
                  <a:srgbClr val="00B050"/>
                </a:solidFill>
              </a:rPr>
              <a:t>2- </a:t>
            </a:r>
            <a:r>
              <a:rPr lang="tr-TR" sz="3100" b="1" dirty="0" err="1">
                <a:solidFill>
                  <a:srgbClr val="00B050"/>
                </a:solidFill>
              </a:rPr>
              <a:t>Serolojik</a:t>
            </a:r>
            <a:r>
              <a:rPr lang="tr-TR" sz="3100" b="1" dirty="0">
                <a:solidFill>
                  <a:srgbClr val="00B050"/>
                </a:solidFill>
              </a:rPr>
              <a:t> Tanı Çalışmalarında Kullanılan Materyal </a:t>
            </a:r>
            <a:br>
              <a:rPr lang="tr-TR" b="1" dirty="0"/>
            </a:br>
            <a:endParaRPr lang="tr-TR" dirty="0"/>
          </a:p>
        </p:txBody>
      </p:sp>
      <p:sp>
        <p:nvSpPr>
          <p:cNvPr id="3" name="2 İçerik Yer Tutucusu"/>
          <p:cNvSpPr>
            <a:spLocks noGrp="1"/>
          </p:cNvSpPr>
          <p:nvPr>
            <p:ph idx="1"/>
          </p:nvPr>
        </p:nvSpPr>
        <p:spPr>
          <a:xfrm>
            <a:off x="457200" y="2214554"/>
            <a:ext cx="8229600" cy="3911609"/>
          </a:xfrm>
        </p:spPr>
        <p:txBody>
          <a:bodyPr>
            <a:normAutofit fontScale="85000" lnSpcReduction="10000"/>
          </a:bodyPr>
          <a:lstStyle/>
          <a:p>
            <a:r>
              <a:rPr lang="tr-TR" dirty="0"/>
              <a:t>Çalışmada kullanılan bitkisel materyallerde ve yumrulardaki virüslerin tanılanmasında </a:t>
            </a:r>
            <a:r>
              <a:rPr lang="tr-TR" dirty="0" err="1"/>
              <a:t>serolojik</a:t>
            </a:r>
            <a:r>
              <a:rPr lang="tr-TR" dirty="0"/>
              <a:t> yöntemlerden biri olan DAS-ELISA testi uygulanmıştır. Patates yumrularında, meristem kültüründen gelişen </a:t>
            </a:r>
            <a:r>
              <a:rPr lang="tr-TR" i="1" dirty="0"/>
              <a:t>in </a:t>
            </a:r>
            <a:r>
              <a:rPr lang="tr-TR" i="1" dirty="0" err="1"/>
              <a:t>vitro</a:t>
            </a:r>
            <a:r>
              <a:rPr lang="tr-TR" i="1" dirty="0"/>
              <a:t> fidelerde ve bunların toprağa aktarıldığında gelişen bitkilerin yaprak ve mini yumrularında enfeksiyon ve arındırma oranlarının belirlenmesi için kullanılan bu yöntemde BIOREBA AG firmasına ait tanı kitleri, 96 adet çukur içeren tabaklar, pipet ve uçları, çeşitli cam malzemeler ve kimyasallar kullanılmıştır. </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85794"/>
            <a:ext cx="8229600" cy="1143000"/>
          </a:xfrm>
        </p:spPr>
        <p:txBody>
          <a:bodyPr>
            <a:normAutofit fontScale="90000"/>
          </a:bodyPr>
          <a:lstStyle/>
          <a:p>
            <a:r>
              <a:rPr lang="tr-TR" sz="3100" b="1" dirty="0">
                <a:solidFill>
                  <a:srgbClr val="00B050"/>
                </a:solidFill>
              </a:rPr>
              <a:t>3- Kültür Ortamlarının Hazırlanmasında Kullanılan Materyal </a:t>
            </a:r>
            <a:br>
              <a:rPr lang="tr-TR" b="1" dirty="0"/>
            </a:br>
            <a:endParaRPr lang="tr-TR" dirty="0"/>
          </a:p>
        </p:txBody>
      </p:sp>
      <p:sp>
        <p:nvSpPr>
          <p:cNvPr id="3" name="2 İçerik Yer Tutucusu"/>
          <p:cNvSpPr>
            <a:spLocks noGrp="1"/>
          </p:cNvSpPr>
          <p:nvPr>
            <p:ph idx="1"/>
          </p:nvPr>
        </p:nvSpPr>
        <p:spPr/>
        <p:txBody>
          <a:bodyPr/>
          <a:lstStyle/>
          <a:p>
            <a:r>
              <a:rPr lang="tr-TR" dirty="0"/>
              <a:t>Meristem kültürü ve </a:t>
            </a:r>
            <a:r>
              <a:rPr lang="tr-TR" dirty="0" err="1"/>
              <a:t>nod</a:t>
            </a:r>
            <a:r>
              <a:rPr lang="tr-TR" dirty="0"/>
              <a:t> kültüründe makro ve mikro elementleri kapsayan çeşitli kimyasal maddeler, hormonlar ve </a:t>
            </a:r>
            <a:r>
              <a:rPr lang="tr-TR" dirty="0" err="1"/>
              <a:t>agar</a:t>
            </a:r>
            <a:r>
              <a:rPr lang="tr-TR" dirty="0"/>
              <a:t> içeren besin ortamları kullanılmıştır. Cam tüp, </a:t>
            </a:r>
            <a:r>
              <a:rPr lang="tr-TR" dirty="0" err="1"/>
              <a:t>erlen</a:t>
            </a:r>
            <a:r>
              <a:rPr lang="tr-TR" dirty="0"/>
              <a:t>, beher gibi cam malzemeler ve </a:t>
            </a:r>
            <a:r>
              <a:rPr lang="tr-TR" dirty="0" err="1"/>
              <a:t>bistüri</a:t>
            </a:r>
            <a:r>
              <a:rPr lang="tr-TR" dirty="0"/>
              <a:t>, makas, pens ve kesiciler gibi metal malzemeler yanında pamuk, filtre kağıdı vb. malzemelerden de yararlanılmıştır.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428736"/>
            <a:ext cx="8229600" cy="1143000"/>
          </a:xfrm>
        </p:spPr>
        <p:txBody>
          <a:bodyPr>
            <a:normAutofit fontScale="90000"/>
          </a:bodyPr>
          <a:lstStyle/>
          <a:p>
            <a:r>
              <a:rPr lang="tr-TR" sz="3100" b="1" dirty="0">
                <a:solidFill>
                  <a:srgbClr val="00B050"/>
                </a:solidFill>
              </a:rPr>
              <a:t>4- Mini Yumru Üretiminde Kullanılan Materyal </a:t>
            </a:r>
            <a:br>
              <a:rPr lang="tr-TR" b="1" dirty="0"/>
            </a:br>
            <a:endParaRPr lang="tr-TR" dirty="0"/>
          </a:p>
        </p:txBody>
      </p:sp>
      <p:sp>
        <p:nvSpPr>
          <p:cNvPr id="3" name="2 İçerik Yer Tutucusu"/>
          <p:cNvSpPr>
            <a:spLocks noGrp="1"/>
          </p:cNvSpPr>
          <p:nvPr>
            <p:ph idx="1"/>
          </p:nvPr>
        </p:nvSpPr>
        <p:spPr>
          <a:xfrm>
            <a:off x="457200" y="2071678"/>
            <a:ext cx="8229600" cy="4054485"/>
          </a:xfrm>
        </p:spPr>
        <p:txBody>
          <a:bodyPr>
            <a:normAutofit fontScale="92500" lnSpcReduction="10000"/>
          </a:bodyPr>
          <a:lstStyle/>
          <a:p>
            <a:r>
              <a:rPr lang="tr-TR" dirty="0" err="1"/>
              <a:t>Enfekteli</a:t>
            </a:r>
            <a:r>
              <a:rPr lang="tr-TR" dirty="0"/>
              <a:t> patates yumrularından alınan meristemlerden gelişen </a:t>
            </a:r>
            <a:r>
              <a:rPr lang="tr-TR" dirty="0" err="1"/>
              <a:t>virüsden</a:t>
            </a:r>
            <a:r>
              <a:rPr lang="tr-TR" dirty="0"/>
              <a:t> ari fideler </a:t>
            </a:r>
            <a:r>
              <a:rPr lang="tr-TR" dirty="0" err="1"/>
              <a:t>nod</a:t>
            </a:r>
            <a:r>
              <a:rPr lang="tr-TR" dirty="0"/>
              <a:t> kültürü ile çoğaltılmıştır. Yeterli sayıya ulaşıldığında dış koşullara alıştırıldıktan sonra mini yumru elde etmek üzere toprağa aktarılması aşamasında 1:1:1 oranında dezenfekte edilmiş </a:t>
            </a:r>
            <a:r>
              <a:rPr lang="tr-TR" dirty="0" err="1"/>
              <a:t>torf</a:t>
            </a:r>
            <a:r>
              <a:rPr lang="tr-TR" dirty="0"/>
              <a:t>: toprak: kum karışımı bulunan değişik çaplara sahip plastik saksı (1 </a:t>
            </a:r>
            <a:r>
              <a:rPr lang="tr-TR" dirty="0" err="1"/>
              <a:t>lt</a:t>
            </a:r>
            <a:r>
              <a:rPr lang="tr-TR" dirty="0"/>
              <a:t>‟</a:t>
            </a:r>
            <a:r>
              <a:rPr lang="tr-TR" dirty="0" err="1"/>
              <a:t>lik</a:t>
            </a:r>
            <a:r>
              <a:rPr lang="tr-TR" dirty="0"/>
              <a:t>) ve toprak saksılar (10 cm çaplı) kullanılmıştır.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571480"/>
          </a:xfrm>
        </p:spPr>
        <p:txBody>
          <a:bodyPr>
            <a:noAutofit/>
          </a:bodyPr>
          <a:lstStyle/>
          <a:p>
            <a:r>
              <a:rPr lang="tr-TR" sz="4000" dirty="0">
                <a:solidFill>
                  <a:srgbClr val="002060"/>
                </a:solidFill>
              </a:rPr>
              <a:t>Yöntem  </a:t>
            </a:r>
          </a:p>
        </p:txBody>
      </p:sp>
      <p:pic>
        <p:nvPicPr>
          <p:cNvPr id="3074" name="Picture 2" descr="C:\Users\rıdva\Pictures\12.png"/>
          <p:cNvPicPr>
            <a:picLocks noGrp="1" noChangeAspect="1" noChangeArrowheads="1"/>
          </p:cNvPicPr>
          <p:nvPr>
            <p:ph idx="1"/>
          </p:nvPr>
        </p:nvPicPr>
        <p:blipFill>
          <a:blip r:embed="rId2"/>
          <a:srcRect/>
          <a:stretch>
            <a:fillRect/>
          </a:stretch>
        </p:blipFill>
        <p:spPr bwMode="auto">
          <a:xfrm>
            <a:off x="0" y="571480"/>
            <a:ext cx="9144000" cy="628651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857232"/>
            <a:ext cx="8229600" cy="1143000"/>
          </a:xfrm>
        </p:spPr>
        <p:txBody>
          <a:bodyPr>
            <a:normAutofit fontScale="90000"/>
          </a:bodyPr>
          <a:lstStyle/>
          <a:p>
            <a:r>
              <a:rPr lang="tr-TR" sz="3100" b="1" dirty="0">
                <a:solidFill>
                  <a:schemeClr val="accent2"/>
                </a:solidFill>
              </a:rPr>
              <a:t>A- Patates Örneklerinde Virüs Varlığının Saptanmasına Yönelik Çalışmalar </a:t>
            </a:r>
            <a:br>
              <a:rPr lang="tr-TR" b="1" dirty="0"/>
            </a:br>
            <a:endParaRPr lang="tr-TR" dirty="0"/>
          </a:p>
        </p:txBody>
      </p:sp>
      <p:sp>
        <p:nvSpPr>
          <p:cNvPr id="3" name="2 İçerik Yer Tutucusu"/>
          <p:cNvSpPr>
            <a:spLocks noGrp="1"/>
          </p:cNvSpPr>
          <p:nvPr>
            <p:ph idx="1"/>
          </p:nvPr>
        </p:nvSpPr>
        <p:spPr/>
        <p:txBody>
          <a:bodyPr>
            <a:normAutofit fontScale="92500" lnSpcReduction="10000"/>
          </a:bodyPr>
          <a:lstStyle/>
          <a:p>
            <a:r>
              <a:rPr lang="tr-TR" dirty="0"/>
              <a:t>Üretici tarlaları ve depolardan alınan virüsler ile </a:t>
            </a:r>
            <a:r>
              <a:rPr lang="tr-TR" dirty="0" err="1"/>
              <a:t>enfekteli</a:t>
            </a:r>
            <a:r>
              <a:rPr lang="tr-TR" dirty="0"/>
              <a:t> olduğu tahmin edilen yumru örneklerinde mevcut virüslerin tespit edilmesinde, izole edilen meristemlerden gelişen </a:t>
            </a:r>
            <a:r>
              <a:rPr lang="tr-TR" i="1" dirty="0"/>
              <a:t>in </a:t>
            </a:r>
            <a:r>
              <a:rPr lang="tr-TR" i="1" dirty="0" err="1"/>
              <a:t>vitro</a:t>
            </a:r>
            <a:r>
              <a:rPr lang="tr-TR" i="1" dirty="0"/>
              <a:t> fidelerde virüs varlığının belirlenmesinde, ayrıca bu fidelerden toprağa aktarılmalarından sonra gelişen in </a:t>
            </a:r>
            <a:r>
              <a:rPr lang="tr-TR" i="1" dirty="0" err="1"/>
              <a:t>vivo</a:t>
            </a:r>
            <a:r>
              <a:rPr lang="tr-TR" i="1" dirty="0"/>
              <a:t> bitkilerden alınan yaprak ve mini yumru örneklerinde virüs enfeksiyon durumunun saptanmasında DAS-ELISA metodu kullanılmıştır..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Test edilecek patates yumrularından 3x10 mm boyutlarında silindirik parçalar çıkarılmıştır. Virüs dağılımının homojen olmayabileceği nedeniyle her yumrunun farklı kısımlarından çıkarılan parçalar </a:t>
            </a:r>
            <a:r>
              <a:rPr lang="tr-TR" dirty="0" err="1"/>
              <a:t>ekstraksiyon</a:t>
            </a:r>
            <a:r>
              <a:rPr lang="tr-TR" dirty="0"/>
              <a:t> tampon çözeltisinde ezilerek </a:t>
            </a:r>
            <a:r>
              <a:rPr lang="tr-TR" dirty="0" err="1"/>
              <a:t>homojenize</a:t>
            </a:r>
            <a:r>
              <a:rPr lang="tr-TR" dirty="0"/>
              <a:t> edilmiştir. Her yumrudan alınan doku örneği için gram başına 10 ml çözelti kullanılmıştır (Şekil 3.1). </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9" name="Picture 3" descr="C:\Users\rıdva\Pictures\13.png"/>
          <p:cNvPicPr>
            <a:picLocks noGrp="1" noChangeAspect="1" noChangeArrowheads="1"/>
          </p:cNvPicPr>
          <p:nvPr>
            <p:ph idx="1"/>
          </p:nvPr>
        </p:nvPicPr>
        <p:blipFill>
          <a:blip r:embed="rId2"/>
          <a:srcRect/>
          <a:stretch>
            <a:fillRect/>
          </a:stretch>
        </p:blipFill>
        <p:spPr bwMode="auto">
          <a:xfrm>
            <a:off x="0" y="500043"/>
            <a:ext cx="9144000" cy="607222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dirty="0"/>
              <a:t>Tabaklardaki her çukura 200 </a:t>
            </a:r>
            <a:r>
              <a:rPr lang="el-GR" dirty="0"/>
              <a:t>μ</a:t>
            </a:r>
            <a:r>
              <a:rPr lang="tr-TR" dirty="0"/>
              <a:t>l antikor konularak, tabakların üzeri sıkıca kapatılarak 37°C‟de 2 saat </a:t>
            </a:r>
            <a:r>
              <a:rPr lang="tr-TR" dirty="0" err="1"/>
              <a:t>inkübe</a:t>
            </a:r>
            <a:r>
              <a:rPr lang="tr-TR" dirty="0"/>
              <a:t> edilmiştir. </a:t>
            </a:r>
            <a:r>
              <a:rPr lang="tr-TR" dirty="0" err="1"/>
              <a:t>İnkubasyonu</a:t>
            </a:r>
            <a:r>
              <a:rPr lang="tr-TR" dirty="0"/>
              <a:t> takiben tabaklar ters çevrilmek suretiyle çukurların içerikleri boşaltılmış ve daha sonra çukurlar 3 kez yıkama tamponu ile yıkanmıştır. Yıkama işleminden sonra örnekler 200 </a:t>
            </a:r>
            <a:r>
              <a:rPr lang="el-GR" dirty="0"/>
              <a:t>μ</a:t>
            </a:r>
            <a:r>
              <a:rPr lang="tr-TR" dirty="0"/>
              <a:t>l hacimle tabaklardaki çukurlara pipet yardımıyla konulmuş ve tabaklar 1 gece süre ile 4°C‟de bekletilmiştir. Süre sonrasında yıkama işlemi tekrarlanmış, tabaktaki çukurların her birine 200 </a:t>
            </a:r>
            <a:r>
              <a:rPr lang="el-GR" dirty="0"/>
              <a:t>μ</a:t>
            </a:r>
            <a:r>
              <a:rPr lang="tr-TR" dirty="0"/>
              <a:t>l antikor-AP </a:t>
            </a:r>
            <a:r>
              <a:rPr lang="tr-TR" dirty="0" err="1"/>
              <a:t>konjugat</a:t>
            </a:r>
            <a:r>
              <a:rPr lang="tr-TR" dirty="0"/>
              <a:t> çözeltisi konulmuş ve tabaklar bantlanarak 37°C‟de 4 saat </a:t>
            </a:r>
            <a:r>
              <a:rPr lang="tr-TR" dirty="0" err="1"/>
              <a:t>inkübasyona</a:t>
            </a:r>
            <a:r>
              <a:rPr lang="tr-TR" dirty="0"/>
              <a:t> bırakılmıştır. </a:t>
            </a:r>
            <a:r>
              <a:rPr lang="tr-TR" dirty="0" err="1"/>
              <a:t>İnkübasyon</a:t>
            </a:r>
            <a:r>
              <a:rPr lang="tr-TR" dirty="0"/>
              <a:t> süresi sonunda tabaklar tekrar yıkanmış ve tabaktaki çukurlara 200 </a:t>
            </a:r>
            <a:r>
              <a:rPr lang="el-GR" dirty="0"/>
              <a:t>μ</a:t>
            </a:r>
            <a:r>
              <a:rPr lang="tr-TR" dirty="0"/>
              <a:t>l </a:t>
            </a:r>
            <a:r>
              <a:rPr lang="tr-TR" dirty="0" err="1"/>
              <a:t>substrat</a:t>
            </a:r>
            <a:r>
              <a:rPr lang="tr-TR" dirty="0"/>
              <a:t> çözeltisi konularak oda sıcaklığında 2 saat bekletilmiştir.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4840303"/>
          </a:xfrm>
        </p:spPr>
        <p:txBody>
          <a:bodyPr/>
          <a:lstStyle/>
          <a:p>
            <a:r>
              <a:rPr lang="tr-TR" dirty="0"/>
              <a:t>Sonuçlar </a:t>
            </a:r>
            <a:r>
              <a:rPr lang="tr-TR" dirty="0" err="1"/>
              <a:t>Titertek</a:t>
            </a:r>
            <a:r>
              <a:rPr lang="tr-TR" dirty="0"/>
              <a:t> </a:t>
            </a:r>
            <a:r>
              <a:rPr lang="tr-TR" dirty="0" err="1"/>
              <a:t>Multiskan</a:t>
            </a:r>
            <a:r>
              <a:rPr lang="tr-TR" dirty="0"/>
              <a:t> MCC 341 ELISA </a:t>
            </a:r>
            <a:r>
              <a:rPr lang="tr-TR" dirty="0" err="1"/>
              <a:t>mikroplate</a:t>
            </a:r>
            <a:r>
              <a:rPr lang="tr-TR" dirty="0"/>
              <a:t> okuyucusunda 405 </a:t>
            </a:r>
            <a:r>
              <a:rPr lang="tr-TR" dirty="0" err="1"/>
              <a:t>nm</a:t>
            </a:r>
            <a:r>
              <a:rPr lang="tr-TR" dirty="0"/>
              <a:t> dalga boyunda </a:t>
            </a:r>
            <a:r>
              <a:rPr lang="tr-TR" dirty="0" err="1"/>
              <a:t>absorbans</a:t>
            </a:r>
            <a:r>
              <a:rPr lang="tr-TR" dirty="0"/>
              <a:t> değerlerinin alınmasıyla elde edilmiştir. Negatif kontrollerin </a:t>
            </a:r>
            <a:r>
              <a:rPr lang="tr-TR" dirty="0" err="1"/>
              <a:t>absorbans</a:t>
            </a:r>
            <a:r>
              <a:rPr lang="tr-TR" dirty="0"/>
              <a:t> değerlerinden iki katı ve daha fazla değer veren örnekler pozitif olarak değerlendirilmiştir.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1857364"/>
            <a:ext cx="8229600" cy="4389120"/>
          </a:xfrm>
        </p:spPr>
        <p:txBody>
          <a:bodyPr/>
          <a:lstStyle/>
          <a:p>
            <a:r>
              <a:rPr lang="tr-TR" dirty="0">
                <a:solidFill>
                  <a:srgbClr val="FF0000"/>
                </a:solidFill>
              </a:rPr>
              <a:t>Tomurcuk kültürü</a:t>
            </a:r>
            <a:r>
              <a:rPr lang="tr-TR" dirty="0"/>
              <a:t>; büyümekte olan veya </a:t>
            </a:r>
            <a:r>
              <a:rPr lang="tr-TR" dirty="0" err="1"/>
              <a:t>dormant</a:t>
            </a:r>
            <a:r>
              <a:rPr lang="tr-TR" dirty="0"/>
              <a:t> durumundaki sürgünlerden izole edilen tepe veya koltuk altı tomurcuklarının steril koşullarda suni besi ortamlarında kültür edilerek bunlardan tam teşekküllü bitkiler elde edilmesidir..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1143000"/>
          </a:xfrm>
        </p:spPr>
        <p:txBody>
          <a:bodyPr>
            <a:normAutofit fontScale="90000"/>
          </a:bodyPr>
          <a:lstStyle/>
          <a:p>
            <a:r>
              <a:rPr lang="tr-TR" sz="3100" b="1" dirty="0">
                <a:solidFill>
                  <a:schemeClr val="accent2"/>
                </a:solidFill>
              </a:rPr>
              <a:t>B- Meristem Kültürü İçin </a:t>
            </a:r>
            <a:r>
              <a:rPr lang="tr-TR" sz="3100" b="1" dirty="0" err="1">
                <a:solidFill>
                  <a:schemeClr val="accent2"/>
                </a:solidFill>
              </a:rPr>
              <a:t>Laboratuvar</a:t>
            </a:r>
            <a:r>
              <a:rPr lang="tr-TR" sz="3100" b="1" dirty="0">
                <a:solidFill>
                  <a:schemeClr val="accent2"/>
                </a:solidFill>
              </a:rPr>
              <a:t> Koşullarının Hazırlanması </a:t>
            </a:r>
            <a:br>
              <a:rPr lang="tr-TR" b="1" dirty="0"/>
            </a:br>
            <a:endParaRPr lang="tr-TR" dirty="0"/>
          </a:p>
        </p:txBody>
      </p:sp>
      <p:sp>
        <p:nvSpPr>
          <p:cNvPr id="3" name="2 İçerik Yer Tutucusu"/>
          <p:cNvSpPr>
            <a:spLocks noGrp="1"/>
          </p:cNvSpPr>
          <p:nvPr>
            <p:ph idx="1"/>
          </p:nvPr>
        </p:nvSpPr>
        <p:spPr/>
        <p:txBody>
          <a:bodyPr>
            <a:normAutofit/>
          </a:bodyPr>
          <a:lstStyle/>
          <a:p>
            <a:r>
              <a:rPr lang="tr-TR" dirty="0"/>
              <a:t>Fidelerin iyi gelişimini sağlamak amacıyla hazırlanan besi ortamının mineraller karbon, nitrojen, vitaminler ve hormonlar yönünden zengin olması nedeniyle bakteri ve </a:t>
            </a:r>
            <a:r>
              <a:rPr lang="tr-TR" dirty="0" err="1"/>
              <a:t>fungusların</a:t>
            </a:r>
            <a:r>
              <a:rPr lang="tr-TR" dirty="0"/>
              <a:t> gelişimi için de uygun bir ortam oluşturmaktadır..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229600" cy="4525963"/>
          </a:xfrm>
        </p:spPr>
        <p:txBody>
          <a:bodyPr>
            <a:normAutofit/>
          </a:bodyPr>
          <a:lstStyle/>
          <a:p>
            <a:r>
              <a:rPr lang="tr-TR" dirty="0"/>
              <a:t>Çalışmalarda kullanılan saf su ayrı ayrı cam kavanozlar içine konarak otoklavda, 121°C sıcaklıkta 1 atmosfer basınç altında 20 dakika tutularak sterilize edilmiştir. Pens, </a:t>
            </a:r>
            <a:r>
              <a:rPr lang="tr-TR" dirty="0" err="1"/>
              <a:t>bistüri</a:t>
            </a:r>
            <a:r>
              <a:rPr lang="tr-TR" dirty="0"/>
              <a:t>, kurutma kağıdı ve cam malzemeler ise alüminyum folyoya sarılıp etüvde 159-160°C sıcaklıkta 2-3 saat tutulmak suretiyle sterilize edilmiştir.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488968"/>
          </a:xfrm>
        </p:spPr>
        <p:txBody>
          <a:bodyPr>
            <a:normAutofit fontScale="90000"/>
          </a:bodyPr>
          <a:lstStyle/>
          <a:p>
            <a:r>
              <a:rPr lang="tr-TR" sz="3100" b="1" dirty="0">
                <a:solidFill>
                  <a:schemeClr val="accent2"/>
                </a:solidFill>
              </a:rPr>
              <a:t>C- Meristem ve </a:t>
            </a:r>
            <a:r>
              <a:rPr lang="tr-TR" sz="3100" b="1" dirty="0" err="1">
                <a:solidFill>
                  <a:schemeClr val="accent2"/>
                </a:solidFill>
              </a:rPr>
              <a:t>Nod</a:t>
            </a:r>
            <a:r>
              <a:rPr lang="tr-TR" sz="3100" b="1" dirty="0">
                <a:solidFill>
                  <a:schemeClr val="accent2"/>
                </a:solidFill>
              </a:rPr>
              <a:t> Kültürü Besin Ortamlarının Hazırlanması </a:t>
            </a:r>
            <a:br>
              <a:rPr lang="tr-TR" b="1" dirty="0"/>
            </a:br>
            <a:endParaRPr lang="tr-TR" dirty="0"/>
          </a:p>
        </p:txBody>
      </p:sp>
      <p:sp>
        <p:nvSpPr>
          <p:cNvPr id="3" name="2 İçerik Yer Tutucusu"/>
          <p:cNvSpPr>
            <a:spLocks noGrp="1"/>
          </p:cNvSpPr>
          <p:nvPr>
            <p:ph idx="1"/>
          </p:nvPr>
        </p:nvSpPr>
        <p:spPr>
          <a:xfrm>
            <a:off x="428596" y="1643050"/>
            <a:ext cx="8229600" cy="4525963"/>
          </a:xfrm>
        </p:spPr>
        <p:txBody>
          <a:bodyPr>
            <a:normAutofit/>
          </a:bodyPr>
          <a:lstStyle/>
          <a:p>
            <a:r>
              <a:rPr lang="tr-TR" dirty="0"/>
              <a:t>Meristem kültürü ve </a:t>
            </a:r>
            <a:r>
              <a:rPr lang="tr-TR" dirty="0" err="1"/>
              <a:t>nod</a:t>
            </a:r>
            <a:r>
              <a:rPr lang="tr-TR" dirty="0"/>
              <a:t> kültüründe kullanılmak üzere (MS) temel ortamının içeriğine, Yıldırım (1987) ile Yıldırım </a:t>
            </a:r>
            <a:r>
              <a:rPr lang="tr-TR" dirty="0" err="1"/>
              <a:t>vd</a:t>
            </a:r>
            <a:r>
              <a:rPr lang="tr-TR" dirty="0"/>
              <a:t>. (1995) tarafından önerildiği gibi eklemeler yapılmıştır. Çizelge 3.3 ve Çizelge 3.4‟de yer aldığı şekilde inorganik, organik ve gelişim düzenleyicilerin de bulunduğu stok </a:t>
            </a:r>
            <a:r>
              <a:rPr lang="tr-TR" dirty="0" err="1"/>
              <a:t>solusyonlar</a:t>
            </a:r>
            <a:r>
              <a:rPr lang="tr-TR" dirty="0"/>
              <a:t> ve katı besin ortamları hazırlanmıştır.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ıdva\Pictures\16.png"/>
          <p:cNvPicPr>
            <a:picLocks noGrp="1" noChangeAspect="1" noChangeArrowheads="1"/>
          </p:cNvPicPr>
          <p:nvPr>
            <p:ph idx="1"/>
          </p:nvPr>
        </p:nvPicPr>
        <p:blipFill>
          <a:blip r:embed="rId2"/>
          <a:srcRect/>
          <a:stretch>
            <a:fillRect/>
          </a:stretch>
        </p:blipFill>
        <p:spPr bwMode="auto">
          <a:xfrm>
            <a:off x="0" y="500042"/>
            <a:ext cx="9144000" cy="635795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14356"/>
            <a:ext cx="8229600" cy="5603566"/>
          </a:xfrm>
        </p:spPr>
        <p:txBody>
          <a:bodyPr>
            <a:normAutofit/>
          </a:bodyPr>
          <a:lstStyle/>
          <a:p>
            <a:r>
              <a:rPr lang="tr-TR" i="1" dirty="0" err="1"/>
              <a:t>In</a:t>
            </a:r>
            <a:r>
              <a:rPr lang="tr-TR" i="1" dirty="0"/>
              <a:t> </a:t>
            </a:r>
            <a:r>
              <a:rPr lang="tr-TR" i="1" dirty="0" err="1"/>
              <a:t>vitro</a:t>
            </a:r>
            <a:r>
              <a:rPr lang="tr-TR" i="1" dirty="0"/>
              <a:t> şartlarda bitki çoğaltımında önemi olan bitki gelişim düzenleyicilerinden sürgün oluşumunu teşvik eden </a:t>
            </a:r>
            <a:r>
              <a:rPr lang="tr-TR" i="1" dirty="0" err="1"/>
              <a:t>sitokininler</a:t>
            </a:r>
            <a:r>
              <a:rPr lang="tr-TR" i="1" dirty="0"/>
              <a:t> (BA, </a:t>
            </a:r>
            <a:r>
              <a:rPr lang="tr-TR" i="1" dirty="0" err="1"/>
              <a:t>Kinetin</a:t>
            </a:r>
            <a:r>
              <a:rPr lang="tr-TR" i="1" dirty="0"/>
              <a:t>) kök oluşumunu teşvik eden </a:t>
            </a:r>
            <a:r>
              <a:rPr lang="tr-TR" i="1" dirty="0" err="1"/>
              <a:t>oksinler</a:t>
            </a:r>
            <a:r>
              <a:rPr lang="tr-TR" i="1" dirty="0"/>
              <a:t> (IBA, IAA, 2,4-D, NAA) ile MS temel besin ortamına dayalı çoğaltım ortamı desteklenmiştir…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786190"/>
            <a:ext cx="8229600" cy="3071810"/>
          </a:xfrm>
        </p:spPr>
        <p:txBody>
          <a:bodyPr/>
          <a:lstStyle/>
          <a:p>
            <a:r>
              <a:rPr lang="tr-TR" dirty="0"/>
              <a:t>Stok solüsyonlardan hazırlanan besin ortamları eşit olarak kültür kaplarına boşaltıldıktan sonra 120 °C‟de 1 atmosfer basınç altında </a:t>
            </a:r>
            <a:r>
              <a:rPr lang="tr-TR" dirty="0" err="1"/>
              <a:t>otoklavlanarak</a:t>
            </a:r>
            <a:r>
              <a:rPr lang="tr-TR" dirty="0"/>
              <a:t> sterilize edilmiştir. </a:t>
            </a:r>
          </a:p>
        </p:txBody>
      </p:sp>
      <p:pic>
        <p:nvPicPr>
          <p:cNvPr id="2051" name="Picture 3" descr="C:\Users\rıdva\Pictures\17.png"/>
          <p:cNvPicPr>
            <a:picLocks noChangeAspect="1" noChangeArrowheads="1"/>
          </p:cNvPicPr>
          <p:nvPr/>
        </p:nvPicPr>
        <p:blipFill>
          <a:blip r:embed="rId2"/>
          <a:srcRect/>
          <a:stretch>
            <a:fillRect/>
          </a:stretch>
        </p:blipFill>
        <p:spPr bwMode="auto">
          <a:xfrm>
            <a:off x="0" y="571480"/>
            <a:ext cx="9144000" cy="271464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1071546"/>
            <a:ext cx="8229600" cy="653210"/>
          </a:xfrm>
        </p:spPr>
        <p:txBody>
          <a:bodyPr>
            <a:normAutofit fontScale="90000"/>
          </a:bodyPr>
          <a:lstStyle/>
          <a:p>
            <a:r>
              <a:rPr lang="tr-TR" sz="3100" b="1" dirty="0">
                <a:solidFill>
                  <a:schemeClr val="accent2"/>
                </a:solidFill>
              </a:rPr>
              <a:t>D- Meristem Kültürü ve </a:t>
            </a:r>
            <a:r>
              <a:rPr lang="tr-TR" sz="3100" b="1" dirty="0" err="1">
                <a:solidFill>
                  <a:schemeClr val="accent2"/>
                </a:solidFill>
              </a:rPr>
              <a:t>Nod</a:t>
            </a:r>
            <a:r>
              <a:rPr lang="tr-TR" sz="3100" b="1" dirty="0">
                <a:solidFill>
                  <a:schemeClr val="accent2"/>
                </a:solidFill>
              </a:rPr>
              <a:t> Kültürü Çalışmaları </a:t>
            </a:r>
            <a:br>
              <a:rPr lang="tr-TR" b="1" dirty="0"/>
            </a:br>
            <a:endParaRPr lang="tr-TR" dirty="0"/>
          </a:p>
        </p:txBody>
      </p:sp>
      <p:sp>
        <p:nvSpPr>
          <p:cNvPr id="3" name="2 İçerik Yer Tutucusu"/>
          <p:cNvSpPr>
            <a:spLocks noGrp="1"/>
          </p:cNvSpPr>
          <p:nvPr>
            <p:ph idx="1"/>
          </p:nvPr>
        </p:nvSpPr>
        <p:spPr>
          <a:xfrm>
            <a:off x="214282" y="1785926"/>
            <a:ext cx="8229600" cy="4389120"/>
          </a:xfrm>
        </p:spPr>
        <p:txBody>
          <a:bodyPr>
            <a:normAutofit lnSpcReduction="10000"/>
          </a:bodyPr>
          <a:lstStyle/>
          <a:p>
            <a:r>
              <a:rPr lang="tr-TR" dirty="0"/>
              <a:t>Meristem kültüründe kullanmak üzere virüs ile </a:t>
            </a:r>
            <a:r>
              <a:rPr lang="tr-TR" dirty="0" err="1"/>
              <a:t>enfekteli</a:t>
            </a:r>
            <a:r>
              <a:rPr lang="tr-TR" dirty="0"/>
              <a:t> yumrular seçilmiştir. </a:t>
            </a:r>
            <a:r>
              <a:rPr lang="tr-TR" dirty="0" err="1"/>
              <a:t>Enfekteli</a:t>
            </a:r>
            <a:r>
              <a:rPr lang="tr-TR" dirty="0"/>
              <a:t> olan yumrulardan hemen kullanımı gerekli olmayanlar 4ºC‟de </a:t>
            </a:r>
            <a:r>
              <a:rPr lang="tr-TR" dirty="0" err="1"/>
              <a:t>dormansi</a:t>
            </a:r>
            <a:r>
              <a:rPr lang="tr-TR" dirty="0"/>
              <a:t> kırılıncaya kadar depolanmıştır. Meristem izole edilecek patates yumruları </a:t>
            </a:r>
            <a:r>
              <a:rPr lang="tr-TR" dirty="0" err="1"/>
              <a:t>dormansileri</a:t>
            </a:r>
            <a:r>
              <a:rPr lang="tr-TR" dirty="0"/>
              <a:t> kırılmak üzere oda sıcaklığında (24ºC‟de) dolaylı gün ışığında filizlendirilmiş, 2-3 cm uzunluğundaki sürgünler toplanmıştır.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229600" cy="4895864"/>
          </a:xfrm>
        </p:spPr>
        <p:txBody>
          <a:bodyPr>
            <a:normAutofit/>
          </a:bodyPr>
          <a:lstStyle/>
          <a:p>
            <a:r>
              <a:rPr lang="tr-TR" dirty="0"/>
              <a:t>Steril kesim odasındaki </a:t>
            </a:r>
            <a:r>
              <a:rPr lang="tr-TR" dirty="0" err="1"/>
              <a:t>laminar</a:t>
            </a:r>
            <a:r>
              <a:rPr lang="tr-TR" dirty="0"/>
              <a:t> kabinde, bitkisel materyal olarak meristemlerin izole edileceği sürgünler 1-2 cm uzunluğunda kesildikten sonra ticari % 2,5‟</a:t>
            </a:r>
            <a:r>
              <a:rPr lang="tr-TR" dirty="0" err="1"/>
              <a:t>luk</a:t>
            </a:r>
            <a:r>
              <a:rPr lang="tr-TR" dirty="0"/>
              <a:t> </a:t>
            </a:r>
            <a:r>
              <a:rPr lang="tr-TR" dirty="0" err="1"/>
              <a:t>NaOCl</a:t>
            </a:r>
            <a:r>
              <a:rPr lang="tr-TR" dirty="0"/>
              <a:t> (sodyum </a:t>
            </a:r>
            <a:r>
              <a:rPr lang="tr-TR" dirty="0" err="1"/>
              <a:t>hipoklorit</a:t>
            </a:r>
            <a:r>
              <a:rPr lang="tr-TR" dirty="0"/>
              <a:t>) solüsyonunun içinde ve etil alkol (% 70‟</a:t>
            </a:r>
            <a:r>
              <a:rPr lang="tr-TR" dirty="0" err="1"/>
              <a:t>lik</a:t>
            </a:r>
            <a:r>
              <a:rPr lang="tr-TR" dirty="0"/>
              <a:t>) içinde birer dakika süre ile tutularak yüzey sterilizasyonu yapılmıştır..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1"/>
          </p:nvPr>
        </p:nvSpPr>
        <p:spPr>
          <a:xfrm>
            <a:off x="214282" y="5143512"/>
            <a:ext cx="4040188" cy="659352"/>
          </a:xfrm>
        </p:spPr>
        <p:txBody>
          <a:bodyPr/>
          <a:lstStyle/>
          <a:p>
            <a:r>
              <a:rPr lang="tr-TR" sz="1000" dirty="0"/>
              <a:t>Virüs ile </a:t>
            </a:r>
            <a:r>
              <a:rPr lang="tr-TR" sz="1000" dirty="0" err="1"/>
              <a:t>enfekteli</a:t>
            </a:r>
            <a:r>
              <a:rPr lang="tr-TR" sz="1000" dirty="0"/>
              <a:t> patates yumrularından meristem izolasyonu. </a:t>
            </a:r>
          </a:p>
        </p:txBody>
      </p:sp>
      <p:pic>
        <p:nvPicPr>
          <p:cNvPr id="3074" name="Picture 2"/>
          <p:cNvPicPr>
            <a:picLocks noGrp="1" noChangeAspect="1" noChangeArrowheads="1"/>
          </p:cNvPicPr>
          <p:nvPr>
            <p:ph sz="half" idx="2"/>
          </p:nvPr>
        </p:nvPicPr>
        <p:blipFill>
          <a:blip r:embed="rId2"/>
          <a:srcRect/>
          <a:stretch>
            <a:fillRect/>
          </a:stretch>
        </p:blipFill>
        <p:spPr bwMode="auto">
          <a:xfrm>
            <a:off x="214282" y="928670"/>
            <a:ext cx="4040188" cy="4131084"/>
          </a:xfrm>
          <a:prstGeom prst="rect">
            <a:avLst/>
          </a:prstGeom>
          <a:noFill/>
          <a:ln w="9525">
            <a:noFill/>
            <a:miter lim="800000"/>
            <a:headEnd/>
            <a:tailEnd/>
          </a:ln>
          <a:effectLst/>
        </p:spPr>
      </p:pic>
      <p:sp>
        <p:nvSpPr>
          <p:cNvPr id="7" name="6 Metin Yer Tutucusu"/>
          <p:cNvSpPr>
            <a:spLocks noGrp="1"/>
          </p:cNvSpPr>
          <p:nvPr>
            <p:ph type="body" sz="quarter" idx="3"/>
          </p:nvPr>
        </p:nvSpPr>
        <p:spPr>
          <a:xfrm>
            <a:off x="4857752" y="5072074"/>
            <a:ext cx="4041775" cy="428628"/>
          </a:xfrm>
        </p:spPr>
        <p:txBody>
          <a:bodyPr>
            <a:normAutofit/>
          </a:bodyPr>
          <a:lstStyle/>
          <a:p>
            <a:r>
              <a:rPr lang="tr-TR" sz="1000" dirty="0"/>
              <a:t>                         Meristemden gelişen </a:t>
            </a:r>
            <a:r>
              <a:rPr lang="tr-TR" sz="1000" i="1" dirty="0"/>
              <a:t>in </a:t>
            </a:r>
            <a:r>
              <a:rPr lang="tr-TR" sz="1000" i="1" dirty="0" err="1"/>
              <a:t>vitro</a:t>
            </a:r>
            <a:r>
              <a:rPr lang="tr-TR" sz="1000" i="1" dirty="0"/>
              <a:t> fideler. </a:t>
            </a:r>
            <a:endParaRPr lang="tr-TR" sz="1000" dirty="0"/>
          </a:p>
        </p:txBody>
      </p:sp>
      <p:pic>
        <p:nvPicPr>
          <p:cNvPr id="3075" name="Picture 3"/>
          <p:cNvPicPr>
            <a:picLocks noGrp="1" noChangeAspect="1" noChangeArrowheads="1"/>
          </p:cNvPicPr>
          <p:nvPr>
            <p:ph sz="quarter" idx="4"/>
          </p:nvPr>
        </p:nvPicPr>
        <p:blipFill>
          <a:blip r:embed="rId3"/>
          <a:srcRect/>
          <a:stretch>
            <a:fillRect/>
          </a:stretch>
        </p:blipFill>
        <p:spPr bwMode="auto">
          <a:xfrm>
            <a:off x="4786314" y="857232"/>
            <a:ext cx="4041775" cy="4071966"/>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285720" y="6000768"/>
            <a:ext cx="8229600" cy="285744"/>
          </a:xfrm>
        </p:spPr>
        <p:txBody>
          <a:bodyPr>
            <a:noAutofit/>
          </a:bodyPr>
          <a:lstStyle/>
          <a:p>
            <a:r>
              <a:rPr lang="tr-TR" sz="1100" dirty="0"/>
              <a:t>                                                                                     şekil:  </a:t>
            </a:r>
            <a:r>
              <a:rPr lang="tr-TR" sz="1100" dirty="0">
                <a:solidFill>
                  <a:schemeClr val="tx1"/>
                </a:solidFill>
              </a:rPr>
              <a:t>Meristem kültürü aşamaları (</a:t>
            </a:r>
            <a:r>
              <a:rPr lang="tr-TR" sz="1100" dirty="0" err="1">
                <a:solidFill>
                  <a:schemeClr val="tx1"/>
                </a:solidFill>
              </a:rPr>
              <a:t>Daniel</a:t>
            </a:r>
            <a:r>
              <a:rPr lang="tr-TR" sz="1100" dirty="0">
                <a:solidFill>
                  <a:schemeClr val="tx1"/>
                </a:solidFill>
              </a:rPr>
              <a:t>, 2006). </a:t>
            </a:r>
          </a:p>
        </p:txBody>
      </p:sp>
      <p:pic>
        <p:nvPicPr>
          <p:cNvPr id="4098" name="Picture 2"/>
          <p:cNvPicPr>
            <a:picLocks noGrp="1" noChangeAspect="1" noChangeArrowheads="1"/>
          </p:cNvPicPr>
          <p:nvPr>
            <p:ph idx="1"/>
          </p:nvPr>
        </p:nvPicPr>
        <p:blipFill>
          <a:blip r:embed="rId2"/>
          <a:stretch>
            <a:fillRect/>
          </a:stretch>
        </p:blipFill>
        <p:spPr bwMode="auto">
          <a:xfrm>
            <a:off x="0" y="785794"/>
            <a:ext cx="9144000" cy="500066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571612"/>
            <a:ext cx="8229600" cy="1143000"/>
          </a:xfrm>
        </p:spPr>
        <p:txBody>
          <a:bodyPr>
            <a:normAutofit fontScale="90000"/>
          </a:bodyPr>
          <a:lstStyle/>
          <a:p>
            <a:r>
              <a:rPr lang="tr-TR" sz="2500" dirty="0">
                <a:solidFill>
                  <a:srgbClr val="FF0000"/>
                </a:solidFill>
              </a:rPr>
              <a:t>Meristem, sürgün ucu ve tomurcuk kültürünün bitki yetiştirme ve ıslahındaki  kullanım alanları;</a:t>
            </a:r>
            <a:br>
              <a:rPr lang="tr-TR" sz="2500" dirty="0"/>
            </a:br>
            <a:endParaRPr lang="tr-TR" sz="2500" dirty="0"/>
          </a:p>
        </p:txBody>
      </p:sp>
      <p:sp>
        <p:nvSpPr>
          <p:cNvPr id="4" name="3 İçerik Yer Tutucusu"/>
          <p:cNvSpPr>
            <a:spLocks noGrp="1"/>
          </p:cNvSpPr>
          <p:nvPr>
            <p:ph idx="1"/>
          </p:nvPr>
        </p:nvSpPr>
        <p:spPr>
          <a:xfrm>
            <a:off x="571472" y="3357562"/>
            <a:ext cx="8229600" cy="3500438"/>
          </a:xfrm>
        </p:spPr>
        <p:txBody>
          <a:bodyPr/>
          <a:lstStyle/>
          <a:p>
            <a:pPr>
              <a:buNone/>
            </a:pPr>
            <a:r>
              <a:rPr lang="tr-TR" dirty="0"/>
              <a:t>    </a:t>
            </a:r>
            <a:r>
              <a:rPr lang="tr-TR" dirty="0">
                <a:solidFill>
                  <a:srgbClr val="00B050"/>
                </a:solidFill>
              </a:rPr>
              <a:t>1-Mikro çoğaltım</a:t>
            </a:r>
            <a:br>
              <a:rPr lang="tr-TR" dirty="0">
                <a:solidFill>
                  <a:srgbClr val="00B050"/>
                </a:solidFill>
              </a:rPr>
            </a:br>
            <a:r>
              <a:rPr lang="tr-TR" dirty="0">
                <a:solidFill>
                  <a:srgbClr val="00B050"/>
                </a:solidFill>
              </a:rPr>
              <a:t>2-Virüssüz bitki </a:t>
            </a:r>
            <a:r>
              <a:rPr lang="tr-TR" dirty="0" err="1">
                <a:solidFill>
                  <a:srgbClr val="00B050"/>
                </a:solidFill>
              </a:rPr>
              <a:t>eldesi</a:t>
            </a:r>
            <a:br>
              <a:rPr lang="tr-TR" dirty="0">
                <a:solidFill>
                  <a:srgbClr val="00B050"/>
                </a:solidFill>
              </a:rPr>
            </a:br>
            <a:r>
              <a:rPr lang="tr-TR" dirty="0">
                <a:solidFill>
                  <a:srgbClr val="00B050"/>
                </a:solidFill>
              </a:rPr>
              <a:t>3-</a:t>
            </a:r>
            <a:r>
              <a:rPr lang="tr-TR" dirty="0" err="1">
                <a:solidFill>
                  <a:srgbClr val="00B050"/>
                </a:solidFill>
              </a:rPr>
              <a:t>Germplazm</a:t>
            </a:r>
            <a:r>
              <a:rPr lang="tr-TR" dirty="0">
                <a:solidFill>
                  <a:srgbClr val="00B050"/>
                </a:solidFill>
              </a:rPr>
              <a:t> muhafazası</a:t>
            </a:r>
            <a:br>
              <a:rPr lang="tr-TR" dirty="0">
                <a:solidFill>
                  <a:srgbClr val="00B050"/>
                </a:solidFill>
              </a:rPr>
            </a:br>
            <a:r>
              <a:rPr lang="tr-TR" dirty="0">
                <a:solidFill>
                  <a:srgbClr val="00B050"/>
                </a:solidFill>
              </a:rPr>
              <a:t>4-Gen transferi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736"/>
            <a:ext cx="8229600" cy="4389120"/>
          </a:xfrm>
        </p:spPr>
        <p:txBody>
          <a:bodyPr>
            <a:normAutofit fontScale="85000" lnSpcReduction="20000"/>
          </a:bodyPr>
          <a:lstStyle/>
          <a:p>
            <a:r>
              <a:rPr lang="tr-TR" dirty="0"/>
              <a:t>Meristemlerin tam bitkiler haline gelmesi aşamalardan geçtikten sonra 5-6 ay kadar bir süre gerekmektedir. Bu süre sonunda meristemden gelişen </a:t>
            </a:r>
            <a:r>
              <a:rPr lang="tr-TR" i="1" dirty="0"/>
              <a:t>in </a:t>
            </a:r>
            <a:r>
              <a:rPr lang="tr-TR" i="1" dirty="0" err="1"/>
              <a:t>vitro</a:t>
            </a:r>
            <a:r>
              <a:rPr lang="tr-TR" i="1" dirty="0"/>
              <a:t> fidelere DAS-ELISA testi uygulanarak sağlıklı olanlar belirlenmiştir. Bu evrede </a:t>
            </a:r>
            <a:r>
              <a:rPr lang="tr-TR" i="1" dirty="0" err="1"/>
              <a:t>klonal</a:t>
            </a:r>
            <a:r>
              <a:rPr lang="tr-TR" i="1" dirty="0"/>
              <a:t> kimlik sağlamak için fideler alt kültüre alınmıştır. Meristemden gelişen fideler 6-8 </a:t>
            </a:r>
            <a:r>
              <a:rPr lang="tr-TR" i="1" dirty="0" err="1"/>
              <a:t>nod</a:t>
            </a:r>
            <a:r>
              <a:rPr lang="tr-TR" i="1" dirty="0"/>
              <a:t> evresine geldiğinde steril </a:t>
            </a:r>
            <a:r>
              <a:rPr lang="tr-TR" i="1" dirty="0" err="1"/>
              <a:t>laminar</a:t>
            </a:r>
            <a:r>
              <a:rPr lang="tr-TR" i="1" dirty="0"/>
              <a:t> kabinde kültür tüplerinden çıkarıldıktan sonra kök ve uç kısımları kesilerek atılmıştır. Tekli boğum çelikler </a:t>
            </a:r>
            <a:r>
              <a:rPr lang="tr-TR" i="1" dirty="0" err="1"/>
              <a:t>nod</a:t>
            </a:r>
            <a:r>
              <a:rPr lang="tr-TR" i="1" dirty="0"/>
              <a:t> kültürü için hazırlanan ve kök oluşumu için gerekli kimyasalları içeren özel besin ortamı bulunan cam tüplere, her tüpte birer adet olmak üzere aktarılmıştır. </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71612"/>
            <a:ext cx="8229600" cy="4389120"/>
          </a:xfrm>
        </p:spPr>
        <p:txBody>
          <a:bodyPr/>
          <a:lstStyle/>
          <a:p>
            <a:pPr>
              <a:buNone/>
            </a:pPr>
            <a:r>
              <a:rPr lang="tr-TR" dirty="0"/>
              <a:t>    Bitkileri büyüme yanıtına göre her 20-25 günde alt kültüre alınmıştır. Bu </a:t>
            </a:r>
            <a:r>
              <a:rPr lang="tr-TR" dirty="0" err="1"/>
              <a:t>metodla</a:t>
            </a:r>
            <a:r>
              <a:rPr lang="tr-TR" dirty="0"/>
              <a:t> üretilen </a:t>
            </a:r>
            <a:r>
              <a:rPr lang="tr-TR" i="1" dirty="0"/>
              <a:t>in </a:t>
            </a:r>
            <a:r>
              <a:rPr lang="tr-TR" i="1" dirty="0" err="1"/>
              <a:t>vitro</a:t>
            </a:r>
            <a:r>
              <a:rPr lang="tr-TR" i="1" dirty="0"/>
              <a:t> bitkiler mini yumru üretimi için kullanılmıştır.. </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85794"/>
            <a:ext cx="8229600" cy="1143000"/>
          </a:xfrm>
        </p:spPr>
        <p:txBody>
          <a:bodyPr>
            <a:normAutofit fontScale="90000"/>
          </a:bodyPr>
          <a:lstStyle/>
          <a:p>
            <a:r>
              <a:rPr lang="tr-TR" sz="3100" b="1" dirty="0">
                <a:solidFill>
                  <a:schemeClr val="accent2"/>
                </a:solidFill>
              </a:rPr>
              <a:t>E- </a:t>
            </a:r>
            <a:r>
              <a:rPr lang="tr-TR" sz="3100" b="1" i="1" dirty="0" err="1">
                <a:solidFill>
                  <a:schemeClr val="accent2"/>
                </a:solidFill>
              </a:rPr>
              <a:t>In</a:t>
            </a:r>
            <a:r>
              <a:rPr lang="tr-TR" sz="3100" b="1" i="1" dirty="0">
                <a:solidFill>
                  <a:schemeClr val="accent2"/>
                </a:solidFill>
              </a:rPr>
              <a:t> </a:t>
            </a:r>
            <a:r>
              <a:rPr lang="tr-TR" sz="3100" b="1" i="1" dirty="0" err="1">
                <a:solidFill>
                  <a:schemeClr val="accent2"/>
                </a:solidFill>
              </a:rPr>
              <a:t>vitro</a:t>
            </a:r>
            <a:r>
              <a:rPr lang="tr-TR" sz="3100" b="1" i="1" dirty="0">
                <a:solidFill>
                  <a:schemeClr val="accent2"/>
                </a:solidFill>
              </a:rPr>
              <a:t> Patates Fidelerinin Toprağa Aktarılması </a:t>
            </a:r>
            <a:br>
              <a:rPr lang="tr-TR" b="1" i="1" dirty="0"/>
            </a:br>
            <a:endParaRPr lang="tr-TR" dirty="0"/>
          </a:p>
        </p:txBody>
      </p:sp>
      <p:sp>
        <p:nvSpPr>
          <p:cNvPr id="3" name="2 İçerik Yer Tutucusu"/>
          <p:cNvSpPr>
            <a:spLocks noGrp="1"/>
          </p:cNvSpPr>
          <p:nvPr>
            <p:ph idx="1"/>
          </p:nvPr>
        </p:nvSpPr>
        <p:spPr/>
        <p:txBody>
          <a:bodyPr/>
          <a:lstStyle/>
          <a:p>
            <a:r>
              <a:rPr lang="tr-TR" dirty="0"/>
              <a:t>Meristemden gelişen </a:t>
            </a:r>
            <a:r>
              <a:rPr lang="tr-TR" i="1" dirty="0"/>
              <a:t>in </a:t>
            </a:r>
            <a:r>
              <a:rPr lang="tr-TR" i="1" dirty="0" err="1"/>
              <a:t>vitro</a:t>
            </a:r>
            <a:r>
              <a:rPr lang="tr-TR" i="1" dirty="0"/>
              <a:t> fidelere DAS-ELISA testi uygulanarak sağlıklı olduğu belirlenenler Şekil 3.6‟da aşamaları yer alan </a:t>
            </a:r>
            <a:r>
              <a:rPr lang="tr-TR" i="1" dirty="0" err="1"/>
              <a:t>nod</a:t>
            </a:r>
            <a:r>
              <a:rPr lang="tr-TR" i="1" dirty="0"/>
              <a:t> kültürü ile çoğaltılmıştır. </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rıdva\Pictures\18.png"/>
          <p:cNvPicPr>
            <a:picLocks noGrp="1" noChangeAspect="1" noChangeArrowheads="1"/>
          </p:cNvPicPr>
          <p:nvPr>
            <p:ph idx="1"/>
          </p:nvPr>
        </p:nvPicPr>
        <p:blipFill>
          <a:blip r:embed="rId2"/>
          <a:srcRect/>
          <a:stretch>
            <a:fillRect/>
          </a:stretch>
        </p:blipFill>
        <p:spPr bwMode="auto">
          <a:xfrm>
            <a:off x="0" y="857232"/>
            <a:ext cx="9144000" cy="600076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a:t>3-5 haftada 6-7 cm boya ulaşan her fide kültür tüplerinin kapakları açılıp direkt güneş </a:t>
            </a:r>
            <a:r>
              <a:rPr lang="tr-TR" dirty="0" err="1"/>
              <a:t>ışığıdan</a:t>
            </a:r>
            <a:r>
              <a:rPr lang="tr-TR" dirty="0"/>
              <a:t> korunarak oda sıcaklığında muhafaza edilmiştir. Bu şekilde dış ortam koşullarına alıştırılan fideler pens yardımıyla sökülmüş, Şekil 3.6‟da görülmekte olduğu gibi saksılarda toprağa aktarılarak sera ve iklim odası koşullarında muhafaza edilmiştir (</a:t>
            </a:r>
            <a:r>
              <a:rPr lang="tr-TR" dirty="0" err="1"/>
              <a:t>Sanavy</a:t>
            </a:r>
            <a:r>
              <a:rPr lang="tr-TR" dirty="0"/>
              <a:t> and </a:t>
            </a:r>
            <a:r>
              <a:rPr lang="tr-TR" dirty="0" err="1"/>
              <a:t>Moeini</a:t>
            </a:r>
            <a:r>
              <a:rPr lang="tr-TR" dirty="0"/>
              <a:t>, 2003). </a:t>
            </a:r>
          </a:p>
          <a:p>
            <a:pPr>
              <a:buNone/>
            </a:pP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42984"/>
            <a:ext cx="8229600" cy="581772"/>
          </a:xfrm>
        </p:spPr>
        <p:txBody>
          <a:bodyPr>
            <a:normAutofit fontScale="90000"/>
          </a:bodyPr>
          <a:lstStyle/>
          <a:p>
            <a:r>
              <a:rPr lang="tr-TR" sz="3100" b="1" dirty="0">
                <a:solidFill>
                  <a:schemeClr val="accent2"/>
                </a:solidFill>
              </a:rPr>
              <a:t>F- </a:t>
            </a:r>
            <a:r>
              <a:rPr lang="it-IT" sz="3100" b="1" dirty="0">
                <a:solidFill>
                  <a:schemeClr val="accent2"/>
                </a:solidFill>
              </a:rPr>
              <a:t>Mini Yumru Elde Edilmesi </a:t>
            </a:r>
            <a:br>
              <a:rPr lang="it-IT" b="1" dirty="0"/>
            </a:br>
            <a:endParaRPr lang="tr-TR" dirty="0"/>
          </a:p>
        </p:txBody>
      </p:sp>
      <p:sp>
        <p:nvSpPr>
          <p:cNvPr id="3" name="2 İçerik Yer Tutucusu"/>
          <p:cNvSpPr>
            <a:spLocks noGrp="1"/>
          </p:cNvSpPr>
          <p:nvPr>
            <p:ph idx="1"/>
          </p:nvPr>
        </p:nvSpPr>
        <p:spPr>
          <a:xfrm>
            <a:off x="500034" y="1785926"/>
            <a:ext cx="8229600" cy="3960492"/>
          </a:xfrm>
        </p:spPr>
        <p:txBody>
          <a:bodyPr>
            <a:normAutofit fontScale="92500" lnSpcReduction="20000"/>
          </a:bodyPr>
          <a:lstStyle/>
          <a:p>
            <a:r>
              <a:rPr lang="tr-TR" dirty="0"/>
              <a:t>Toprağa aktarılan fidelerin gelişmesi için ideal ortam koşulları olan, 20-25ºC arası sıcaklık ve %75 üzerindeki nem sağlanmıştır. </a:t>
            </a:r>
            <a:r>
              <a:rPr lang="tr-TR" dirty="0" err="1"/>
              <a:t>Laboratuvar</a:t>
            </a:r>
            <a:r>
              <a:rPr lang="tr-TR" dirty="0"/>
              <a:t> koşullarından sonra toprağa aktarım sırasında bitkilerin su kaybını önlemek için direkt güneş ışığından korumak üzere bitkiler gölgede tutulmuştur. Bitki gelişimi için gerekli bakım yapılarak gelişimi sağlanmış ve vejetasyon süresini tamamladıklarında bitkiler sökülerek mini yumrular hasat edilmiştir.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536" y="928670"/>
            <a:ext cx="8229600" cy="571504"/>
          </a:xfrm>
        </p:spPr>
        <p:txBody>
          <a:bodyPr>
            <a:normAutofit fontScale="90000"/>
          </a:bodyPr>
          <a:lstStyle/>
          <a:p>
            <a:r>
              <a:rPr lang="tr-TR" sz="3100" b="1" dirty="0">
                <a:solidFill>
                  <a:schemeClr val="accent2"/>
                </a:solidFill>
              </a:rPr>
              <a:t>G- </a:t>
            </a:r>
            <a:r>
              <a:rPr lang="tr-TR" sz="3100" b="1" dirty="0" err="1">
                <a:solidFill>
                  <a:schemeClr val="accent2"/>
                </a:solidFill>
              </a:rPr>
              <a:t>İstatiksel</a:t>
            </a:r>
            <a:r>
              <a:rPr lang="tr-TR" sz="3100" b="1" dirty="0">
                <a:solidFill>
                  <a:schemeClr val="accent2"/>
                </a:solidFill>
              </a:rPr>
              <a:t> Değerlendirme </a:t>
            </a:r>
            <a:br>
              <a:rPr lang="tr-TR" b="1" dirty="0"/>
            </a:br>
            <a:endParaRPr lang="tr-TR" dirty="0"/>
          </a:p>
        </p:txBody>
      </p:sp>
      <p:sp>
        <p:nvSpPr>
          <p:cNvPr id="3" name="2 İçerik Yer Tutucusu"/>
          <p:cNvSpPr>
            <a:spLocks noGrp="1"/>
          </p:cNvSpPr>
          <p:nvPr>
            <p:ph idx="1"/>
          </p:nvPr>
        </p:nvSpPr>
        <p:spPr>
          <a:xfrm>
            <a:off x="428596" y="1571612"/>
            <a:ext cx="8229600" cy="3214710"/>
          </a:xfrm>
        </p:spPr>
        <p:txBody>
          <a:bodyPr>
            <a:normAutofit lnSpcReduction="10000"/>
          </a:bodyPr>
          <a:lstStyle/>
          <a:p>
            <a:r>
              <a:rPr lang="tr-TR" dirty="0"/>
              <a:t>Bitkilerden elde edilen yumruların ağırlık, boy ve enleri arasındaki farklılığın ve yetiştirme tipine göre olan ayrıcalıkların belirlenmesinde </a:t>
            </a:r>
            <a:r>
              <a:rPr lang="tr-TR" dirty="0" err="1"/>
              <a:t>Düzgüneş</a:t>
            </a:r>
            <a:r>
              <a:rPr lang="tr-TR" dirty="0"/>
              <a:t> </a:t>
            </a:r>
            <a:r>
              <a:rPr lang="tr-TR" dirty="0" err="1"/>
              <a:t>vd</a:t>
            </a:r>
            <a:r>
              <a:rPr lang="tr-TR" dirty="0"/>
              <a:t>. (1987)‟</a:t>
            </a:r>
            <a:r>
              <a:rPr lang="tr-TR" dirty="0" err="1"/>
              <a:t>nin</a:t>
            </a:r>
            <a:r>
              <a:rPr lang="tr-TR" dirty="0"/>
              <a:t> önerdiği şekilde istatistiki değerlendirme SPSS programı kullanılarak </a:t>
            </a:r>
            <a:r>
              <a:rPr lang="tr-TR" dirty="0" err="1"/>
              <a:t>Duncan</a:t>
            </a:r>
            <a:r>
              <a:rPr lang="tr-TR" dirty="0"/>
              <a:t> testine göre gerçekleştirilmiştir…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ıdva\Pictures\19.png"/>
          <p:cNvPicPr>
            <a:picLocks noGrp="1" noChangeAspect="1" noChangeArrowheads="1"/>
          </p:cNvPicPr>
          <p:nvPr>
            <p:ph idx="1"/>
          </p:nvPr>
        </p:nvPicPr>
        <p:blipFill>
          <a:blip r:embed="rId2"/>
          <a:srcRect/>
          <a:stretch>
            <a:fillRect/>
          </a:stretch>
        </p:blipFill>
        <p:spPr bwMode="auto">
          <a:xfrm>
            <a:off x="0" y="642918"/>
            <a:ext cx="9144000" cy="621508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ıdva\Pictures\20.png"/>
          <p:cNvPicPr>
            <a:picLocks noGrp="1" noChangeAspect="1" noChangeArrowheads="1"/>
          </p:cNvPicPr>
          <p:nvPr>
            <p:ph idx="1"/>
          </p:nvPr>
        </p:nvPicPr>
        <p:blipFill>
          <a:blip r:embed="rId2"/>
          <a:srcRect/>
          <a:stretch>
            <a:fillRect/>
          </a:stretch>
        </p:blipFill>
        <p:spPr bwMode="auto">
          <a:xfrm>
            <a:off x="0" y="500042"/>
            <a:ext cx="9144000" cy="5786478"/>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ıdva\Pictures\21.png"/>
          <p:cNvPicPr>
            <a:picLocks noGrp="1" noChangeAspect="1" noChangeArrowheads="1"/>
          </p:cNvPicPr>
          <p:nvPr>
            <p:ph idx="1"/>
          </p:nvPr>
        </p:nvPicPr>
        <p:blipFill>
          <a:blip r:embed="rId2"/>
          <a:srcRect/>
          <a:stretch>
            <a:fillRect/>
          </a:stretch>
        </p:blipFill>
        <p:spPr bwMode="auto">
          <a:xfrm>
            <a:off x="0" y="0"/>
            <a:ext cx="9144000" cy="57864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500570"/>
            <a:ext cx="8229600" cy="1143000"/>
          </a:xfrm>
        </p:spPr>
        <p:txBody>
          <a:bodyPr>
            <a:normAutofit/>
          </a:bodyPr>
          <a:lstStyle/>
          <a:p>
            <a:endParaRPr lang="tr-TR" sz="2500" dirty="0"/>
          </a:p>
        </p:txBody>
      </p:sp>
      <p:sp>
        <p:nvSpPr>
          <p:cNvPr id="3" name="2 İçerik Yer Tutucusu"/>
          <p:cNvSpPr>
            <a:spLocks noGrp="1"/>
          </p:cNvSpPr>
          <p:nvPr>
            <p:ph idx="1"/>
          </p:nvPr>
        </p:nvSpPr>
        <p:spPr>
          <a:xfrm>
            <a:off x="642910" y="571480"/>
            <a:ext cx="7786742" cy="3286148"/>
          </a:xfrm>
        </p:spPr>
        <p:txBody>
          <a:bodyPr>
            <a:normAutofit fontScale="92500" lnSpcReduction="10000"/>
          </a:bodyPr>
          <a:lstStyle/>
          <a:p>
            <a:r>
              <a:rPr lang="tr-TR" sz="3000" dirty="0">
                <a:solidFill>
                  <a:srgbClr val="00B050"/>
                </a:solidFill>
              </a:rPr>
              <a:t>Mikro çoğaltım: </a:t>
            </a:r>
            <a:r>
              <a:rPr lang="tr-TR" sz="2500" dirty="0">
                <a:solidFill>
                  <a:schemeClr val="tx2"/>
                </a:solidFill>
              </a:rPr>
              <a:t>Organik meristemlerden henüz olgunlaşmamış veya olgunlaşmasını tamamlamış somatik hücrelerden direkt (</a:t>
            </a:r>
            <a:r>
              <a:rPr lang="tr-TR" sz="2500" dirty="0" err="1">
                <a:solidFill>
                  <a:schemeClr val="tx2"/>
                </a:solidFill>
              </a:rPr>
              <a:t>organogenesis</a:t>
            </a:r>
            <a:r>
              <a:rPr lang="tr-TR" sz="2500" dirty="0">
                <a:solidFill>
                  <a:schemeClr val="tx2"/>
                </a:solidFill>
              </a:rPr>
              <a:t> veya somatik </a:t>
            </a:r>
            <a:r>
              <a:rPr lang="tr-TR" sz="2500" dirty="0" err="1">
                <a:solidFill>
                  <a:schemeClr val="tx2"/>
                </a:solidFill>
              </a:rPr>
              <a:t>embriyogenesis</a:t>
            </a:r>
            <a:r>
              <a:rPr lang="tr-TR" sz="2500" dirty="0">
                <a:solidFill>
                  <a:schemeClr val="tx2"/>
                </a:solidFill>
              </a:rPr>
              <a:t>)  veya </a:t>
            </a:r>
            <a:r>
              <a:rPr lang="tr-TR" sz="2500" dirty="0" err="1">
                <a:solidFill>
                  <a:schemeClr val="tx2"/>
                </a:solidFill>
              </a:rPr>
              <a:t>indirekt</a:t>
            </a:r>
            <a:r>
              <a:rPr lang="tr-TR" sz="2500" dirty="0">
                <a:solidFill>
                  <a:schemeClr val="tx2"/>
                </a:solidFill>
              </a:rPr>
              <a:t> (</a:t>
            </a:r>
            <a:r>
              <a:rPr lang="tr-TR" sz="2500" dirty="0" err="1">
                <a:solidFill>
                  <a:schemeClr val="tx2"/>
                </a:solidFill>
              </a:rPr>
              <a:t>kallus</a:t>
            </a:r>
            <a:r>
              <a:rPr lang="tr-TR" sz="2500" dirty="0">
                <a:solidFill>
                  <a:schemeClr val="tx2"/>
                </a:solidFill>
              </a:rPr>
              <a:t>, </a:t>
            </a:r>
            <a:r>
              <a:rPr lang="tr-TR" sz="2500" dirty="0" err="1">
                <a:solidFill>
                  <a:schemeClr val="tx2"/>
                </a:solidFill>
              </a:rPr>
              <a:t>protoplast</a:t>
            </a:r>
            <a:r>
              <a:rPr lang="tr-TR" sz="2500" dirty="0">
                <a:solidFill>
                  <a:schemeClr val="tx2"/>
                </a:solidFill>
              </a:rPr>
              <a:t>) yollarla bitkilerin çoğaltılması ve köklendirilmesi işlemine genel olarak mikro çoğaltım denir.</a:t>
            </a:r>
          </a:p>
          <a:p>
            <a:pPr>
              <a:buNone/>
            </a:pPr>
            <a:r>
              <a:rPr lang="tr-TR" sz="2500" dirty="0">
                <a:solidFill>
                  <a:schemeClr val="tx2"/>
                </a:solidFill>
              </a:rPr>
              <a:t>      Daha az sürgün elde edilmesine rağmen uç ve yan meristemlerden kitle çoğaltım ticari olarak diğerlerinden daha fazla olarak kullanılan bir metottur..</a:t>
            </a:r>
          </a:p>
        </p:txBody>
      </p:sp>
      <p:pic>
        <p:nvPicPr>
          <p:cNvPr id="4098" name="Picture 2" descr="C:\Users\rıdva\Desktop\images (2).jpg"/>
          <p:cNvPicPr>
            <a:picLocks noChangeAspect="1" noChangeArrowheads="1"/>
          </p:cNvPicPr>
          <p:nvPr/>
        </p:nvPicPr>
        <p:blipFill>
          <a:blip r:embed="rId2"/>
          <a:srcRect/>
          <a:stretch>
            <a:fillRect/>
          </a:stretch>
        </p:blipFill>
        <p:spPr bwMode="auto">
          <a:xfrm>
            <a:off x="1571604" y="3786190"/>
            <a:ext cx="6725413" cy="191452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785794"/>
            <a:ext cx="8229600" cy="642942"/>
          </a:xfrm>
        </p:spPr>
        <p:txBody>
          <a:bodyPr>
            <a:normAutofit fontScale="90000"/>
          </a:bodyPr>
          <a:lstStyle/>
          <a:p>
            <a:r>
              <a:rPr lang="tr-TR" sz="1600" dirty="0" err="1">
                <a:solidFill>
                  <a:srgbClr val="00B0F0"/>
                </a:solidFill>
              </a:rPr>
              <a:t>Virüsden</a:t>
            </a:r>
            <a:r>
              <a:rPr lang="tr-TR" sz="1600" dirty="0">
                <a:solidFill>
                  <a:srgbClr val="00B0F0"/>
                </a:solidFill>
              </a:rPr>
              <a:t> arındırılmış olan </a:t>
            </a:r>
            <a:r>
              <a:rPr lang="tr-TR" sz="1600" dirty="0" err="1">
                <a:solidFill>
                  <a:srgbClr val="00B0F0"/>
                </a:solidFill>
              </a:rPr>
              <a:t>Marfona</a:t>
            </a:r>
            <a:r>
              <a:rPr lang="tr-TR" sz="1600" dirty="0">
                <a:solidFill>
                  <a:srgbClr val="00B0F0"/>
                </a:solidFill>
              </a:rPr>
              <a:t> çeşidine ait </a:t>
            </a:r>
            <a:r>
              <a:rPr lang="tr-TR" sz="1600" i="1" dirty="0">
                <a:solidFill>
                  <a:srgbClr val="00B0F0"/>
                </a:solidFill>
              </a:rPr>
              <a:t>in </a:t>
            </a:r>
            <a:r>
              <a:rPr lang="tr-TR" sz="1600" i="1" dirty="0" err="1">
                <a:solidFill>
                  <a:srgbClr val="00B0F0"/>
                </a:solidFill>
              </a:rPr>
              <a:t>vitro</a:t>
            </a:r>
            <a:r>
              <a:rPr lang="tr-TR" sz="1600" i="1" dirty="0">
                <a:solidFill>
                  <a:srgbClr val="00B0F0"/>
                </a:solidFill>
              </a:rPr>
              <a:t> fidelerin sera koşullarında plastik saksıda gelişme evreleri.</a:t>
            </a:r>
            <a:br>
              <a:rPr lang="tr-TR" sz="1600" i="1" dirty="0">
                <a:solidFill>
                  <a:srgbClr val="00B0F0"/>
                </a:solidFill>
              </a:rPr>
            </a:br>
            <a:br>
              <a:rPr lang="tr-TR" sz="1600" i="1" dirty="0">
                <a:solidFill>
                  <a:srgbClr val="00B0F0"/>
                </a:solidFill>
              </a:rPr>
            </a:br>
            <a:r>
              <a:rPr lang="tr-TR" sz="1600" i="1" dirty="0">
                <a:solidFill>
                  <a:srgbClr val="00B0F0"/>
                </a:solidFill>
              </a:rPr>
              <a:t> </a:t>
            </a:r>
            <a:r>
              <a:rPr lang="tr-TR" sz="1600" dirty="0"/>
              <a:t>Meristem izolasyonundan sonra</a:t>
            </a:r>
            <a:br>
              <a:rPr lang="tr-TR" sz="1000" dirty="0"/>
            </a:br>
            <a:br>
              <a:rPr lang="tr-TR" sz="1000" dirty="0"/>
            </a:br>
            <a:br>
              <a:rPr lang="tr-TR" sz="1000" dirty="0"/>
            </a:br>
            <a:r>
              <a:rPr lang="tr-TR" sz="1000" dirty="0"/>
              <a:t>8. hafta					14.hafta</a:t>
            </a:r>
          </a:p>
        </p:txBody>
      </p:sp>
      <p:pic>
        <p:nvPicPr>
          <p:cNvPr id="10242" name="Picture 2"/>
          <p:cNvPicPr>
            <a:picLocks noGrp="1" noChangeAspect="1" noChangeArrowheads="1"/>
          </p:cNvPicPr>
          <p:nvPr>
            <p:ph idx="1"/>
          </p:nvPr>
        </p:nvPicPr>
        <p:blipFill>
          <a:blip r:embed="rId2"/>
          <a:srcRect/>
          <a:stretch>
            <a:fillRect/>
          </a:stretch>
        </p:blipFill>
        <p:spPr bwMode="auto">
          <a:xfrm>
            <a:off x="214282" y="2071678"/>
            <a:ext cx="3420456" cy="4525963"/>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929058" y="2071678"/>
            <a:ext cx="5214942" cy="4524393"/>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142984"/>
            <a:ext cx="8229600" cy="571504"/>
          </a:xfrm>
        </p:spPr>
        <p:txBody>
          <a:bodyPr>
            <a:normAutofit fontScale="90000"/>
          </a:bodyPr>
          <a:lstStyle/>
          <a:p>
            <a:r>
              <a:rPr lang="tr-TR" sz="1400" dirty="0"/>
              <a:t>Toprağa aktarımdan sonra</a:t>
            </a:r>
            <a:br>
              <a:rPr lang="tr-TR" sz="1400" dirty="0"/>
            </a:br>
            <a:br>
              <a:rPr lang="tr-TR" sz="1400" dirty="0"/>
            </a:br>
            <a:r>
              <a:rPr lang="tr-TR" sz="1400" dirty="0"/>
              <a:t> </a:t>
            </a:r>
            <a:br>
              <a:rPr lang="tr-TR" sz="1400" dirty="0"/>
            </a:br>
            <a:br>
              <a:rPr lang="tr-TR" sz="1400" dirty="0"/>
            </a:br>
            <a:r>
              <a:rPr lang="tr-TR" sz="1400" dirty="0"/>
              <a:t>2.hafta					3.hafta</a:t>
            </a:r>
          </a:p>
        </p:txBody>
      </p:sp>
      <p:pic>
        <p:nvPicPr>
          <p:cNvPr id="11267" name="Picture 3"/>
          <p:cNvPicPr>
            <a:picLocks noGrp="1" noChangeAspect="1" noChangeArrowheads="1"/>
          </p:cNvPicPr>
          <p:nvPr>
            <p:ph idx="1"/>
          </p:nvPr>
        </p:nvPicPr>
        <p:blipFill>
          <a:blip r:embed="rId2"/>
          <a:srcRect/>
          <a:stretch>
            <a:fillRect/>
          </a:stretch>
        </p:blipFill>
        <p:spPr bwMode="auto">
          <a:xfrm>
            <a:off x="4643438" y="2000240"/>
            <a:ext cx="4500562" cy="464347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0" y="2071678"/>
            <a:ext cx="4071934" cy="464347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357298"/>
            <a:ext cx="8229600" cy="214314"/>
          </a:xfrm>
        </p:spPr>
        <p:txBody>
          <a:bodyPr>
            <a:normAutofit fontScale="90000"/>
          </a:bodyPr>
          <a:lstStyle/>
          <a:p>
            <a:r>
              <a:rPr lang="tr-TR" sz="1400" dirty="0"/>
              <a:t>5.Hafta							10.hafta</a:t>
            </a:r>
          </a:p>
        </p:txBody>
      </p:sp>
      <p:pic>
        <p:nvPicPr>
          <p:cNvPr id="12290" name="Picture 2"/>
          <p:cNvPicPr>
            <a:picLocks noGrp="1" noChangeAspect="1" noChangeArrowheads="1"/>
          </p:cNvPicPr>
          <p:nvPr>
            <p:ph idx="1"/>
          </p:nvPr>
        </p:nvPicPr>
        <p:blipFill>
          <a:blip r:embed="rId2"/>
          <a:srcRect/>
          <a:stretch>
            <a:fillRect/>
          </a:stretch>
        </p:blipFill>
        <p:spPr bwMode="auto">
          <a:xfrm>
            <a:off x="142844" y="1857364"/>
            <a:ext cx="3676650" cy="42291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000629" y="1928802"/>
            <a:ext cx="4143372" cy="42291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400" dirty="0"/>
              <a:t>			Hasat dönemi			</a:t>
            </a:r>
          </a:p>
        </p:txBody>
      </p:sp>
      <p:pic>
        <p:nvPicPr>
          <p:cNvPr id="13314" name="Picture 2"/>
          <p:cNvPicPr>
            <a:picLocks noGrp="1" noChangeAspect="1" noChangeArrowheads="1"/>
          </p:cNvPicPr>
          <p:nvPr>
            <p:ph idx="1"/>
          </p:nvPr>
        </p:nvPicPr>
        <p:blipFill>
          <a:blip r:embed="rId2"/>
          <a:srcRect/>
          <a:stretch>
            <a:fillRect/>
          </a:stretch>
        </p:blipFill>
        <p:spPr bwMode="auto">
          <a:xfrm>
            <a:off x="0" y="1071546"/>
            <a:ext cx="5619750" cy="4857756"/>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143636" y="1071546"/>
            <a:ext cx="2238375" cy="4724405"/>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785794"/>
            <a:ext cx="8229600" cy="642942"/>
          </a:xfrm>
        </p:spPr>
        <p:txBody>
          <a:bodyPr>
            <a:normAutofit fontScale="90000"/>
          </a:bodyPr>
          <a:lstStyle/>
          <a:p>
            <a:r>
              <a:rPr lang="tr-TR" dirty="0">
                <a:solidFill>
                  <a:srgbClr val="FF0000"/>
                </a:solidFill>
              </a:rPr>
              <a:t>KAYNAKÇA</a:t>
            </a:r>
          </a:p>
        </p:txBody>
      </p:sp>
      <p:sp>
        <p:nvSpPr>
          <p:cNvPr id="3" name="2 İçerik Yer Tutucusu"/>
          <p:cNvSpPr>
            <a:spLocks noGrp="1"/>
          </p:cNvSpPr>
          <p:nvPr>
            <p:ph idx="1"/>
          </p:nvPr>
        </p:nvSpPr>
        <p:spPr/>
        <p:txBody>
          <a:bodyPr>
            <a:normAutofit/>
          </a:bodyPr>
          <a:lstStyle/>
          <a:p>
            <a:r>
              <a:rPr lang="tr-TR" sz="1600" b="1" dirty="0"/>
              <a:t>Yıldırım, Z., 1987, Patates Meristem Uçlarından Çoklu Sürgün Elde Edilmesinde Büyüme Regülatörlerinin Etkisi, Yüksek Lisans Tezi, E.Ü. Fen Bilimleri Enstitüsü, Bornova, 47 s. </a:t>
            </a:r>
          </a:p>
          <a:p>
            <a:r>
              <a:rPr lang="tr-TR" sz="1600" b="1" dirty="0"/>
              <a:t>Yıldırım, Z., 1995a, Patateste ( </a:t>
            </a:r>
            <a:r>
              <a:rPr lang="tr-TR" sz="1600" b="1" i="1" dirty="0"/>
              <a:t>S.</a:t>
            </a:r>
            <a:r>
              <a:rPr lang="tr-TR" sz="1600" b="1" i="1" dirty="0" err="1"/>
              <a:t>tuberosum</a:t>
            </a:r>
            <a:r>
              <a:rPr lang="tr-TR" sz="1600" b="1" i="1" dirty="0"/>
              <a:t> L.) in-</a:t>
            </a:r>
            <a:r>
              <a:rPr lang="tr-TR" sz="1600" b="1" i="1" dirty="0" err="1"/>
              <a:t>vitro</a:t>
            </a:r>
            <a:r>
              <a:rPr lang="tr-TR" sz="1600" b="1" i="1" dirty="0"/>
              <a:t> yumru üretimi . E.Ü.Z.F. Dergisi, 32-3: 73-77. </a:t>
            </a:r>
          </a:p>
          <a:p>
            <a:r>
              <a:rPr lang="tr-TR" sz="1600" b="1" dirty="0"/>
              <a:t>Yıldırım, Z., 1995b, Patates meristem fidelerinden mini yumru çoğaltımı. </a:t>
            </a:r>
            <a:r>
              <a:rPr lang="tr-TR" sz="1600" b="1" i="1" dirty="0"/>
              <a:t>E.Ü.Z.F.Dergisi, 32-2: 91-97. </a:t>
            </a:r>
          </a:p>
          <a:p>
            <a:r>
              <a:rPr lang="tr-TR" sz="1600" b="1" dirty="0"/>
              <a:t>Yıldırım, Z., 2002, Meristem kültürü Gümüş, M. ve Erkan, S., 1998, Ayvalık ve Altınova yörelerinde üretilen patates çeşitlerinin yumrularında bulunan virüslerin belirlenmesi üzerinde araştırmalar, Türkiye VIII. Fitopatoloji Kongresi Bildirileri, Ankara, 348-350s. </a:t>
            </a:r>
          </a:p>
          <a:p>
            <a:endParaRPr lang="tr-TR" sz="1600" dirty="0"/>
          </a:p>
          <a:p>
            <a:r>
              <a:rPr lang="tr-TR" sz="1600" dirty="0"/>
              <a:t>TAŞKIN T, </a:t>
            </a:r>
            <a:r>
              <a:rPr lang="tr-TR" sz="1600" b="1" dirty="0"/>
              <a:t>Ege bölgesinde yetiştirilen bazı patates (</a:t>
            </a:r>
            <a:r>
              <a:rPr lang="tr-TR" sz="1600" b="1" i="1" dirty="0" err="1"/>
              <a:t>Solanum</a:t>
            </a:r>
            <a:r>
              <a:rPr lang="tr-TR" sz="1600" b="1" i="1" dirty="0"/>
              <a:t> </a:t>
            </a:r>
            <a:r>
              <a:rPr lang="tr-TR" sz="1600" b="1" i="1" dirty="0" err="1"/>
              <a:t>tuberosum</a:t>
            </a:r>
            <a:r>
              <a:rPr lang="tr-TR" sz="1600" b="1" i="1" dirty="0"/>
              <a:t> L.)çeşitlerinde meristem kültürü yöntemi ile virüslerden arındırılmış üretim materyali elde edilmesi (Doktora tezi)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descr="C:\Users\rıdva\Pictures\22.pn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28662" y="142852"/>
            <a:ext cx="7858180" cy="3277820"/>
          </a:xfrm>
          <a:prstGeom prst="rect">
            <a:avLst/>
          </a:prstGeom>
        </p:spPr>
        <p:txBody>
          <a:bodyPr wrap="square">
            <a:spAutoFit/>
          </a:bodyPr>
          <a:lstStyle/>
          <a:p>
            <a:br>
              <a:rPr lang="tr-TR" dirty="0">
                <a:solidFill>
                  <a:srgbClr val="FF0000"/>
                </a:solidFill>
              </a:rPr>
            </a:br>
            <a:br>
              <a:rPr lang="tr-TR" dirty="0">
                <a:solidFill>
                  <a:srgbClr val="FF0000"/>
                </a:solidFill>
              </a:rPr>
            </a:br>
            <a:br>
              <a:rPr lang="tr-TR" dirty="0">
                <a:solidFill>
                  <a:srgbClr val="FF0000"/>
                </a:solidFill>
              </a:rPr>
            </a:br>
            <a:r>
              <a:rPr lang="tr-TR" sz="2800" dirty="0">
                <a:solidFill>
                  <a:srgbClr val="00B050"/>
                </a:solidFill>
              </a:rPr>
              <a:t>Virüssüz bitki elde edilmesi; </a:t>
            </a:r>
            <a:r>
              <a:rPr lang="tr-TR" sz="2500" dirty="0">
                <a:solidFill>
                  <a:srgbClr val="00B050"/>
                </a:solidFill>
              </a:rPr>
              <a:t> </a:t>
            </a:r>
            <a:r>
              <a:rPr lang="tr-TR" sz="2500" dirty="0"/>
              <a:t>Bitki kullanım alanı ve ıslah </a:t>
            </a:r>
            <a:r>
              <a:rPr lang="tr-TR" sz="2500" dirty="0" err="1"/>
              <a:t>metotlarınden</a:t>
            </a:r>
            <a:r>
              <a:rPr lang="tr-TR" sz="2500" dirty="0"/>
              <a:t> biri olan virüssüz bitki </a:t>
            </a:r>
            <a:r>
              <a:rPr lang="tr-TR" sz="2500" dirty="0" err="1"/>
              <a:t>eldesi</a:t>
            </a:r>
            <a:r>
              <a:rPr lang="tr-TR" sz="2500" dirty="0"/>
              <a:t> istenilmeyen her türlü hastalıktan, genetik tozlaşmadan vs. ari, beri olan bitkilerin </a:t>
            </a:r>
            <a:r>
              <a:rPr lang="tr-TR" sz="2500" dirty="0" err="1"/>
              <a:t>eldesi</a:t>
            </a:r>
            <a:r>
              <a:rPr lang="tr-TR" sz="2500" dirty="0"/>
              <a:t> ve üretilip çoğaltılmasını sağlar.</a:t>
            </a:r>
            <a:br>
              <a:rPr lang="tr-TR" sz="2500" dirty="0"/>
            </a:br>
            <a:r>
              <a:rPr lang="tr-TR" sz="2500" dirty="0"/>
              <a:t>Kısacası virüslere dayanıklı çeşitlerin elde edilmesini ve geliştirilmesini amaçlar.. 6 adımda bu işlem tamamlanıyor..</a:t>
            </a:r>
          </a:p>
        </p:txBody>
      </p:sp>
      <p:pic>
        <p:nvPicPr>
          <p:cNvPr id="5122" name="Picture 2" descr="C:\Users\rıdva\Desktop\slide_38.jpg"/>
          <p:cNvPicPr>
            <a:picLocks noChangeAspect="1" noChangeArrowheads="1"/>
          </p:cNvPicPr>
          <p:nvPr/>
        </p:nvPicPr>
        <p:blipFill>
          <a:blip r:embed="rId2"/>
          <a:srcRect/>
          <a:stretch>
            <a:fillRect/>
          </a:stretch>
        </p:blipFill>
        <p:spPr bwMode="auto">
          <a:xfrm>
            <a:off x="0" y="3643314"/>
            <a:ext cx="9144000" cy="321468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3095</Words>
  <Application>Microsoft Office PowerPoint</Application>
  <PresentationFormat>Ekran Gösterisi (4:3)</PresentationFormat>
  <Paragraphs>153</Paragraphs>
  <Slides>74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74</vt:i4>
      </vt:variant>
    </vt:vector>
  </HeadingPairs>
  <TitlesOfParts>
    <vt:vector size="79" baseType="lpstr">
      <vt:lpstr>Arial</vt:lpstr>
      <vt:lpstr>Calibri</vt:lpstr>
      <vt:lpstr>Comic Sans MS</vt:lpstr>
      <vt:lpstr>Wingdings</vt:lpstr>
      <vt:lpstr>Ofis Teması</vt:lpstr>
      <vt:lpstr> </vt:lpstr>
      <vt:lpstr>PowerPoint Sunusu</vt:lpstr>
      <vt:lpstr> Meristem Kültürü; bitkilerin büyüme konileri veya büyüme konisi yanında birkaç yaprak primordiasının steril koşullarda suni besi ortamlarında kültür elde edilerek bunlardan tam teşekküllü bitkiler elde edilmesidir..</vt:lpstr>
      <vt:lpstr>PowerPoint Sunusu</vt:lpstr>
      <vt:lpstr>PowerPoint Sunusu</vt:lpstr>
      <vt:lpstr>Meristem, sürgün ucu ve tomurcuk kültürünün bitki yetiştirme ve ıslahındaki  kullanım alanları; </vt:lpstr>
      <vt:lpstr>PowerPoint Sunusu</vt:lpstr>
      <vt:lpstr>PowerPoint Sunusu</vt:lpstr>
      <vt:lpstr>PowerPoint Sunusu</vt:lpstr>
      <vt:lpstr>PowerPoint Sunusu</vt:lpstr>
      <vt:lpstr>PowerPoint Sunusu</vt:lpstr>
      <vt:lpstr>PowerPoint Sunusu</vt:lpstr>
      <vt:lpstr>PowerPoint Sunusu</vt:lpstr>
      <vt:lpstr>PowerPoint Sunusu</vt:lpstr>
      <vt:lpstr>Genetik materyalin muhafazası esnasında dikkat edilmesi gereken hususlar;</vt:lpstr>
      <vt:lpstr>PowerPoint Sunusu</vt:lpstr>
      <vt:lpstr>MERİSTEMLERİN DONDORULMASI</vt:lpstr>
      <vt:lpstr>Yavas dondurma: bu yöntem fazla miktarda su içeren bitki dondurulmasında kullanılıyor.. Özel olarak üretilmiş materyaller kullanılıyor..   Meristemler 0.5-1 °C/dk olacak şekilde yavaş yavaş -40 -30°C kadar soğutuluyor.. Örn: bezelye, çilek  Dikkat : Özel yapılmış materyaller-dondorucular- sadece burada kullanılıyor..</vt:lpstr>
      <vt:lpstr>Hızlı dondurma: Bu işlem dona karşı koruyucu maddelerle muhafaza edilmiş meristemlerin sıvı azot içine daldırılması ile olur..  Dikkat edilmesi gereken husus dondurma esnasında hücrelerin arasında buzun oluşmasını engelleyerek meristemlerin canlı kalmasını sağlamaktır.. Not: bu yöntem cok sayıda stoplazması bulunan ama az sayıda vakuol bulunan bitkilerde uygulanır..  Örnek: Karanfil-ilk kez 1976- patates  çilek  </vt:lpstr>
      <vt:lpstr>Damla halinde dondurma:  Bu yöntem kassava  meristemlerinin dondurulması için geliştirilmiş.  Dona karşı koruyucu kimyasal çözelti steril bir petri kabına 18µm lik şeritler halinde yerleştirilen alimünyum kağıtlar üzerine 2-3µm lik damlalar damlatılır her petri kabına 20-30 meristem yerleştirilir ..  Petri kabları 0,5°C/dk soğutma hızı ile -20 -30 °C kadar soğutulur..</vt:lpstr>
      <vt:lpstr>MERİSTEM DEPOLAMA</vt:lpstr>
      <vt:lpstr>MERİSTEMLERİN BUZUNUN ÇÖZÜLMESİ VE YENİDEN KÜLTÜRLENMESİ </vt:lpstr>
      <vt:lpstr>Genetik transformasyon</vt:lpstr>
      <vt:lpstr>Bu yöntemde genelde yaprak disklerine gen taransformasyonu yapılıyor..  1- adventif sürgün oluşumu sırasında  kallus oluşursa somaklonal varyasyon riski artar..  2- kallus fazı olmaksızın yaprak disklerinden  sürgünde rejenerasyonu gerçekleşebilir fakat buda bazı genotiplere bağlı kalıp bazı belirli genotiplerde söz konusu olabiliyor..(bazı türlerde)</vt:lpstr>
      <vt:lpstr>Bununla beraber birçok bitkide kallus oluşmadan fertil bitkiler rejenere oluyor..</vt:lpstr>
      <vt:lpstr>Sınırlılık:    1-  halen transformasyon frekansının çok düşük olması 2- kimerik transgenik  bitkilerin ortaya çıkması    meristem ve sürgün uçlarının  gen transferinde kullanılmasını sınırlandırmaktadır..</vt:lpstr>
      <vt:lpstr>Not: yakın zamana kadar-1988- meristem ve sürgün uçlarının, gen transferinde kullanılamayacağına inanılıyordu.. Ve ilk olarak petunya bitkisinde agrobacteriyum aracılığıyla gen transferi gerçekleşiyor.. Daha sonra da ise bezelye, ayçiçeği, mısır… (transgenik bitki eldesi)</vt:lpstr>
      <vt:lpstr>meristem ve sürgün ucu, tomurcuk kültürünün uygulanması  </vt:lpstr>
      <vt:lpstr>meristem ve sürgün ucu, tomurcuk kültüründe başarı faktörleri;</vt:lpstr>
      <vt:lpstr>Bitki materyali;   1- eksplantın büyüklüğü 2- tomurcuğun bitki üzerindeki yeri 3- mevsim</vt:lpstr>
      <vt:lpstr>PowerPoint Sunusu</vt:lpstr>
      <vt:lpstr>PowerPoint Sunusu</vt:lpstr>
      <vt:lpstr>B- Besi ortamı : besi ortamının mineral madde kompozizyonu ve ilave edilmesi gereken büyüme düzenleyicilerinin çeşidi ve konsantrasyonu bitki türüne ve özelliklede kültür dönemine bağlı olarak değişir..</vt:lpstr>
      <vt:lpstr>PowerPoint Sunusu</vt:lpstr>
      <vt:lpstr>Genotip :  belirli bir türün genotipi için geliştirilen meristem , sürgün ucu ve tomurcuk kültürü tekniği  söz konusu türün diğer bir çok genotipi için de kullanılır..</vt:lpstr>
      <vt:lpstr>Örnek olarak Ege Bölgesi‟nde ekonomik olarak önemli verim ve kalite kayıplarına yol açan virüslerle enfekteli olduğu düşünülen patates çeşitlerinin meristem külrünü inceleyeceğiz..</vt:lpstr>
      <vt:lpstr>PowerPoint Sunusu</vt:lpstr>
      <vt:lpstr>1- Bitkisel Materyal  </vt:lpstr>
      <vt:lpstr>PowerPoint Sunusu</vt:lpstr>
      <vt:lpstr>PowerPoint Sunusu</vt:lpstr>
      <vt:lpstr>2- Serolojik Tanı Çalışmalarında Kullanılan Materyal  </vt:lpstr>
      <vt:lpstr>3- Kültür Ortamlarının Hazırlanmasında Kullanılan Materyal  </vt:lpstr>
      <vt:lpstr>4- Mini Yumru Üretiminde Kullanılan Materyal  </vt:lpstr>
      <vt:lpstr>Yöntem  </vt:lpstr>
      <vt:lpstr>A- Patates Örneklerinde Virüs Varlığının Saptanmasına Yönelik Çalışmalar  </vt:lpstr>
      <vt:lpstr>PowerPoint Sunusu</vt:lpstr>
      <vt:lpstr>PowerPoint Sunusu</vt:lpstr>
      <vt:lpstr>PowerPoint Sunusu</vt:lpstr>
      <vt:lpstr>PowerPoint Sunusu</vt:lpstr>
      <vt:lpstr>B- Meristem Kültürü İçin Laboratuvar Koşullarının Hazırlanması  </vt:lpstr>
      <vt:lpstr>PowerPoint Sunusu</vt:lpstr>
      <vt:lpstr>C- Meristem ve Nod Kültürü Besin Ortamlarının Hazırlanması  </vt:lpstr>
      <vt:lpstr>PowerPoint Sunusu</vt:lpstr>
      <vt:lpstr>PowerPoint Sunusu</vt:lpstr>
      <vt:lpstr>PowerPoint Sunusu</vt:lpstr>
      <vt:lpstr>D- Meristem Kültürü ve Nod Kültürü Çalışmaları  </vt:lpstr>
      <vt:lpstr>PowerPoint Sunusu</vt:lpstr>
      <vt:lpstr>PowerPoint Sunusu</vt:lpstr>
      <vt:lpstr>                                                                                     şekil:  Meristem kültürü aşamaları (Daniel, 2006). </vt:lpstr>
      <vt:lpstr>PowerPoint Sunusu</vt:lpstr>
      <vt:lpstr>PowerPoint Sunusu</vt:lpstr>
      <vt:lpstr>E- In vitro Patates Fidelerinin Toprağa Aktarılması  </vt:lpstr>
      <vt:lpstr>PowerPoint Sunusu</vt:lpstr>
      <vt:lpstr>PowerPoint Sunusu</vt:lpstr>
      <vt:lpstr>F- Mini Yumru Elde Edilmesi  </vt:lpstr>
      <vt:lpstr>G- İstatiksel Değerlendirme  </vt:lpstr>
      <vt:lpstr>PowerPoint Sunusu</vt:lpstr>
      <vt:lpstr>PowerPoint Sunusu</vt:lpstr>
      <vt:lpstr>PowerPoint Sunusu</vt:lpstr>
      <vt:lpstr>Virüsden arındırılmış olan Marfona çeşidine ait in vitro fidelerin sera koşullarında plastik saksıda gelişme evreleri.   Meristem izolasyonundan sonra   8. hafta     14.hafta</vt:lpstr>
      <vt:lpstr>Toprağa aktarımdan sonra     2.hafta     3.hafta</vt:lpstr>
      <vt:lpstr>5.Hafta       10.hafta</vt:lpstr>
      <vt:lpstr>   Hasat dönemi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MERİSTEMLERİN DONDURULMASI</dc:title>
  <dc:creator>Rıdvan Çelik</dc:creator>
  <cp:lastModifiedBy>Akademik Eğitim</cp:lastModifiedBy>
  <cp:revision>80</cp:revision>
  <dcterms:created xsi:type="dcterms:W3CDTF">2015-11-28T11:37:03Z</dcterms:created>
  <dcterms:modified xsi:type="dcterms:W3CDTF">2023-11-13T14:07:14Z</dcterms:modified>
</cp:coreProperties>
</file>