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Lst>
  <p:notesMasterIdLst>
    <p:notesMasterId r:id="rId38"/>
  </p:notesMasterIdLst>
  <p:sldIdLst>
    <p:sldId id="333" r:id="rId2"/>
    <p:sldId id="311" r:id="rId3"/>
    <p:sldId id="347" r:id="rId4"/>
    <p:sldId id="346" r:id="rId5"/>
    <p:sldId id="262" r:id="rId6"/>
    <p:sldId id="345" r:id="rId7"/>
    <p:sldId id="344" r:id="rId8"/>
    <p:sldId id="312" r:id="rId9"/>
    <p:sldId id="313" r:id="rId10"/>
    <p:sldId id="314" r:id="rId11"/>
    <p:sldId id="315" r:id="rId12"/>
    <p:sldId id="316" r:id="rId13"/>
    <p:sldId id="319" r:id="rId14"/>
    <p:sldId id="320" r:id="rId15"/>
    <p:sldId id="321" r:id="rId16"/>
    <p:sldId id="322" r:id="rId17"/>
    <p:sldId id="323" r:id="rId18"/>
    <p:sldId id="324" r:id="rId19"/>
    <p:sldId id="325" r:id="rId20"/>
    <p:sldId id="326" r:id="rId21"/>
    <p:sldId id="327" r:id="rId22"/>
    <p:sldId id="328" r:id="rId23"/>
    <p:sldId id="351" r:id="rId24"/>
    <p:sldId id="348" r:id="rId25"/>
    <p:sldId id="349" r:id="rId26"/>
    <p:sldId id="329" r:id="rId27"/>
    <p:sldId id="335" r:id="rId28"/>
    <p:sldId id="330" r:id="rId29"/>
    <p:sldId id="336" r:id="rId30"/>
    <p:sldId id="331" r:id="rId31"/>
    <p:sldId id="337" r:id="rId32"/>
    <p:sldId id="332" r:id="rId33"/>
    <p:sldId id="339" r:id="rId34"/>
    <p:sldId id="340" r:id="rId35"/>
    <p:sldId id="343" r:id="rId36"/>
    <p:sldId id="342" r:id="rId37"/>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9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4BC2D64B-00D5-4782-84FA-2D106D7BB622}" type="datetimeFigureOut">
              <a:rPr lang="tr-TR" smtClean="0"/>
              <a:t>13.11.2023</a:t>
            </a:fld>
            <a:endParaRPr lang="tr-TR"/>
          </a:p>
        </p:txBody>
      </p:sp>
      <p:sp>
        <p:nvSpPr>
          <p:cNvPr id="4" name="Slayt Görüntüsü Yer Tutucusu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50D6C2DD-753D-482E-B957-08615CF91DC0}" type="slidenum">
              <a:rPr lang="tr-TR" smtClean="0"/>
              <a:t>‹#›</a:t>
            </a:fld>
            <a:endParaRPr lang="tr-TR"/>
          </a:p>
        </p:txBody>
      </p:sp>
    </p:spTree>
    <p:extLst>
      <p:ext uri="{BB962C8B-B14F-4D97-AF65-F5344CB8AC3E}">
        <p14:creationId xmlns:p14="http://schemas.microsoft.com/office/powerpoint/2010/main" val="177268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13867" y="201675"/>
            <a:ext cx="10265664" cy="715949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73545" y="973065"/>
            <a:ext cx="8741855" cy="3226816"/>
          </a:xfrm>
        </p:spPr>
        <p:txBody>
          <a:bodyPr anchor="b">
            <a:normAutofit/>
          </a:bodyPr>
          <a:lstStyle>
            <a:lvl1pPr algn="ctr">
              <a:lnSpc>
                <a:spcPct val="85000"/>
              </a:lnSpc>
              <a:defRPr sz="6617" b="1" cap="all"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499401" y="4267348"/>
            <a:ext cx="7690144" cy="1530838"/>
          </a:xfrm>
        </p:spPr>
        <p:txBody>
          <a:bodyPr>
            <a:normAutofit/>
          </a:bodyPr>
          <a:lstStyle>
            <a:lvl1pPr marL="0" indent="0" algn="ctr">
              <a:spcBef>
                <a:spcPts val="1103"/>
              </a:spcBef>
              <a:buNone/>
              <a:defRPr sz="1985">
                <a:solidFill>
                  <a:srgbClr val="FFFFFF"/>
                </a:solidFill>
              </a:defRPr>
            </a:lvl1pPr>
            <a:lvl2pPr marL="378150" indent="0" algn="ctr">
              <a:buNone/>
              <a:defRPr sz="1985"/>
            </a:lvl2pPr>
            <a:lvl3pPr marL="756300" indent="0" algn="ctr">
              <a:buNone/>
              <a:defRPr sz="1985"/>
            </a:lvl3pPr>
            <a:lvl4pPr marL="1134450" indent="0" algn="ctr">
              <a:buNone/>
              <a:defRPr sz="1654"/>
            </a:lvl4pPr>
            <a:lvl5pPr marL="1512600" indent="0" algn="ctr">
              <a:buNone/>
              <a:defRPr sz="1654"/>
            </a:lvl5pPr>
            <a:lvl6pPr marL="1890751" indent="0" algn="ctr">
              <a:buNone/>
              <a:defRPr sz="1654"/>
            </a:lvl6pPr>
            <a:lvl7pPr marL="2268901" indent="0" algn="ctr">
              <a:buNone/>
              <a:defRPr sz="1654"/>
            </a:lvl7pPr>
            <a:lvl8pPr marL="2647051" indent="0" algn="ctr">
              <a:buNone/>
              <a:defRPr sz="1654"/>
            </a:lvl8pPr>
            <a:lvl9pPr marL="3025201" indent="0" algn="ctr">
              <a:buNone/>
              <a:defRPr sz="165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45CF0D7-A583-44D5-8C6D-F3865B341482}" type="datetime1">
              <a:rPr lang="tr-TR" smtClean="0"/>
              <a:t>13.11.2023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tr-TR" smtClean="0"/>
              <a:t>‹#›</a:t>
            </a:fld>
            <a:endParaRPr lang="tr-TR"/>
          </a:p>
        </p:txBody>
      </p:sp>
      <p:cxnSp>
        <p:nvCxnSpPr>
          <p:cNvPr id="8" name="Straight Connector 7"/>
          <p:cNvCxnSpPr/>
          <p:nvPr/>
        </p:nvCxnSpPr>
        <p:spPr>
          <a:xfrm>
            <a:off x="1735450" y="4117552"/>
            <a:ext cx="721804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1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1DE4C9-A71B-45B6-8E7B-8D9C426296D4}" type="datetime1">
              <a:rPr lang="tr-TR" smtClean="0"/>
              <a:t>13.11.2023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5517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840317"/>
            <a:ext cx="2038429" cy="596624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02507" y="840317"/>
            <a:ext cx="6516291" cy="596624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FD366F-8A32-49CD-B5BE-E58328FF1FFC}" type="datetime1">
              <a:rPr lang="tr-TR" smtClean="0"/>
              <a:t>13.11.2023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48317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33339A"/>
                </a:solidFill>
                <a:latin typeface="Arial"/>
                <a:cs typeface="Arial"/>
              </a:defRPr>
            </a:lvl1pPr>
          </a:lstStyle>
          <a:p>
            <a:endParaRPr/>
          </a:p>
        </p:txBody>
      </p:sp>
      <p:sp>
        <p:nvSpPr>
          <p:cNvPr id="3" name="Holder 3"/>
          <p:cNvSpPr>
            <a:spLocks noGrp="1"/>
          </p:cNvSpPr>
          <p:nvPr>
            <p:ph sz="half" idx="2"/>
          </p:nvPr>
        </p:nvSpPr>
        <p:spPr>
          <a:xfrm>
            <a:off x="1347355" y="1592833"/>
            <a:ext cx="3086735" cy="394842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sz="half" idx="3"/>
          </p:nvPr>
        </p:nvSpPr>
        <p:spPr>
          <a:xfrm>
            <a:off x="5963518" y="1331011"/>
            <a:ext cx="3235325" cy="5292725"/>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BC006BB-7F60-49BE-AFF2-348BC779F6D7}" type="datetime1">
              <a:rPr lang="tr-TR" smtClean="0"/>
              <a:t>13.11.2023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104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lvl1pPr>
              <a:spcBef>
                <a:spcPts val="1103"/>
              </a:spcBef>
              <a:defRPr/>
            </a:lvl1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0425AF0-1471-4E97-A9AF-EA41B25BB2A7}" type="datetime1">
              <a:rPr lang="tr-TR" smtClean="0"/>
              <a:t>13.11.2023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03143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70426" y="1294192"/>
            <a:ext cx="8741855" cy="3226816"/>
          </a:xfrm>
        </p:spPr>
        <p:txBody>
          <a:bodyPr anchor="b">
            <a:noAutofit/>
          </a:bodyPr>
          <a:lstStyle>
            <a:lvl1pPr algn="ctr">
              <a:lnSpc>
                <a:spcPct val="85000"/>
              </a:lnSpc>
              <a:defRPr sz="6617" b="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1499749" y="4581512"/>
            <a:ext cx="7691228" cy="1503975"/>
          </a:xfrm>
        </p:spPr>
        <p:txBody>
          <a:bodyPr anchor="t">
            <a:normAutofit/>
          </a:bodyPr>
          <a:lstStyle>
            <a:lvl1pPr marL="0" indent="0" algn="ctr">
              <a:buNone/>
              <a:defRPr sz="1985">
                <a:solidFill>
                  <a:schemeClr val="accent1"/>
                </a:solidFill>
              </a:defRPr>
            </a:lvl1pPr>
            <a:lvl2pPr marL="378150" indent="0">
              <a:buNone/>
              <a:defRPr sz="1489">
                <a:solidFill>
                  <a:schemeClr val="tx1">
                    <a:tint val="75000"/>
                  </a:schemeClr>
                </a:solidFill>
              </a:defRPr>
            </a:lvl2pPr>
            <a:lvl3pPr marL="756300" indent="0">
              <a:buNone/>
              <a:defRPr sz="1323">
                <a:solidFill>
                  <a:schemeClr val="tx1">
                    <a:tint val="75000"/>
                  </a:schemeClr>
                </a:solidFill>
              </a:defRPr>
            </a:lvl3pPr>
            <a:lvl4pPr marL="1134450" indent="0">
              <a:buNone/>
              <a:defRPr sz="1158">
                <a:solidFill>
                  <a:schemeClr val="tx1">
                    <a:tint val="75000"/>
                  </a:schemeClr>
                </a:solidFill>
              </a:defRPr>
            </a:lvl4pPr>
            <a:lvl5pPr marL="1512600" indent="0">
              <a:buNone/>
              <a:defRPr sz="1158">
                <a:solidFill>
                  <a:schemeClr val="tx1">
                    <a:tint val="75000"/>
                  </a:schemeClr>
                </a:solidFill>
              </a:defRPr>
            </a:lvl5pPr>
            <a:lvl6pPr marL="1890751" indent="0">
              <a:buNone/>
              <a:defRPr sz="1158">
                <a:solidFill>
                  <a:schemeClr val="tx1">
                    <a:tint val="75000"/>
                  </a:schemeClr>
                </a:solidFill>
              </a:defRPr>
            </a:lvl6pPr>
            <a:lvl7pPr marL="2268901" indent="0">
              <a:buNone/>
              <a:defRPr sz="1158">
                <a:solidFill>
                  <a:schemeClr val="tx1">
                    <a:tint val="75000"/>
                  </a:schemeClr>
                </a:solidFill>
              </a:defRPr>
            </a:lvl7pPr>
            <a:lvl8pPr marL="2647051" indent="0">
              <a:buNone/>
              <a:defRPr sz="1158">
                <a:solidFill>
                  <a:schemeClr val="tx1">
                    <a:tint val="75000"/>
                  </a:schemeClr>
                </a:solidFill>
              </a:defRPr>
            </a:lvl8pPr>
            <a:lvl9pPr marL="3025201" indent="0">
              <a:buNone/>
              <a:defRPr sz="1158">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648458F-1194-4A71-BA72-84B7113D98D2}" type="datetime1">
              <a:rPr lang="tr-TR" smtClean="0"/>
              <a:t>13.11.2023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cxnSp>
        <p:nvCxnSpPr>
          <p:cNvPr id="7" name="Straight Connector 6"/>
          <p:cNvCxnSpPr/>
          <p:nvPr/>
        </p:nvCxnSpPr>
        <p:spPr>
          <a:xfrm>
            <a:off x="1737678" y="4433617"/>
            <a:ext cx="72180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02506" y="2268854"/>
            <a:ext cx="4170426" cy="4436872"/>
          </a:xfrm>
        </p:spPr>
        <p:txBody>
          <a:bodyPr/>
          <a:lstStyle>
            <a:lvl1pPr>
              <a:defRPr sz="1820"/>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97218" y="2268855"/>
            <a:ext cx="4170426" cy="4436872"/>
          </a:xfrm>
        </p:spPr>
        <p:txBody>
          <a:bodyPr/>
          <a:lstStyle>
            <a:lvl1pPr>
              <a:defRPr sz="1820"/>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5AA8384-D27B-4C90-BD84-AEE6B227140F}" type="datetime1">
              <a:rPr lang="tr-TR" smtClean="0"/>
              <a:t>13.11.2023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3418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02506" y="2207222"/>
            <a:ext cx="4170426" cy="857123"/>
          </a:xfrm>
        </p:spPr>
        <p:txBody>
          <a:bodyPr anchor="ctr"/>
          <a:lstStyle>
            <a:lvl1pPr marL="0" indent="0">
              <a:spcBef>
                <a:spcPts val="0"/>
              </a:spcBef>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4" name="Content Placeholder 3"/>
          <p:cNvSpPr>
            <a:spLocks noGrp="1"/>
          </p:cNvSpPr>
          <p:nvPr>
            <p:ph sz="half" idx="2"/>
          </p:nvPr>
        </p:nvSpPr>
        <p:spPr>
          <a:xfrm>
            <a:off x="1002506" y="3001191"/>
            <a:ext cx="4170426" cy="3731006"/>
          </a:xfrm>
        </p:spPr>
        <p:txBody>
          <a:bodyPr/>
          <a:lstStyle>
            <a:lvl1pPr>
              <a:defRPr sz="1820"/>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98587" y="2204488"/>
            <a:ext cx="4170426" cy="857123"/>
          </a:xfrm>
        </p:spPr>
        <p:txBody>
          <a:bodyPr anchor="ctr"/>
          <a:lstStyle>
            <a:lvl1pPr marL="0" indent="0">
              <a:spcBef>
                <a:spcPts val="0"/>
              </a:spcBef>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6" name="Content Placeholder 5"/>
          <p:cNvSpPr>
            <a:spLocks noGrp="1"/>
          </p:cNvSpPr>
          <p:nvPr>
            <p:ph sz="quarter" idx="4"/>
          </p:nvPr>
        </p:nvSpPr>
        <p:spPr>
          <a:xfrm>
            <a:off x="5498587" y="2998808"/>
            <a:ext cx="4170426" cy="3731006"/>
          </a:xfrm>
        </p:spPr>
        <p:txBody>
          <a:bodyPr/>
          <a:lstStyle>
            <a:lvl1pPr>
              <a:defRPr sz="1820"/>
            </a:lvl1pPr>
            <a:lvl2pPr>
              <a:defRPr sz="1654"/>
            </a:lvl2pPr>
            <a:lvl3pPr>
              <a:defRPr sz="1489"/>
            </a:lvl3pPr>
            <a:lvl4pPr>
              <a:defRPr sz="1323"/>
            </a:lvl4pPr>
            <a:lvl5pPr>
              <a:defRPr sz="1323"/>
            </a:lvl5pPr>
            <a:lvl6pPr>
              <a:defRPr sz="1323"/>
            </a:lvl6pPr>
            <a:lvl7pPr>
              <a:defRPr sz="1323"/>
            </a:lvl7pPr>
            <a:lvl8pPr>
              <a:defRPr sz="1323"/>
            </a:lvl8pPr>
            <a:lvl9pPr>
              <a:defRPr sz="132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0AE8DC1-F400-4D05-A767-01C321793B47}" type="datetime1">
              <a:rPr lang="tr-TR" smtClean="0"/>
              <a:t>13.11.2023</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7572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ABBD4E6-914E-4979-BDA8-5D8B062E700E}" type="datetime1">
              <a:rPr lang="tr-TR" smtClean="0"/>
              <a:t>13.11.2023</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32853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EF9CA-B914-42DD-B423-B184AB621B91}" type="datetime1">
              <a:rPr lang="tr-TR" smtClean="0"/>
              <a:t>13.11.2023</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2960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2506" y="1210056"/>
            <a:ext cx="3314954" cy="1915922"/>
          </a:xfrm>
        </p:spPr>
        <p:txBody>
          <a:bodyPr anchor="b">
            <a:noAutofit/>
          </a:bodyPr>
          <a:lstStyle>
            <a:lvl1pPr>
              <a:lnSpc>
                <a:spcPct val="90000"/>
              </a:lnSpc>
              <a:defRPr sz="3308" b="0"/>
            </a:lvl1pPr>
          </a:lstStyle>
          <a:p>
            <a:r>
              <a:rPr lang="tr-TR"/>
              <a:t>Asıl başlık stili için tıklatın</a:t>
            </a:r>
            <a:endParaRPr lang="en-US" dirty="0"/>
          </a:p>
        </p:txBody>
      </p:sp>
      <p:sp>
        <p:nvSpPr>
          <p:cNvPr id="3" name="Content Placeholder 2"/>
          <p:cNvSpPr>
            <a:spLocks noGrp="1"/>
          </p:cNvSpPr>
          <p:nvPr>
            <p:ph idx="1"/>
          </p:nvPr>
        </p:nvSpPr>
        <p:spPr>
          <a:xfrm>
            <a:off x="4829003" y="1210056"/>
            <a:ext cx="4852771" cy="5142738"/>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02506" y="3125978"/>
            <a:ext cx="3314954" cy="3226816"/>
          </a:xfrm>
        </p:spPr>
        <p:txBody>
          <a:bodyPr>
            <a:normAutofit/>
          </a:bodyPr>
          <a:lstStyle>
            <a:lvl1pPr marL="0" indent="0">
              <a:lnSpc>
                <a:spcPct val="100000"/>
              </a:lnSpc>
              <a:spcBef>
                <a:spcPts val="882"/>
              </a:spcBef>
              <a:buNone/>
              <a:defRPr sz="1406"/>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5" name="Date Placeholder 4"/>
          <p:cNvSpPr>
            <a:spLocks noGrp="1"/>
          </p:cNvSpPr>
          <p:nvPr>
            <p:ph type="dt" sz="half" idx="10"/>
          </p:nvPr>
        </p:nvSpPr>
        <p:spPr/>
        <p:txBody>
          <a:bodyPr/>
          <a:lstStyle/>
          <a:p>
            <a:fld id="{3F03398E-A04E-47C3-9D0F-6AAAB980E3C2}" type="datetime1">
              <a:rPr lang="tr-TR" smtClean="0"/>
              <a:t>13.11.2023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7363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2506" y="1210056"/>
            <a:ext cx="3314954" cy="1915922"/>
          </a:xfrm>
        </p:spPr>
        <p:txBody>
          <a:bodyPr anchor="b">
            <a:noAutofit/>
          </a:bodyPr>
          <a:lstStyle>
            <a:lvl1pPr>
              <a:lnSpc>
                <a:spcPct val="90000"/>
              </a:lnSpc>
              <a:defRPr sz="3308"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700123" y="1179804"/>
            <a:ext cx="4979147" cy="5122572"/>
          </a:xfrm>
        </p:spPr>
        <p:txBody>
          <a:bodyPr lIns="274320" tIns="182880" anchor="t">
            <a:normAutofit/>
          </a:bodyPr>
          <a:lstStyle>
            <a:lvl1pPr marL="0" indent="0">
              <a:buNone/>
              <a:defRPr sz="2316"/>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tr-TR"/>
              <a:t>Resim eklemek için simgeyi tıklatın</a:t>
            </a:r>
            <a:endParaRPr lang="en-US" dirty="0"/>
          </a:p>
        </p:txBody>
      </p:sp>
      <p:sp>
        <p:nvSpPr>
          <p:cNvPr id="4" name="Text Placeholder 3"/>
          <p:cNvSpPr>
            <a:spLocks noGrp="1"/>
          </p:cNvSpPr>
          <p:nvPr>
            <p:ph type="body" sz="half" idx="2"/>
          </p:nvPr>
        </p:nvSpPr>
        <p:spPr>
          <a:xfrm>
            <a:off x="1002506" y="3125978"/>
            <a:ext cx="3314954" cy="3176397"/>
          </a:xfrm>
        </p:spPr>
        <p:txBody>
          <a:bodyPr>
            <a:normAutofit/>
          </a:bodyPr>
          <a:lstStyle>
            <a:lvl1pPr marL="0" indent="0">
              <a:lnSpc>
                <a:spcPct val="100000"/>
              </a:lnSpc>
              <a:spcBef>
                <a:spcPts val="882"/>
              </a:spcBef>
              <a:buNone/>
              <a:defRPr sz="1406"/>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5" name="Date Placeholder 4"/>
          <p:cNvSpPr>
            <a:spLocks noGrp="1"/>
          </p:cNvSpPr>
          <p:nvPr>
            <p:ph type="dt" sz="half" idx="10"/>
          </p:nvPr>
        </p:nvSpPr>
        <p:spPr/>
        <p:txBody>
          <a:bodyPr/>
          <a:lstStyle/>
          <a:p>
            <a:fld id="{5AD09A8D-EEA7-4BCC-A23D-C624896372F8}" type="datetime1">
              <a:rPr lang="tr-TR" smtClean="0"/>
              <a:t>13.11.2023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38499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13868" y="201676"/>
            <a:ext cx="10265664" cy="715949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02506" y="672253"/>
            <a:ext cx="8661654" cy="149576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02508" y="2268855"/>
            <a:ext cx="8659330" cy="445367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02503" y="6863501"/>
            <a:ext cx="2042793" cy="402652"/>
          </a:xfrm>
          <a:prstGeom prst="rect">
            <a:avLst/>
          </a:prstGeom>
        </p:spPr>
        <p:txBody>
          <a:bodyPr vert="horz" lIns="91440" tIns="45720" rIns="91440" bIns="45720" rtlCol="0" anchor="ctr"/>
          <a:lstStyle>
            <a:lvl1pPr algn="l">
              <a:defRPr sz="1103">
                <a:solidFill>
                  <a:schemeClr val="accent1"/>
                </a:solidFill>
              </a:defRPr>
            </a:lvl1pPr>
          </a:lstStyle>
          <a:p>
            <a:fld id="{D5087EE7-FB02-46E3-AB4D-63AB7EB8A2D1}" type="datetime1">
              <a:rPr lang="tr-TR" smtClean="0"/>
              <a:t>13.11.2023</a:t>
            </a:fld>
            <a:endParaRPr lang="en-US"/>
          </a:p>
        </p:txBody>
      </p:sp>
      <p:sp>
        <p:nvSpPr>
          <p:cNvPr id="5" name="Footer Placeholder 4"/>
          <p:cNvSpPr>
            <a:spLocks noGrp="1"/>
          </p:cNvSpPr>
          <p:nvPr>
            <p:ph type="ftr" sz="quarter" idx="3"/>
          </p:nvPr>
        </p:nvSpPr>
        <p:spPr>
          <a:xfrm>
            <a:off x="3463732" y="6863501"/>
            <a:ext cx="4137882" cy="402652"/>
          </a:xfrm>
          <a:prstGeom prst="rect">
            <a:avLst/>
          </a:prstGeom>
        </p:spPr>
        <p:txBody>
          <a:bodyPr vert="horz" lIns="91440" tIns="45720" rIns="91440" bIns="45720" rtlCol="0" anchor="ctr"/>
          <a:lstStyle>
            <a:lvl1pPr algn="ctr">
              <a:defRPr sz="1103">
                <a:solidFill>
                  <a:schemeClr val="accent1"/>
                </a:solidFill>
              </a:defRPr>
            </a:lvl1pPr>
          </a:lstStyle>
          <a:p>
            <a:endParaRPr lang="tr-TR"/>
          </a:p>
        </p:txBody>
      </p:sp>
      <p:sp>
        <p:nvSpPr>
          <p:cNvPr id="6" name="Slide Number Placeholder 5"/>
          <p:cNvSpPr>
            <a:spLocks noGrp="1"/>
          </p:cNvSpPr>
          <p:nvPr>
            <p:ph type="sldNum" sz="quarter" idx="4"/>
          </p:nvPr>
        </p:nvSpPr>
        <p:spPr>
          <a:xfrm>
            <a:off x="8182776" y="6863501"/>
            <a:ext cx="1496495" cy="402652"/>
          </a:xfrm>
          <a:prstGeom prst="rect">
            <a:avLst/>
          </a:prstGeom>
        </p:spPr>
        <p:txBody>
          <a:bodyPr vert="horz" lIns="91440" tIns="45720" rIns="91440" bIns="45720" rtlCol="0" anchor="ctr"/>
          <a:lstStyle>
            <a:lvl1pPr algn="r">
              <a:defRPr sz="1103">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9732109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4" r:id="rId12"/>
  </p:sldLayoutIdLst>
  <p:hf hdr="0" ftr="0"/>
  <p:txStyles>
    <p:title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p:titleStyle>
    <p:bodyStyle>
      <a:lvl1pPr marL="189075" indent="-151260" algn="l" defTabSz="756300" rtl="0" eaLnBrk="1" latinLnBrk="0" hangingPunct="1">
        <a:lnSpc>
          <a:spcPct val="90000"/>
        </a:lnSpc>
        <a:spcBef>
          <a:spcPts val="1103"/>
        </a:spcBef>
        <a:buClr>
          <a:schemeClr val="accent1"/>
        </a:buClr>
        <a:buSzPct val="80000"/>
        <a:buFont typeface="Corbel" pitchFamily="34" charset="0"/>
        <a:buChar char="•"/>
        <a:defRPr sz="2206" kern="1200">
          <a:solidFill>
            <a:schemeClr val="accent1"/>
          </a:solidFill>
          <a:latin typeface="+mn-lt"/>
          <a:ea typeface="+mn-ea"/>
          <a:cs typeface="+mn-cs"/>
        </a:defRPr>
      </a:lvl1pPr>
      <a:lvl2pPr marL="378150" indent="-151260" algn="l" defTabSz="756300" rtl="0" eaLnBrk="1" latinLnBrk="0" hangingPunct="1">
        <a:lnSpc>
          <a:spcPct val="90000"/>
        </a:lnSpc>
        <a:spcBef>
          <a:spcPts val="165"/>
        </a:spcBef>
        <a:spcAft>
          <a:spcPts val="331"/>
        </a:spcAft>
        <a:buClr>
          <a:schemeClr val="accent1"/>
        </a:buClr>
        <a:buSzPct val="80000"/>
        <a:buFont typeface="Corbel" pitchFamily="34" charset="0"/>
        <a:buChar char="•"/>
        <a:defRPr sz="1985" kern="1200">
          <a:solidFill>
            <a:schemeClr val="accent1"/>
          </a:solidFill>
          <a:latin typeface="+mn-lt"/>
          <a:ea typeface="+mn-ea"/>
          <a:cs typeface="+mn-cs"/>
        </a:defRPr>
      </a:lvl2pPr>
      <a:lvl3pPr marL="605040" indent="-151260" algn="l" defTabSz="756300" rtl="0" eaLnBrk="1" latinLnBrk="0" hangingPunct="1">
        <a:lnSpc>
          <a:spcPct val="90000"/>
        </a:lnSpc>
        <a:spcBef>
          <a:spcPts val="165"/>
        </a:spcBef>
        <a:spcAft>
          <a:spcPts val="331"/>
        </a:spcAft>
        <a:buClr>
          <a:schemeClr val="accent1"/>
        </a:buClr>
        <a:buSzPct val="80000"/>
        <a:buFont typeface="Corbel" pitchFamily="34" charset="0"/>
        <a:buChar char="•"/>
        <a:defRPr sz="1764" kern="1200">
          <a:solidFill>
            <a:schemeClr val="accent1"/>
          </a:solidFill>
          <a:latin typeface="+mn-lt"/>
          <a:ea typeface="+mn-ea"/>
          <a:cs typeface="+mn-cs"/>
        </a:defRPr>
      </a:lvl3pPr>
      <a:lvl4pPr marL="831930" indent="-151260"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4pPr>
      <a:lvl5pPr marL="1014708" indent="-151260"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5pPr>
      <a:lvl6pPr marL="1213080" indent="-189075"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6pPr>
      <a:lvl7pPr marL="1433640" indent="-189075"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7pPr>
      <a:lvl8pPr marL="1654200" indent="-189075"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8pPr>
      <a:lvl9pPr marL="1874760" indent="-189075" algn="l" defTabSz="756300" rtl="0" eaLnBrk="1" latinLnBrk="0" hangingPunct="1">
        <a:lnSpc>
          <a:spcPct val="90000"/>
        </a:lnSpc>
        <a:spcBef>
          <a:spcPts val="165"/>
        </a:spcBef>
        <a:spcAft>
          <a:spcPts val="331"/>
        </a:spcAft>
        <a:buClr>
          <a:schemeClr val="accent1"/>
        </a:buClr>
        <a:buSzPct val="80000"/>
        <a:buFont typeface="Corbel" pitchFamily="34" charset="0"/>
        <a:buChar char="•"/>
        <a:defRPr sz="1544" kern="1200">
          <a:solidFill>
            <a:schemeClr val="accent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a:t>MASS (Kütle) </a:t>
            </a:r>
            <a:r>
              <a:rPr lang="tr-TR" dirty="0"/>
              <a:t>spektroskopisi</a:t>
            </a:r>
          </a:p>
        </p:txBody>
      </p:sp>
      <p:sp>
        <p:nvSpPr>
          <p:cNvPr id="3" name="Alt Başlık 2"/>
          <p:cNvSpPr>
            <a:spLocks noGrp="1"/>
          </p:cNvSpPr>
          <p:nvPr>
            <p:ph type="subTitle" idx="1"/>
          </p:nvPr>
        </p:nvSpPr>
        <p:spPr/>
        <p:txBody>
          <a:bodyPr/>
          <a:lstStyle/>
          <a:p>
            <a:pPr algn="r"/>
            <a:r>
              <a:rPr lang="tr-TR" i="1" dirty="0" err="1"/>
              <a:t>by</a:t>
            </a:r>
            <a:r>
              <a:rPr lang="tr-TR" i="1" dirty="0"/>
              <a:t> Yunus Emre Arvas</a:t>
            </a:r>
          </a:p>
        </p:txBody>
      </p:sp>
    </p:spTree>
    <p:extLst>
      <p:ext uri="{BB962C8B-B14F-4D97-AF65-F5344CB8AC3E}">
        <p14:creationId xmlns:p14="http://schemas.microsoft.com/office/powerpoint/2010/main" val="80191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1950’li yılların başında kütle spektrometreleri, kimyacılar tarafından organik maddelerin teşhisinde ve yapı tayininde kullanılmaya başlanmıştır. Daha sonra nükleer manyetik rezonans ve geliştirilmiş </a:t>
            </a:r>
            <a:r>
              <a:rPr lang="tr-TR" sz="2000" dirty="0" err="1">
                <a:solidFill>
                  <a:schemeClr val="tx1"/>
                </a:solidFill>
                <a:latin typeface="Times New Roman" panose="02020603050405020304" pitchFamily="18" charset="0"/>
                <a:cs typeface="Times New Roman" panose="02020603050405020304" pitchFamily="18" charset="0"/>
              </a:rPr>
              <a:t>infrared</a:t>
            </a:r>
            <a:r>
              <a:rPr lang="tr-TR" sz="2000" dirty="0">
                <a:solidFill>
                  <a:schemeClr val="tx1"/>
                </a:solidFill>
                <a:latin typeface="Times New Roman" panose="02020603050405020304" pitchFamily="18" charset="0"/>
                <a:cs typeface="Times New Roman" panose="02020603050405020304" pitchFamily="18" charset="0"/>
              </a:rPr>
              <a:t> spektrometreleri ile birleştirilmesi sonucu organik kimyacılar için hem madde tanımada hem de moleküllerin yapılarının aydınlatılmasında kütle </a:t>
            </a:r>
            <a:r>
              <a:rPr lang="tr-TR" sz="2000" dirty="0" err="1">
                <a:solidFill>
                  <a:schemeClr val="tx1"/>
                </a:solidFill>
                <a:latin typeface="Times New Roman" panose="02020603050405020304" pitchFamily="18" charset="0"/>
                <a:cs typeface="Times New Roman" panose="02020603050405020304" pitchFamily="18" charset="0"/>
              </a:rPr>
              <a:t>spektrometrisi</a:t>
            </a:r>
            <a:r>
              <a:rPr lang="tr-TR" sz="2000" dirty="0">
                <a:solidFill>
                  <a:schemeClr val="tx1"/>
                </a:solidFill>
                <a:latin typeface="Times New Roman" panose="02020603050405020304" pitchFamily="18" charset="0"/>
                <a:cs typeface="Times New Roman" panose="02020603050405020304" pitchFamily="18" charset="0"/>
              </a:rPr>
              <a:t> yaygın </a:t>
            </a:r>
            <a:r>
              <a:rPr lang="tr-TR" sz="2000" dirty="0" err="1">
                <a:solidFill>
                  <a:schemeClr val="tx1"/>
                </a:solidFill>
                <a:latin typeface="Times New Roman" panose="02020603050405020304" pitchFamily="18" charset="0"/>
                <a:cs typeface="Times New Roman" panose="02020603050405020304" pitchFamily="18" charset="0"/>
              </a:rPr>
              <a:t>yöntemleden</a:t>
            </a:r>
            <a:r>
              <a:rPr lang="tr-TR" sz="2000" dirty="0">
                <a:solidFill>
                  <a:schemeClr val="tx1"/>
                </a:solidFill>
                <a:latin typeface="Times New Roman" panose="02020603050405020304" pitchFamily="18" charset="0"/>
                <a:cs typeface="Times New Roman" panose="02020603050405020304" pitchFamily="18" charset="0"/>
              </a:rPr>
              <a:t> biri olmuştur. Kütle spektrometrelerinin bu şekilde uygulaması günümüzde de çok yaygındır </a:t>
            </a:r>
          </a:p>
        </p:txBody>
      </p:sp>
      <p:sp>
        <p:nvSpPr>
          <p:cNvPr id="4" name="Veri Yer Tutucusu 3"/>
          <p:cNvSpPr>
            <a:spLocks noGrp="1"/>
          </p:cNvSpPr>
          <p:nvPr>
            <p:ph type="dt" sz="half" idx="10"/>
          </p:nvPr>
        </p:nvSpPr>
        <p:spPr/>
        <p:txBody>
          <a:bodyPr/>
          <a:lstStyle/>
          <a:p>
            <a:fld id="{FCBB753F-F3DC-420C-80FF-8696A832F03F}"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10</a:t>
            </a:fld>
            <a:endParaRPr lang="tr-TR"/>
          </a:p>
        </p:txBody>
      </p:sp>
      <p:sp>
        <p:nvSpPr>
          <p:cNvPr id="7"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Spektroskopisi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92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6382" y="1952625"/>
            <a:ext cx="8659330" cy="4910876"/>
          </a:xfrm>
        </p:spPr>
        <p:txBody>
          <a:bodyPr>
            <a:normAutofit fontScale="92500" lnSpcReduction="20000"/>
          </a:bodyPr>
          <a:lstStyle/>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Kütle spektrometresinin amino asitler ve </a:t>
            </a:r>
            <a:r>
              <a:rPr lang="tr-TR" sz="2000" dirty="0" err="1">
                <a:solidFill>
                  <a:schemeClr val="tx1"/>
                </a:solidFill>
                <a:latin typeface="Times New Roman" panose="02020603050405020304" pitchFamily="18" charset="0"/>
                <a:cs typeface="Times New Roman" panose="02020603050405020304" pitchFamily="18" charset="0"/>
              </a:rPr>
              <a:t>peptitler</a:t>
            </a:r>
            <a:r>
              <a:rPr lang="tr-TR" sz="2000" dirty="0">
                <a:solidFill>
                  <a:schemeClr val="tx1"/>
                </a:solidFill>
                <a:latin typeface="Times New Roman" panose="02020603050405020304" pitchFamily="18" charset="0"/>
                <a:cs typeface="Times New Roman" panose="02020603050405020304" pitchFamily="18" charset="0"/>
              </a:rPr>
              <a:t> üzerinde ilk kullanımları ise 1950’li yılların sonlarında gerçekleşmiştir. Örneğin; Carl-</a:t>
            </a:r>
            <a:r>
              <a:rPr lang="tr-TR" sz="2000" dirty="0" err="1">
                <a:solidFill>
                  <a:schemeClr val="tx1"/>
                </a:solidFill>
                <a:latin typeface="Times New Roman" panose="02020603050405020304" pitchFamily="18" charset="0"/>
                <a:cs typeface="Times New Roman" panose="02020603050405020304" pitchFamily="18" charset="0"/>
              </a:rPr>
              <a:t>Ove</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Andersson</a:t>
            </a:r>
            <a:r>
              <a:rPr lang="tr-TR" sz="2000" dirty="0">
                <a:solidFill>
                  <a:schemeClr val="tx1"/>
                </a:solidFill>
                <a:latin typeface="Times New Roman" panose="02020603050405020304" pitchFamily="18" charset="0"/>
                <a:cs typeface="Times New Roman" panose="02020603050405020304" pitchFamily="18" charset="0"/>
              </a:rPr>
              <a:t> metil esterlerinin ana iyon parçalarının aydınlatılması üzerine çalışmıştır.</a:t>
            </a:r>
          </a:p>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1980’li yıllara gelindiğinde, kütle spektrometrelerinin moleküler uygulamaları, biyokimyacı ve biyologların sık sık karşılaştıkları uçucu olmayan ve termal olarak kararsız maddeleri iyonlaştırmak için geliştirilen yöntemler sayesinde önemli ölçüde değişime uğramıştır. 1990’dan beri bu yeni iyonlaştırma yöntemlerinin kullanımı çok fazla artış göstermiştir </a:t>
            </a:r>
          </a:p>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Kütle </a:t>
            </a:r>
            <a:r>
              <a:rPr lang="tr-TR" sz="2000" dirty="0" err="1">
                <a:solidFill>
                  <a:schemeClr val="tx1"/>
                </a:solidFill>
                <a:latin typeface="Times New Roman" panose="02020603050405020304" pitchFamily="18" charset="0"/>
                <a:cs typeface="Times New Roman" panose="02020603050405020304" pitchFamily="18" charset="0"/>
              </a:rPr>
              <a:t>spektrometrisi</a:t>
            </a:r>
            <a:r>
              <a:rPr lang="tr-TR" sz="2000" dirty="0">
                <a:solidFill>
                  <a:schemeClr val="tx1"/>
                </a:solidFill>
                <a:latin typeface="Times New Roman" panose="02020603050405020304" pitchFamily="18" charset="0"/>
                <a:cs typeface="Times New Roman" panose="02020603050405020304" pitchFamily="18" charset="0"/>
              </a:rPr>
              <a:t> en hızlı gelişimini son 20 yılda kaydetmiştir. Bu gelişmeler teknolojik olarak yeni özelliklerin cihazlara kazandırılmasıyla sağlanmıştır. Bunların başında, atmosferik basınç kaynaklarının gelişimi, analizörlerin hassasiyetinin artması ve cihazların birbirleriyle kombine edilmesi gelmektedir. </a:t>
            </a:r>
          </a:p>
        </p:txBody>
      </p:sp>
      <p:sp>
        <p:nvSpPr>
          <p:cNvPr id="5" name="Veri Yer Tutucusu 4"/>
          <p:cNvSpPr>
            <a:spLocks noGrp="1"/>
          </p:cNvSpPr>
          <p:nvPr>
            <p:ph type="dt" sz="half" idx="10"/>
          </p:nvPr>
        </p:nvSpPr>
        <p:spPr/>
        <p:txBody>
          <a:bodyPr/>
          <a:lstStyle/>
          <a:p>
            <a:fld id="{F2765277-D2FF-474D-9BA5-AB29E72F3225}" type="datetime1">
              <a:rPr lang="tr-TR" smtClean="0"/>
              <a:t>13.11.2023</a:t>
            </a:fld>
            <a:endParaRPr lang="en-US"/>
          </a:p>
        </p:txBody>
      </p:sp>
      <p:sp>
        <p:nvSpPr>
          <p:cNvPr id="6" name="Slayt Numarası Yer Tutucusu 5"/>
          <p:cNvSpPr>
            <a:spLocks noGrp="1"/>
          </p:cNvSpPr>
          <p:nvPr>
            <p:ph type="sldNum" sz="quarter" idx="12"/>
          </p:nvPr>
        </p:nvSpPr>
        <p:spPr/>
        <p:txBody>
          <a:bodyPr/>
          <a:lstStyle/>
          <a:p>
            <a:fld id="{B6F15528-21DE-4FAA-801E-634DDDAF4B2B}" type="slidenum">
              <a:rPr lang="tr-TR" smtClean="0"/>
              <a:t>11</a:t>
            </a:fld>
            <a:endParaRPr lang="tr-TR"/>
          </a:p>
        </p:txBody>
      </p:sp>
      <p:sp>
        <p:nvSpPr>
          <p:cNvPr id="8"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Spektroskopisi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09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Günümüzde kütle spektrometreleri </a:t>
            </a:r>
            <a:r>
              <a:rPr lang="tr-TR" sz="2000" dirty="0" err="1">
                <a:solidFill>
                  <a:schemeClr val="tx1"/>
                </a:solidFill>
                <a:latin typeface="Times New Roman" panose="02020603050405020304" pitchFamily="18" charset="0"/>
                <a:cs typeface="Times New Roman" panose="02020603050405020304" pitchFamily="18" charset="0"/>
              </a:rPr>
              <a:t>polipeptitlerin</a:t>
            </a:r>
            <a:r>
              <a:rPr lang="tr-TR" sz="2000" dirty="0">
                <a:solidFill>
                  <a:schemeClr val="tx1"/>
                </a:solidFill>
                <a:latin typeface="Times New Roman" panose="02020603050405020304" pitchFamily="18" charset="0"/>
                <a:cs typeface="Times New Roman" panose="02020603050405020304" pitchFamily="18" charset="0"/>
              </a:rPr>
              <a:t>, proteinlerin ve diğer yüksek molekül kütleli </a:t>
            </a:r>
            <a:r>
              <a:rPr lang="tr-TR" sz="2000" dirty="0" err="1">
                <a:solidFill>
                  <a:schemeClr val="tx1"/>
                </a:solidFill>
                <a:latin typeface="Times New Roman" panose="02020603050405020304" pitchFamily="18" charset="0"/>
                <a:cs typeface="Times New Roman" panose="02020603050405020304" pitchFamily="18" charset="0"/>
              </a:rPr>
              <a:t>biyopolimerlerin</a:t>
            </a:r>
            <a:r>
              <a:rPr lang="tr-TR" sz="2000" dirty="0">
                <a:solidFill>
                  <a:schemeClr val="tx1"/>
                </a:solidFill>
                <a:latin typeface="Times New Roman" panose="02020603050405020304" pitchFamily="18" charset="0"/>
                <a:cs typeface="Times New Roman" panose="02020603050405020304" pitchFamily="18" charset="0"/>
              </a:rPr>
              <a:t> yapılarının aydınlatılmasında kullanılmaktadır. 2002 yılında John </a:t>
            </a:r>
            <a:r>
              <a:rPr lang="tr-TR" sz="2000" dirty="0" err="1">
                <a:solidFill>
                  <a:schemeClr val="tx1"/>
                </a:solidFill>
                <a:latin typeface="Times New Roman" panose="02020603050405020304" pitchFamily="18" charset="0"/>
                <a:cs typeface="Times New Roman" panose="02020603050405020304" pitchFamily="18" charset="0"/>
              </a:rPr>
              <a:t>Fenn</a:t>
            </a:r>
            <a:r>
              <a:rPr lang="tr-TR" sz="2000" dirty="0">
                <a:solidFill>
                  <a:schemeClr val="tx1"/>
                </a:solidFill>
                <a:latin typeface="Times New Roman" panose="02020603050405020304" pitchFamily="18" charset="0"/>
                <a:cs typeface="Times New Roman" panose="02020603050405020304" pitchFamily="18" charset="0"/>
              </a:rPr>
              <a:t>, </a:t>
            </a:r>
            <a:r>
              <a:rPr lang="tr-TR" sz="2000" i="1" dirty="0">
                <a:solidFill>
                  <a:schemeClr val="tx1"/>
                </a:solidFill>
                <a:latin typeface="Times New Roman" panose="02020603050405020304" pitchFamily="18" charset="0"/>
                <a:cs typeface="Times New Roman" panose="02020603050405020304" pitchFamily="18" charset="0"/>
              </a:rPr>
              <a:t>Elektro-sprey iyonlaştırma metodu ile kütle spektrometresinde </a:t>
            </a:r>
            <a:r>
              <a:rPr lang="tr-TR" sz="2000" i="1" dirty="0" err="1">
                <a:solidFill>
                  <a:schemeClr val="tx1"/>
                </a:solidFill>
                <a:latin typeface="Times New Roman" panose="02020603050405020304" pitchFamily="18" charset="0"/>
                <a:cs typeface="Times New Roman" panose="02020603050405020304" pitchFamily="18" charset="0"/>
              </a:rPr>
              <a:t>biyomoleküllerin</a:t>
            </a:r>
            <a:r>
              <a:rPr lang="tr-TR" sz="2000" i="1" dirty="0">
                <a:solidFill>
                  <a:schemeClr val="tx1"/>
                </a:solidFill>
                <a:latin typeface="Times New Roman" panose="02020603050405020304" pitchFamily="18" charset="0"/>
                <a:cs typeface="Times New Roman" panose="02020603050405020304" pitchFamily="18" charset="0"/>
              </a:rPr>
              <a:t> analizi </a:t>
            </a:r>
            <a:r>
              <a:rPr lang="tr-TR" sz="2000" dirty="0">
                <a:solidFill>
                  <a:schemeClr val="tx1"/>
                </a:solidFill>
                <a:latin typeface="Times New Roman" panose="02020603050405020304" pitchFamily="18" charset="0"/>
                <a:cs typeface="Times New Roman" panose="02020603050405020304" pitchFamily="18" charset="0"/>
              </a:rPr>
              <a:t>çalışmasıyla </a:t>
            </a:r>
            <a:r>
              <a:rPr lang="tr-TR" sz="2000" b="1" dirty="0">
                <a:solidFill>
                  <a:schemeClr val="tx1"/>
                </a:solidFill>
                <a:latin typeface="Times New Roman" panose="02020603050405020304" pitchFamily="18" charset="0"/>
                <a:cs typeface="Times New Roman" panose="02020603050405020304" pitchFamily="18" charset="0"/>
              </a:rPr>
              <a:t>Nobel ödülü </a:t>
            </a:r>
            <a:r>
              <a:rPr lang="tr-TR" sz="2000" dirty="0">
                <a:solidFill>
                  <a:schemeClr val="tx1"/>
                </a:solidFill>
                <a:latin typeface="Times New Roman" panose="02020603050405020304" pitchFamily="18" charset="0"/>
                <a:cs typeface="Times New Roman" panose="02020603050405020304" pitchFamily="18" charset="0"/>
              </a:rPr>
              <a:t>almıştır.</a:t>
            </a:r>
          </a:p>
        </p:txBody>
      </p:sp>
      <p:sp>
        <p:nvSpPr>
          <p:cNvPr id="4" name="Veri Yer Tutucusu 3"/>
          <p:cNvSpPr>
            <a:spLocks noGrp="1"/>
          </p:cNvSpPr>
          <p:nvPr>
            <p:ph type="dt" sz="half" idx="10"/>
          </p:nvPr>
        </p:nvSpPr>
        <p:spPr/>
        <p:txBody>
          <a:bodyPr/>
          <a:lstStyle/>
          <a:p>
            <a:fld id="{FF84B56A-E5C7-47A2-9C54-BFEACF854511}"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12</a:t>
            </a:fld>
            <a:endParaRPr lang="tr-TR"/>
          </a:p>
        </p:txBody>
      </p:sp>
      <p:sp>
        <p:nvSpPr>
          <p:cNvPr id="7"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Spektroskopisi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81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buClrTx/>
            </a:pPr>
            <a:r>
              <a:rPr lang="tr-TR" sz="2000" i="1" dirty="0">
                <a:solidFill>
                  <a:schemeClr val="tx1"/>
                </a:solidFill>
                <a:latin typeface="Times New Roman" panose="02020603050405020304" pitchFamily="18" charset="0"/>
                <a:cs typeface="Times New Roman" panose="02020603050405020304" pitchFamily="18" charset="0"/>
              </a:rPr>
              <a:t>Kütle spektrometresi</a:t>
            </a:r>
            <a:r>
              <a:rPr lang="tr-TR" sz="2000" dirty="0">
                <a:solidFill>
                  <a:schemeClr val="tx1"/>
                </a:solidFill>
                <a:latin typeface="Times New Roman" panose="02020603050405020304" pitchFamily="18" charset="0"/>
                <a:cs typeface="Times New Roman" panose="02020603050405020304" pitchFamily="18" charset="0"/>
              </a:rPr>
              <a:t>, manyetik veya elektriksel alanda hareket eden iyonik yapıları kütle/yük oranlarına göre ayıran </a:t>
            </a:r>
            <a:r>
              <a:rPr lang="tr-TR" sz="2000" dirty="0" err="1">
                <a:solidFill>
                  <a:schemeClr val="tx1"/>
                </a:solidFill>
                <a:latin typeface="Times New Roman" panose="02020603050405020304" pitchFamily="18" charset="0"/>
                <a:cs typeface="Times New Roman" panose="02020603050405020304" pitchFamily="18" charset="0"/>
              </a:rPr>
              <a:t>spektroskopik</a:t>
            </a:r>
            <a:r>
              <a:rPr lang="tr-TR" sz="2000" dirty="0">
                <a:solidFill>
                  <a:schemeClr val="tx1"/>
                </a:solidFill>
                <a:latin typeface="Times New Roman" panose="02020603050405020304" pitchFamily="18" charset="0"/>
                <a:cs typeface="Times New Roman" panose="02020603050405020304" pitchFamily="18" charset="0"/>
              </a:rPr>
              <a:t> bir cihazdır. Modern kütle spektroskopisi, yüksek kütle dağılımı ve doğru analize imkan tanır. </a:t>
            </a:r>
          </a:p>
          <a:p>
            <a:pPr>
              <a:lnSpc>
                <a:spcPct val="150000"/>
              </a:lnSpc>
              <a:buClrTx/>
            </a:pPr>
            <a:endParaRPr lang="tr-TR" sz="2000" dirty="0">
              <a:latin typeface="Times New Roman" panose="02020603050405020304" pitchFamily="18" charset="0"/>
              <a:cs typeface="Times New Roman" panose="02020603050405020304" pitchFamily="18" charset="0"/>
            </a:endParaRPr>
          </a:p>
        </p:txBody>
      </p:sp>
      <p:sp>
        <p:nvSpPr>
          <p:cNvPr id="4" name="Veri Yer Tutucusu 3"/>
          <p:cNvSpPr>
            <a:spLocks noGrp="1"/>
          </p:cNvSpPr>
          <p:nvPr>
            <p:ph type="dt" sz="half" idx="10"/>
          </p:nvPr>
        </p:nvSpPr>
        <p:spPr/>
        <p:txBody>
          <a:bodyPr/>
          <a:lstStyle/>
          <a:p>
            <a:fld id="{177B79E3-E2E9-455A-A3B9-D743C8763F16}"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13</a:t>
            </a:fld>
            <a:endParaRPr lang="tr-TR"/>
          </a:p>
        </p:txBody>
      </p:sp>
      <p:sp>
        <p:nvSpPr>
          <p:cNvPr id="6" name="object 2"/>
          <p:cNvSpPr txBox="1">
            <a:spLocks/>
          </p:cNvSpPr>
          <p:nvPr/>
        </p:nvSpPr>
        <p:spPr>
          <a:xfrm>
            <a:off x="1211714" y="797701"/>
            <a:ext cx="5963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Spektrometresi ve Bileşenleri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19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7815" indent="0">
              <a:buNone/>
            </a:pPr>
            <a:r>
              <a:rPr lang="tr-TR" sz="2000" b="1" dirty="0">
                <a:solidFill>
                  <a:schemeClr val="tx1"/>
                </a:solidFill>
                <a:latin typeface="Times New Roman" panose="02020603050405020304" pitchFamily="18" charset="0"/>
                <a:cs typeface="Times New Roman" panose="02020603050405020304" pitchFamily="18" charset="0"/>
              </a:rPr>
              <a:t>1. İyonlaştırıcı </a:t>
            </a:r>
          </a:p>
          <a:p>
            <a:r>
              <a:rPr lang="da-DK" sz="2000" dirty="0">
                <a:solidFill>
                  <a:schemeClr val="tx1"/>
                </a:solidFill>
                <a:latin typeface="Times New Roman" panose="02020603050405020304" pitchFamily="18" charset="0"/>
                <a:cs typeface="Times New Roman" panose="02020603050405020304" pitchFamily="18" charset="0"/>
              </a:rPr>
              <a:t>MALDI (Matrix Assisted Laser Desorption Ionization; Matriks Destekli Lazer Desorpsiyon-İyonizasyonu) </a:t>
            </a:r>
          </a:p>
          <a:p>
            <a:r>
              <a:rPr lang="tr-TR" sz="2000" dirty="0">
                <a:solidFill>
                  <a:schemeClr val="tx1"/>
                </a:solidFill>
                <a:latin typeface="Times New Roman" panose="02020603050405020304" pitchFamily="18" charset="0"/>
                <a:cs typeface="Times New Roman" panose="02020603050405020304" pitchFamily="18" charset="0"/>
              </a:rPr>
              <a:t>ESI (</a:t>
            </a:r>
            <a:r>
              <a:rPr lang="tr-TR" sz="2000" dirty="0" err="1">
                <a:solidFill>
                  <a:schemeClr val="tx1"/>
                </a:solidFill>
                <a:latin typeface="Times New Roman" panose="02020603050405020304" pitchFamily="18" charset="0"/>
                <a:cs typeface="Times New Roman" panose="02020603050405020304" pitchFamily="18" charset="0"/>
              </a:rPr>
              <a:t>Electro-Spray</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Ionization</a:t>
            </a:r>
            <a:r>
              <a:rPr lang="tr-TR" sz="2000" dirty="0">
                <a:solidFill>
                  <a:schemeClr val="tx1"/>
                </a:solidFill>
                <a:latin typeface="Times New Roman" panose="02020603050405020304" pitchFamily="18" charset="0"/>
                <a:cs typeface="Times New Roman" panose="02020603050405020304" pitchFamily="18" charset="0"/>
              </a:rPr>
              <a:t>; Elektro-Sprey </a:t>
            </a:r>
            <a:r>
              <a:rPr lang="tr-TR" sz="2000" dirty="0" err="1">
                <a:solidFill>
                  <a:schemeClr val="tx1"/>
                </a:solidFill>
                <a:latin typeface="Times New Roman" panose="02020603050405020304" pitchFamily="18" charset="0"/>
                <a:cs typeface="Times New Roman" panose="02020603050405020304" pitchFamily="18" charset="0"/>
              </a:rPr>
              <a:t>İyonizasyonu</a:t>
            </a:r>
            <a:r>
              <a:rPr lang="tr-TR" sz="2000" dirty="0">
                <a:solidFill>
                  <a:schemeClr val="tx1"/>
                </a:solidFill>
                <a:latin typeface="Times New Roman" panose="02020603050405020304" pitchFamily="18" charset="0"/>
                <a:cs typeface="Times New Roman" panose="02020603050405020304" pitchFamily="18" charset="0"/>
              </a:rPr>
              <a:t>, İyon Sprey, </a:t>
            </a:r>
            <a:r>
              <a:rPr lang="tr-TR" sz="2000" dirty="0" err="1">
                <a:solidFill>
                  <a:schemeClr val="tx1"/>
                </a:solidFill>
                <a:latin typeface="Times New Roman" panose="02020603050405020304" pitchFamily="18" charset="0"/>
                <a:cs typeface="Times New Roman" panose="02020603050405020304" pitchFamily="18" charset="0"/>
              </a:rPr>
              <a:t>Nano</a:t>
            </a:r>
            <a:r>
              <a:rPr lang="tr-TR" sz="2000" dirty="0">
                <a:solidFill>
                  <a:schemeClr val="tx1"/>
                </a:solidFill>
                <a:latin typeface="Times New Roman" panose="02020603050405020304" pitchFamily="18" charset="0"/>
                <a:cs typeface="Times New Roman" panose="02020603050405020304" pitchFamily="18" charset="0"/>
              </a:rPr>
              <a:t> Sprey, </a:t>
            </a:r>
            <a:r>
              <a:rPr lang="tr-TR" sz="2000" dirty="0" err="1">
                <a:solidFill>
                  <a:schemeClr val="tx1"/>
                </a:solidFill>
                <a:latin typeface="Times New Roman" panose="02020603050405020304" pitchFamily="18" charset="0"/>
                <a:cs typeface="Times New Roman" panose="02020603050405020304" pitchFamily="18" charset="0"/>
              </a:rPr>
              <a:t>Sonik</a:t>
            </a:r>
            <a:r>
              <a:rPr lang="tr-TR" sz="2000" dirty="0">
                <a:solidFill>
                  <a:schemeClr val="tx1"/>
                </a:solidFill>
                <a:latin typeface="Times New Roman" panose="02020603050405020304" pitchFamily="18" charset="0"/>
                <a:cs typeface="Times New Roman" panose="02020603050405020304" pitchFamily="18" charset="0"/>
              </a:rPr>
              <a:t> Sprey) </a:t>
            </a:r>
          </a:p>
          <a:p>
            <a:pPr marL="37815" indent="0">
              <a:buNone/>
            </a:pPr>
            <a:r>
              <a:rPr lang="tr-TR" sz="2000" b="1" dirty="0">
                <a:solidFill>
                  <a:schemeClr val="tx1"/>
                </a:solidFill>
                <a:latin typeface="Times New Roman" panose="02020603050405020304" pitchFamily="18" charset="0"/>
                <a:cs typeface="Times New Roman" panose="02020603050405020304" pitchFamily="18" charset="0"/>
              </a:rPr>
              <a:t>2. Kütle analizörü </a:t>
            </a:r>
          </a:p>
          <a:p>
            <a:r>
              <a:rPr lang="en-US" sz="2000" dirty="0">
                <a:solidFill>
                  <a:schemeClr val="tx1"/>
                </a:solidFill>
                <a:latin typeface="Times New Roman" panose="02020603050405020304" pitchFamily="18" charset="0"/>
                <a:cs typeface="Times New Roman" panose="02020603050405020304" pitchFamily="18" charset="0"/>
              </a:rPr>
              <a:t>TOF (Time Of Flight; </a:t>
            </a:r>
            <a:r>
              <a:rPr lang="en-US" sz="2000" dirty="0" err="1">
                <a:solidFill>
                  <a:schemeClr val="tx1"/>
                </a:solidFill>
                <a:latin typeface="Times New Roman" panose="02020603050405020304" pitchFamily="18" charset="0"/>
                <a:cs typeface="Times New Roman" panose="02020603050405020304" pitchFamily="18" charset="0"/>
              </a:rPr>
              <a:t>Uçuş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Zamanlı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Analizör</a:t>
            </a:r>
            <a:r>
              <a:rPr lang="en-US" sz="2000" dirty="0">
                <a:solidFill>
                  <a:schemeClr val="tx1"/>
                </a:solidFill>
                <a:latin typeface="Times New Roman" panose="02020603050405020304" pitchFamily="18" charset="0"/>
                <a:cs typeface="Times New Roman" panose="02020603050405020304" pitchFamily="18" charset="0"/>
              </a:rPr>
              <a:t>) </a:t>
            </a:r>
          </a:p>
          <a:p>
            <a:r>
              <a:rPr lang="tr-TR" sz="2000" dirty="0" err="1">
                <a:solidFill>
                  <a:schemeClr val="tx1"/>
                </a:solidFill>
                <a:latin typeface="Times New Roman" panose="02020603050405020304" pitchFamily="18" charset="0"/>
                <a:cs typeface="Times New Roman" panose="02020603050405020304" pitchFamily="18" charset="0"/>
              </a:rPr>
              <a:t>Quadrapole</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Kuadrapol</a:t>
            </a:r>
            <a:r>
              <a:rPr lang="tr-TR" sz="2000" dirty="0">
                <a:solidFill>
                  <a:schemeClr val="tx1"/>
                </a:solidFill>
                <a:latin typeface="Times New Roman" panose="02020603050405020304" pitchFamily="18" charset="0"/>
                <a:cs typeface="Times New Roman" panose="02020603050405020304" pitchFamily="18" charset="0"/>
              </a:rPr>
              <a:t>; Dörtlü Kutup) </a:t>
            </a:r>
          </a:p>
          <a:p>
            <a:r>
              <a:rPr lang="tr-TR" sz="2000" dirty="0" err="1">
                <a:solidFill>
                  <a:schemeClr val="tx1"/>
                </a:solidFill>
                <a:latin typeface="Times New Roman" panose="02020603050405020304" pitchFamily="18" charset="0"/>
                <a:cs typeface="Times New Roman" panose="02020603050405020304" pitchFamily="18" charset="0"/>
              </a:rPr>
              <a:t>Ion</a:t>
            </a:r>
            <a:r>
              <a:rPr lang="tr-TR" sz="2000" dirty="0">
                <a:solidFill>
                  <a:schemeClr val="tx1"/>
                </a:solidFill>
                <a:latin typeface="Times New Roman" panose="02020603050405020304" pitchFamily="18" charset="0"/>
                <a:cs typeface="Times New Roman" panose="02020603050405020304" pitchFamily="18" charset="0"/>
              </a:rPr>
              <a:t> Trap (İyon Tuzağı) </a:t>
            </a:r>
          </a:p>
          <a:p>
            <a:pPr marL="37815" indent="0">
              <a:buNone/>
            </a:pPr>
            <a:r>
              <a:rPr lang="tr-TR" sz="2000" b="1" dirty="0">
                <a:solidFill>
                  <a:schemeClr val="tx1"/>
                </a:solidFill>
                <a:latin typeface="Times New Roman" panose="02020603050405020304" pitchFamily="18" charset="0"/>
                <a:cs typeface="Times New Roman" panose="02020603050405020304" pitchFamily="18" charset="0"/>
              </a:rPr>
              <a:t>3. Detektör </a:t>
            </a:r>
          </a:p>
          <a:p>
            <a:pPr marL="37815" indent="0">
              <a:buNone/>
            </a:pPr>
            <a:r>
              <a:rPr lang="tr-TR" sz="2000" b="1" dirty="0">
                <a:solidFill>
                  <a:schemeClr val="tx1"/>
                </a:solidFill>
                <a:latin typeface="Times New Roman" panose="02020603050405020304" pitchFamily="18" charset="0"/>
                <a:cs typeface="Times New Roman" panose="02020603050405020304" pitchFamily="18" charset="0"/>
              </a:rPr>
              <a:t>4. Veri (spektrum) </a:t>
            </a:r>
          </a:p>
        </p:txBody>
      </p:sp>
      <p:sp>
        <p:nvSpPr>
          <p:cNvPr id="4" name="Veri Yer Tutucusu 3"/>
          <p:cNvSpPr>
            <a:spLocks noGrp="1"/>
          </p:cNvSpPr>
          <p:nvPr>
            <p:ph type="dt" sz="half" idx="10"/>
          </p:nvPr>
        </p:nvSpPr>
        <p:spPr/>
        <p:txBody>
          <a:bodyPr/>
          <a:lstStyle/>
          <a:p>
            <a:fld id="{4D1B019F-2B58-410B-BA60-CD97B16D42CF}"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14</a:t>
            </a:fld>
            <a:endParaRPr lang="tr-TR"/>
          </a:p>
        </p:txBody>
      </p:sp>
      <p:sp>
        <p:nvSpPr>
          <p:cNvPr id="6" name="object 2"/>
          <p:cNvSpPr txBox="1">
            <a:spLocks/>
          </p:cNvSpPr>
          <p:nvPr/>
        </p:nvSpPr>
        <p:spPr>
          <a:xfrm>
            <a:off x="1211714" y="7977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sv-SE" sz="2800" b="1" dirty="0">
                <a:solidFill>
                  <a:schemeClr val="tx1"/>
                </a:solidFill>
                <a:latin typeface="Times New Roman" panose="02020603050405020304" pitchFamily="18" charset="0"/>
                <a:cs typeface="Times New Roman" panose="02020603050405020304" pitchFamily="18" charset="0"/>
              </a:rPr>
              <a:t>Kütle Spektrometresi Cihazının Ana Parçaları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35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1842" y="1630768"/>
            <a:ext cx="8659330" cy="4453678"/>
          </a:xfrm>
        </p:spPr>
        <p:txBody>
          <a:bodyPr>
            <a:normAutofit/>
          </a:bodyPr>
          <a:lstStyle/>
          <a:p>
            <a:pPr marL="37815" indent="0">
              <a:buNone/>
            </a:pPr>
            <a:r>
              <a:rPr lang="tr-TR" sz="2000" dirty="0">
                <a:solidFill>
                  <a:schemeClr val="tx1"/>
                </a:solidFill>
                <a:latin typeface="Times New Roman" panose="02020603050405020304" pitchFamily="18" charset="0"/>
                <a:cs typeface="Times New Roman" panose="02020603050405020304" pitchFamily="18" charset="0"/>
              </a:rPr>
              <a:t>MS cihazının çalışma prensibi; </a:t>
            </a:r>
          </a:p>
          <a:p>
            <a:pPr marL="37815" indent="0">
              <a:buNone/>
            </a:pPr>
            <a:r>
              <a:rPr lang="tr-TR" sz="2000" dirty="0">
                <a:solidFill>
                  <a:schemeClr val="tx1"/>
                </a:solidFill>
                <a:latin typeface="Times New Roman" panose="02020603050405020304" pitchFamily="18" charset="0"/>
                <a:cs typeface="Times New Roman" panose="02020603050405020304" pitchFamily="18" charset="0"/>
              </a:rPr>
              <a:t>1) Örneklerden iyonların elde edilmesi, </a:t>
            </a:r>
          </a:p>
          <a:p>
            <a:pPr marL="37815" indent="0">
              <a:buNone/>
            </a:pPr>
            <a:r>
              <a:rPr lang="tr-TR" sz="2000" dirty="0">
                <a:solidFill>
                  <a:schemeClr val="tx1"/>
                </a:solidFill>
                <a:latin typeface="Times New Roman" panose="02020603050405020304" pitchFamily="18" charset="0"/>
                <a:cs typeface="Times New Roman" panose="02020603050405020304" pitchFamily="18" charset="0"/>
              </a:rPr>
              <a:t>2) Farklı kütlelerdeki iyonların birbirinden ayrılması, </a:t>
            </a:r>
          </a:p>
          <a:p>
            <a:pPr marL="37815" indent="0">
              <a:buNone/>
            </a:pPr>
            <a:r>
              <a:rPr lang="tr-TR" sz="2000" dirty="0">
                <a:solidFill>
                  <a:schemeClr val="tx1"/>
                </a:solidFill>
                <a:latin typeface="Times New Roman" panose="02020603050405020304" pitchFamily="18" charset="0"/>
                <a:cs typeface="Times New Roman" panose="02020603050405020304" pitchFamily="18" charset="0"/>
              </a:rPr>
              <a:t>3) Kütle spektrumu şeklinde verilerin biriktirilmesi. </a:t>
            </a:r>
          </a:p>
          <a:p>
            <a:pPr marL="37815" indent="0">
              <a:buNone/>
            </a:pPr>
            <a:endParaRPr lang="tr-TR" sz="2000" dirty="0">
              <a:latin typeface="Times New Roman" panose="02020603050405020304" pitchFamily="18" charset="0"/>
              <a:cs typeface="Times New Roman" panose="02020603050405020304" pitchFamily="18" charset="0"/>
            </a:endParaRPr>
          </a:p>
        </p:txBody>
      </p:sp>
      <p:sp>
        <p:nvSpPr>
          <p:cNvPr id="6" name="Veri Yer Tutucusu 5"/>
          <p:cNvSpPr>
            <a:spLocks noGrp="1"/>
          </p:cNvSpPr>
          <p:nvPr>
            <p:ph type="dt" sz="half" idx="10"/>
          </p:nvPr>
        </p:nvSpPr>
        <p:spPr/>
        <p:txBody>
          <a:bodyPr/>
          <a:lstStyle/>
          <a:p>
            <a:fld id="{2228AA5B-2CE2-436C-BAC6-53E59407B48F}" type="datetime1">
              <a:rPr lang="tr-TR" smtClean="0"/>
              <a:t>13.11.2023</a:t>
            </a:fld>
            <a:endParaRPr lang="en-US"/>
          </a:p>
        </p:txBody>
      </p:sp>
      <p:sp>
        <p:nvSpPr>
          <p:cNvPr id="7" name="Slayt Numarası Yer Tutucusu 6"/>
          <p:cNvSpPr>
            <a:spLocks noGrp="1"/>
          </p:cNvSpPr>
          <p:nvPr>
            <p:ph type="sldNum" sz="quarter" idx="12"/>
          </p:nvPr>
        </p:nvSpPr>
        <p:spPr/>
        <p:txBody>
          <a:bodyPr/>
          <a:lstStyle/>
          <a:p>
            <a:fld id="{B6F15528-21DE-4FAA-801E-634DDDAF4B2B}" type="slidenum">
              <a:rPr lang="tr-TR" smtClean="0"/>
              <a:t>15</a:t>
            </a:fld>
            <a:endParaRPr lang="tr-TR"/>
          </a:p>
        </p:txBody>
      </p:sp>
      <p:pic>
        <p:nvPicPr>
          <p:cNvPr id="4" name="Resim 3"/>
          <p:cNvPicPr>
            <a:picLocks noChangeAspect="1"/>
          </p:cNvPicPr>
          <p:nvPr/>
        </p:nvPicPr>
        <p:blipFill>
          <a:blip r:embed="rId2"/>
          <a:stretch>
            <a:fillRect/>
          </a:stretch>
        </p:blipFill>
        <p:spPr>
          <a:xfrm>
            <a:off x="622300" y="4238625"/>
            <a:ext cx="4569207" cy="2133600"/>
          </a:xfrm>
          <a:prstGeom prst="rect">
            <a:avLst/>
          </a:prstGeom>
        </p:spPr>
      </p:pic>
      <p:pic>
        <p:nvPicPr>
          <p:cNvPr id="5" name="Resim 4"/>
          <p:cNvPicPr>
            <a:picLocks noChangeAspect="1"/>
          </p:cNvPicPr>
          <p:nvPr/>
        </p:nvPicPr>
        <p:blipFill>
          <a:blip r:embed="rId3"/>
          <a:stretch>
            <a:fillRect/>
          </a:stretch>
        </p:blipFill>
        <p:spPr>
          <a:xfrm>
            <a:off x="6060762" y="4162425"/>
            <a:ext cx="3934138" cy="2133600"/>
          </a:xfrm>
          <a:prstGeom prst="rect">
            <a:avLst/>
          </a:prstGeom>
        </p:spPr>
      </p:pic>
      <p:sp>
        <p:nvSpPr>
          <p:cNvPr id="8" name="object 2"/>
          <p:cNvSpPr txBox="1">
            <a:spLocks/>
          </p:cNvSpPr>
          <p:nvPr/>
        </p:nvSpPr>
        <p:spPr>
          <a:xfrm>
            <a:off x="1211714" y="7977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sv-SE" sz="2800" b="1" dirty="0">
                <a:solidFill>
                  <a:schemeClr val="tx1"/>
                </a:solidFill>
                <a:latin typeface="Times New Roman" panose="02020603050405020304" pitchFamily="18" charset="0"/>
                <a:cs typeface="Times New Roman" panose="02020603050405020304" pitchFamily="18" charset="0"/>
              </a:rPr>
              <a:t>Kütle Spektrometresi Cihazının Ana Parçaları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57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5194300" y="2143189"/>
            <a:ext cx="4279099" cy="3162235"/>
          </a:xfrm>
          <a:prstGeom prst="rect">
            <a:avLst/>
          </a:prstGeom>
        </p:spPr>
      </p:pic>
      <p:sp>
        <p:nvSpPr>
          <p:cNvPr id="7" name="Veri Yer Tutucusu 6"/>
          <p:cNvSpPr>
            <a:spLocks noGrp="1"/>
          </p:cNvSpPr>
          <p:nvPr>
            <p:ph type="dt" sz="half" idx="10"/>
          </p:nvPr>
        </p:nvSpPr>
        <p:spPr/>
        <p:txBody>
          <a:bodyPr/>
          <a:lstStyle/>
          <a:p>
            <a:fld id="{D9464323-3CCC-4E32-8468-946C2CD1DB87}" type="datetime1">
              <a:rPr lang="tr-TR" smtClean="0"/>
              <a:t>13.11.2023</a:t>
            </a:fld>
            <a:endParaRPr lang="en-US"/>
          </a:p>
        </p:txBody>
      </p:sp>
      <p:sp>
        <p:nvSpPr>
          <p:cNvPr id="8" name="Slayt Numarası Yer Tutucusu 7"/>
          <p:cNvSpPr>
            <a:spLocks noGrp="1"/>
          </p:cNvSpPr>
          <p:nvPr>
            <p:ph type="sldNum" sz="quarter" idx="12"/>
          </p:nvPr>
        </p:nvSpPr>
        <p:spPr/>
        <p:txBody>
          <a:bodyPr/>
          <a:lstStyle/>
          <a:p>
            <a:fld id="{B6F15528-21DE-4FAA-801E-634DDDAF4B2B}" type="slidenum">
              <a:rPr lang="tr-TR" smtClean="0"/>
              <a:t>16</a:t>
            </a:fld>
            <a:endParaRPr lang="tr-TR"/>
          </a:p>
        </p:txBody>
      </p:sp>
      <p:pic>
        <p:nvPicPr>
          <p:cNvPr id="4" name="Resim 3"/>
          <p:cNvPicPr>
            <a:picLocks noChangeAspect="1"/>
          </p:cNvPicPr>
          <p:nvPr/>
        </p:nvPicPr>
        <p:blipFill>
          <a:blip r:embed="rId3"/>
          <a:stretch>
            <a:fillRect/>
          </a:stretch>
        </p:blipFill>
        <p:spPr>
          <a:xfrm>
            <a:off x="850900" y="2298990"/>
            <a:ext cx="3276600" cy="3006433"/>
          </a:xfrm>
          <a:prstGeom prst="rect">
            <a:avLst/>
          </a:prstGeom>
        </p:spPr>
      </p:pic>
      <p:sp>
        <p:nvSpPr>
          <p:cNvPr id="6" name="Dikdörtgen 5"/>
          <p:cNvSpPr/>
          <p:nvPr/>
        </p:nvSpPr>
        <p:spPr>
          <a:xfrm>
            <a:off x="850900" y="5634937"/>
            <a:ext cx="9601200" cy="1631216"/>
          </a:xfrm>
          <a:prstGeom prst="rect">
            <a:avLst/>
          </a:prstGeom>
        </p:spPr>
        <p:txBody>
          <a:bodyPr wrap="square">
            <a:spAutoFit/>
          </a:bodyPr>
          <a:lstStyle/>
          <a:p>
            <a:pPr algn="just"/>
            <a:r>
              <a:rPr lang="tr-TR" sz="2000" dirty="0">
                <a:solidFill>
                  <a:srgbClr val="000000"/>
                </a:solidFill>
                <a:latin typeface="Times New Roman" panose="02020603050405020304" pitchFamily="18" charset="0"/>
                <a:cs typeface="Times New Roman" panose="02020603050405020304" pitchFamily="18" charset="0"/>
              </a:rPr>
              <a:t>ESI, protein ve </a:t>
            </a:r>
            <a:r>
              <a:rPr lang="tr-TR" sz="2000" dirty="0" err="1">
                <a:solidFill>
                  <a:srgbClr val="000000"/>
                </a:solidFill>
                <a:latin typeface="Times New Roman" panose="02020603050405020304" pitchFamily="18" charset="0"/>
                <a:cs typeface="Times New Roman" panose="02020603050405020304" pitchFamily="18" charset="0"/>
              </a:rPr>
              <a:t>peptit</a:t>
            </a:r>
            <a:r>
              <a:rPr lang="tr-TR" sz="2000" dirty="0">
                <a:solidFill>
                  <a:srgbClr val="000000"/>
                </a:solidFill>
                <a:latin typeface="Times New Roman" panose="02020603050405020304" pitchFamily="18" charset="0"/>
                <a:cs typeface="Times New Roman" panose="02020603050405020304" pitchFamily="18" charset="0"/>
              </a:rPr>
              <a:t> karışımlarını iyonlaştırmak için sıkça kullanılan bir iyonlaştırma sistemidir. Kütle spektrometresi ile atmosferik basınç arasında doğrudan bir ara yüzey sağlar. Bu yöntem HPLC (Yüksek Performanslı Sıvı </a:t>
            </a:r>
            <a:r>
              <a:rPr lang="tr-TR" sz="2000" dirty="0" err="1">
                <a:solidFill>
                  <a:srgbClr val="000000"/>
                </a:solidFill>
                <a:latin typeface="Times New Roman" panose="02020603050405020304" pitchFamily="18" charset="0"/>
                <a:cs typeface="Times New Roman" panose="02020603050405020304" pitchFamily="18" charset="0"/>
              </a:rPr>
              <a:t>Kromatografisi</a:t>
            </a:r>
            <a:r>
              <a:rPr lang="tr-TR" sz="2000" dirty="0">
                <a:solidFill>
                  <a:srgbClr val="000000"/>
                </a:solidFill>
                <a:latin typeface="Times New Roman" panose="02020603050405020304" pitchFamily="18" charset="0"/>
                <a:cs typeface="Times New Roman" panose="02020603050405020304" pitchFamily="18" charset="0"/>
              </a:rPr>
              <a:t>), sıvı </a:t>
            </a:r>
            <a:r>
              <a:rPr lang="tr-TR" sz="2000" dirty="0" err="1">
                <a:solidFill>
                  <a:srgbClr val="000000"/>
                </a:solidFill>
                <a:latin typeface="Times New Roman" panose="02020603050405020304" pitchFamily="18" charset="0"/>
                <a:cs typeface="Times New Roman" panose="02020603050405020304" pitchFamily="18" charset="0"/>
              </a:rPr>
              <a:t>kromatografisi</a:t>
            </a:r>
            <a:r>
              <a:rPr lang="tr-TR" sz="2000" dirty="0">
                <a:solidFill>
                  <a:srgbClr val="000000"/>
                </a:solidFill>
                <a:latin typeface="Times New Roman" panose="02020603050405020304" pitchFamily="18" charset="0"/>
                <a:cs typeface="Times New Roman" panose="02020603050405020304" pitchFamily="18" charset="0"/>
              </a:rPr>
              <a:t> (LC), </a:t>
            </a:r>
            <a:r>
              <a:rPr lang="tr-TR" sz="2000" dirty="0" err="1">
                <a:solidFill>
                  <a:srgbClr val="000000"/>
                </a:solidFill>
                <a:latin typeface="Times New Roman" panose="02020603050405020304" pitchFamily="18" charset="0"/>
                <a:cs typeface="Times New Roman" panose="02020603050405020304" pitchFamily="18" charset="0"/>
              </a:rPr>
              <a:t>kapiler</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elektroforez</a:t>
            </a:r>
            <a:r>
              <a:rPr lang="tr-TR" sz="2000" dirty="0">
                <a:solidFill>
                  <a:srgbClr val="000000"/>
                </a:solidFill>
                <a:latin typeface="Times New Roman" panose="02020603050405020304" pitchFamily="18" charset="0"/>
                <a:cs typeface="Times New Roman" panose="02020603050405020304" pitchFamily="18" charset="0"/>
              </a:rPr>
              <a:t> gibi ayırma teknikleri ile kolaylıkla birleştirilebilir. </a:t>
            </a:r>
            <a:r>
              <a:rPr lang="tr-TR" sz="2000" dirty="0">
                <a:latin typeface="Times New Roman" panose="02020603050405020304" pitchFamily="18" charset="0"/>
                <a:cs typeface="Times New Roman" panose="02020603050405020304" pitchFamily="18" charset="0"/>
              </a:rPr>
              <a:t>Fakat ESI daha zengin bir MS/MS spektrumu için çok daha çeşitli iyonlar sağlar. </a:t>
            </a:r>
          </a:p>
        </p:txBody>
      </p:sp>
      <p:sp>
        <p:nvSpPr>
          <p:cNvPr id="10"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Numune Giriş Sistemi ve İyonlaştırıcı Sistem</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1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buClrTx/>
              <a:buFont typeface="Arial" panose="020B0604020202020204" pitchFamily="34" charset="0"/>
              <a:buChar char="•"/>
            </a:pPr>
            <a:r>
              <a:rPr lang="tr-TR" sz="2000" dirty="0">
                <a:solidFill>
                  <a:schemeClr val="tx1"/>
                </a:solidFill>
              </a:rPr>
              <a:t>Kütle analizörünün işlevi, aynı fotonların dalga boylarına göre ayrılmasına benzer şekilde, yüklü molekülleri </a:t>
            </a:r>
            <a:r>
              <a:rPr lang="tr-TR" sz="2000" i="1" dirty="0">
                <a:solidFill>
                  <a:schemeClr val="tx1"/>
                </a:solidFill>
              </a:rPr>
              <a:t>kütle/yük </a:t>
            </a:r>
            <a:r>
              <a:rPr lang="tr-TR" sz="2000" dirty="0">
                <a:solidFill>
                  <a:schemeClr val="tx1"/>
                </a:solidFill>
              </a:rPr>
              <a:t>oranlarına göre ayırmaktır. Kütle spektrometreleri, kütle analizörünün yapısına bağlı olarak sınıflara ayrılabilirler. </a:t>
            </a:r>
          </a:p>
        </p:txBody>
      </p:sp>
      <p:sp>
        <p:nvSpPr>
          <p:cNvPr id="4" name="Veri Yer Tutucusu 3"/>
          <p:cNvSpPr>
            <a:spLocks noGrp="1"/>
          </p:cNvSpPr>
          <p:nvPr>
            <p:ph type="dt" sz="half" idx="10"/>
          </p:nvPr>
        </p:nvSpPr>
        <p:spPr/>
        <p:txBody>
          <a:bodyPr/>
          <a:lstStyle/>
          <a:p>
            <a:fld id="{DA1C9402-679F-4B2F-BB9B-B885F9184A64}"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17</a:t>
            </a:fld>
            <a:endParaRPr lang="tr-TR"/>
          </a:p>
        </p:txBody>
      </p:sp>
      <p:sp>
        <p:nvSpPr>
          <p:cNvPr id="7"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Analizörü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72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58054" y="2333625"/>
            <a:ext cx="3336246" cy="3124200"/>
          </a:xfrm>
          <a:prstGeom prst="rect">
            <a:avLst/>
          </a:prstGeom>
        </p:spPr>
      </p:pic>
      <p:sp>
        <p:nvSpPr>
          <p:cNvPr id="7" name="Veri Yer Tutucusu 6"/>
          <p:cNvSpPr>
            <a:spLocks noGrp="1"/>
          </p:cNvSpPr>
          <p:nvPr>
            <p:ph type="dt" sz="half" idx="10"/>
          </p:nvPr>
        </p:nvSpPr>
        <p:spPr/>
        <p:txBody>
          <a:bodyPr/>
          <a:lstStyle/>
          <a:p>
            <a:fld id="{929A2C38-B59A-4B5F-B27A-05D254CB523A}" type="datetime1">
              <a:rPr lang="tr-TR" smtClean="0"/>
              <a:t>13.11.2023</a:t>
            </a:fld>
            <a:endParaRPr lang="en-US"/>
          </a:p>
        </p:txBody>
      </p:sp>
      <p:sp>
        <p:nvSpPr>
          <p:cNvPr id="8" name="Slayt Numarası Yer Tutucusu 7"/>
          <p:cNvSpPr>
            <a:spLocks noGrp="1"/>
          </p:cNvSpPr>
          <p:nvPr>
            <p:ph type="sldNum" sz="quarter" idx="12"/>
          </p:nvPr>
        </p:nvSpPr>
        <p:spPr/>
        <p:txBody>
          <a:bodyPr/>
          <a:lstStyle/>
          <a:p>
            <a:fld id="{B6F15528-21DE-4FAA-801E-634DDDAF4B2B}" type="slidenum">
              <a:rPr lang="tr-TR" smtClean="0"/>
              <a:t>18</a:t>
            </a:fld>
            <a:endParaRPr lang="tr-TR"/>
          </a:p>
        </p:txBody>
      </p:sp>
      <p:pic>
        <p:nvPicPr>
          <p:cNvPr id="5" name="Resim 4"/>
          <p:cNvPicPr>
            <a:picLocks noChangeAspect="1"/>
          </p:cNvPicPr>
          <p:nvPr/>
        </p:nvPicPr>
        <p:blipFill>
          <a:blip r:embed="rId2"/>
          <a:stretch>
            <a:fillRect/>
          </a:stretch>
        </p:blipFill>
        <p:spPr>
          <a:xfrm>
            <a:off x="5194300" y="2333625"/>
            <a:ext cx="3733800" cy="3124200"/>
          </a:xfrm>
          <a:prstGeom prst="rect">
            <a:avLst/>
          </a:prstGeom>
        </p:spPr>
      </p:pic>
      <p:sp>
        <p:nvSpPr>
          <p:cNvPr id="6" name="Dikdörtgen 5"/>
          <p:cNvSpPr/>
          <p:nvPr/>
        </p:nvSpPr>
        <p:spPr>
          <a:xfrm>
            <a:off x="698500" y="5762625"/>
            <a:ext cx="9296400" cy="1200329"/>
          </a:xfrm>
          <a:prstGeom prst="rect">
            <a:avLst/>
          </a:prstGeom>
        </p:spPr>
        <p:txBody>
          <a:bodyPr wrap="square">
            <a:spAutoFit/>
          </a:bodyPr>
          <a:lstStyle/>
          <a:p>
            <a:r>
              <a:rPr lang="tr-TR" dirty="0">
                <a:latin typeface="Times New Roman" panose="02020603050405020304" pitchFamily="18" charset="0"/>
                <a:cs typeface="Times New Roman" panose="02020603050405020304" pitchFamily="18" charset="0"/>
              </a:rPr>
              <a:t>TOF analizörü birincil olarak, elektrik alandaki hızlarına göre uçuş tüpünde ayrılmış olan iyonları ayırır.</a:t>
            </a:r>
            <a:r>
              <a:rPr lang="tr-TR" i="1" dirty="0">
                <a:latin typeface="Times New Roman" panose="02020603050405020304" pitchFamily="18" charset="0"/>
                <a:cs typeface="Times New Roman" panose="02020603050405020304" pitchFamily="18" charset="0"/>
              </a:rPr>
              <a:t> uçuş tüpü </a:t>
            </a:r>
            <a:r>
              <a:rPr lang="tr-TR" dirty="0">
                <a:latin typeface="Times New Roman" panose="02020603050405020304" pitchFamily="18" charset="0"/>
                <a:cs typeface="Times New Roman" panose="02020603050405020304" pitchFamily="18" charset="0"/>
              </a:rPr>
              <a:t>denilen yaklaşık 1-1,5 metre uzunluğundaki bir tüp boyunca uçarlar. Hepsi aynı ilk enerjiye sahip olmasına rağmen hafif olan moleküller daha hızlı; ağır olan moleküller daha yavaş hareket ederler. </a:t>
            </a:r>
            <a:r>
              <a:rPr lang="tr-TR" dirty="0" err="1">
                <a:latin typeface="Times New Roman" panose="02020603050405020304" pitchFamily="18" charset="0"/>
                <a:cs typeface="Times New Roman" panose="02020603050405020304" pitchFamily="18" charset="0"/>
              </a:rPr>
              <a:t>Dedektöre</a:t>
            </a:r>
            <a:r>
              <a:rPr lang="tr-TR" dirty="0">
                <a:latin typeface="Times New Roman" panose="02020603050405020304" pitchFamily="18" charset="0"/>
                <a:cs typeface="Times New Roman" panose="02020603050405020304" pitchFamily="18" charset="0"/>
              </a:rPr>
              <a:t> ulaşma zamanlarına göre de kütleler tespit edilir.  </a:t>
            </a:r>
          </a:p>
        </p:txBody>
      </p:sp>
      <p:sp>
        <p:nvSpPr>
          <p:cNvPr id="9"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en-US" sz="2800" b="1" dirty="0" err="1">
                <a:solidFill>
                  <a:schemeClr val="tx1"/>
                </a:solidFill>
                <a:latin typeface="Times New Roman" panose="02020603050405020304" pitchFamily="18" charset="0"/>
                <a:cs typeface="Times New Roman" panose="02020603050405020304" pitchFamily="18" charset="0"/>
              </a:rPr>
              <a:t>Uçuş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Zamanlı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Analizör</a:t>
            </a:r>
            <a:r>
              <a:rPr lang="en-US" sz="2800" b="1" dirty="0">
                <a:solidFill>
                  <a:schemeClr val="tx1"/>
                </a:solidFill>
                <a:latin typeface="Times New Roman" panose="02020603050405020304" pitchFamily="18" charset="0"/>
                <a:cs typeface="Times New Roman" panose="02020603050405020304" pitchFamily="18" charset="0"/>
              </a:rPr>
              <a:t> TOF (Time of Flight)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30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31900" y="2168017"/>
            <a:ext cx="3118665" cy="1946063"/>
          </a:xfrm>
          <a:prstGeom prst="rect">
            <a:avLst/>
          </a:prstGeom>
        </p:spPr>
      </p:pic>
      <p:sp>
        <p:nvSpPr>
          <p:cNvPr id="7" name="Veri Yer Tutucusu 6"/>
          <p:cNvSpPr>
            <a:spLocks noGrp="1"/>
          </p:cNvSpPr>
          <p:nvPr>
            <p:ph type="dt" sz="half" idx="10"/>
          </p:nvPr>
        </p:nvSpPr>
        <p:spPr/>
        <p:txBody>
          <a:bodyPr/>
          <a:lstStyle/>
          <a:p>
            <a:fld id="{5F78A12D-A986-4AA8-B2A4-1B0AE49CE2DB}" type="datetime1">
              <a:rPr lang="tr-TR" smtClean="0"/>
              <a:t>13.11.2023</a:t>
            </a:fld>
            <a:endParaRPr lang="en-US"/>
          </a:p>
        </p:txBody>
      </p:sp>
      <p:sp>
        <p:nvSpPr>
          <p:cNvPr id="8" name="Slayt Numarası Yer Tutucusu 7"/>
          <p:cNvSpPr>
            <a:spLocks noGrp="1"/>
          </p:cNvSpPr>
          <p:nvPr>
            <p:ph type="sldNum" sz="quarter" idx="12"/>
          </p:nvPr>
        </p:nvSpPr>
        <p:spPr/>
        <p:txBody>
          <a:bodyPr/>
          <a:lstStyle/>
          <a:p>
            <a:fld id="{B6F15528-21DE-4FAA-801E-634DDDAF4B2B}" type="slidenum">
              <a:rPr lang="tr-TR" smtClean="0"/>
              <a:t>19</a:t>
            </a:fld>
            <a:endParaRPr lang="tr-TR"/>
          </a:p>
        </p:txBody>
      </p:sp>
      <p:sp>
        <p:nvSpPr>
          <p:cNvPr id="5" name="Dikdörtgen 4"/>
          <p:cNvSpPr/>
          <p:nvPr/>
        </p:nvSpPr>
        <p:spPr>
          <a:xfrm>
            <a:off x="4965700" y="1876425"/>
            <a:ext cx="5346700" cy="5115311"/>
          </a:xfrm>
          <a:prstGeom prst="rect">
            <a:avLst/>
          </a:prstGeom>
        </p:spPr>
        <p:txBody>
          <a:bodyPr>
            <a:spAutoFit/>
          </a:bodyPr>
          <a:lstStyle/>
          <a:p>
            <a:pPr algn="just">
              <a:lnSpc>
                <a:spcPct val="150000"/>
              </a:lnSpc>
            </a:pPr>
            <a:r>
              <a:rPr lang="tr-TR" sz="2000" dirty="0" err="1">
                <a:solidFill>
                  <a:srgbClr val="000000"/>
                </a:solidFill>
                <a:latin typeface="Times New Roman" panose="02020603050405020304" pitchFamily="18" charset="0"/>
                <a:cs typeface="Times New Roman" panose="02020603050405020304" pitchFamily="18" charset="0"/>
              </a:rPr>
              <a:t>Kuadrapol</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trajektörlerin</a:t>
            </a:r>
            <a:r>
              <a:rPr lang="tr-TR" sz="2000" dirty="0">
                <a:solidFill>
                  <a:srgbClr val="000000"/>
                </a:solidFill>
                <a:latin typeface="Times New Roman" panose="02020603050405020304" pitchFamily="18" charset="0"/>
                <a:cs typeface="Times New Roman" panose="02020603050405020304" pitchFamily="18" charset="0"/>
              </a:rPr>
              <a:t> kararlılığını elektrik alanda kullanarak iyonların m/z oranlarına göre ayrılmasını sağlayan cihazdır. Çubuklara yüksek voltaj ve radyo frekansı uygulanır. </a:t>
            </a:r>
            <a:r>
              <a:rPr lang="tr-TR" sz="2000" dirty="0" err="1">
                <a:latin typeface="Times New Roman" panose="02020603050405020304" pitchFamily="18" charset="0"/>
                <a:cs typeface="Times New Roman" panose="02020603050405020304" pitchFamily="18" charset="0"/>
              </a:rPr>
              <a:t>Kuadrapol</a:t>
            </a:r>
            <a:r>
              <a:rPr lang="tr-TR" sz="2000" dirty="0">
                <a:latin typeface="Times New Roman" panose="02020603050405020304" pitchFamily="18" charset="0"/>
                <a:cs typeface="Times New Roman" panose="02020603050405020304" pitchFamily="18" charset="0"/>
              </a:rPr>
              <a:t> gerçek bir kütle-yük ayıracıdır. Önemli olan iyonların analizörü geçme süresi ve ardı sıra gelen kütlelerin arasındaki zaman farkının doğru saptanmasıdır. Uygulanan her voltaja karşılık sadece belli bir kütle/yük oranına sahip molekül uçuşunu tamamlayabilir; diğerleri çubuklara çarpar, alandan </a:t>
            </a:r>
            <a:r>
              <a:rPr lang="tr-TR" sz="2000" dirty="0" err="1">
                <a:latin typeface="Times New Roman" panose="02020603050405020304" pitchFamily="18" charset="0"/>
                <a:cs typeface="Times New Roman" panose="02020603050405020304" pitchFamily="18" charset="0"/>
              </a:rPr>
              <a:t>saparve</a:t>
            </a:r>
            <a:r>
              <a:rPr lang="tr-TR" sz="2000" dirty="0">
                <a:latin typeface="Times New Roman" panose="02020603050405020304" pitchFamily="18" charset="0"/>
                <a:cs typeface="Times New Roman" panose="02020603050405020304" pitchFamily="18" charset="0"/>
              </a:rPr>
              <a:t> uçuşunu tamamlayamaz.</a:t>
            </a:r>
          </a:p>
        </p:txBody>
      </p:sp>
      <p:pic>
        <p:nvPicPr>
          <p:cNvPr id="6" name="Resim 5"/>
          <p:cNvPicPr>
            <a:picLocks noChangeAspect="1"/>
          </p:cNvPicPr>
          <p:nvPr/>
        </p:nvPicPr>
        <p:blipFill>
          <a:blip r:embed="rId3"/>
          <a:stretch>
            <a:fillRect/>
          </a:stretch>
        </p:blipFill>
        <p:spPr>
          <a:xfrm>
            <a:off x="1231901" y="5076825"/>
            <a:ext cx="3352800" cy="1736906"/>
          </a:xfrm>
          <a:prstGeom prst="rect">
            <a:avLst/>
          </a:prstGeom>
        </p:spPr>
      </p:pic>
      <p:sp>
        <p:nvSpPr>
          <p:cNvPr id="9"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Kuadrapol</a:t>
            </a:r>
            <a:r>
              <a:rPr lang="tr-TR" sz="2800" b="1" dirty="0">
                <a:solidFill>
                  <a:schemeClr val="tx1"/>
                </a:solidFill>
                <a:latin typeface="Times New Roman" panose="02020603050405020304" pitchFamily="18" charset="0"/>
                <a:cs typeface="Times New Roman" panose="02020603050405020304" pitchFamily="18" charset="0"/>
              </a:rPr>
              <a:t>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94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1714" y="797701"/>
            <a:ext cx="3865245"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chemeClr val="tx1"/>
                </a:solidFill>
                <a:latin typeface="Times New Roman" panose="02020603050405020304" pitchFamily="18" charset="0"/>
                <a:cs typeface="Times New Roman" panose="02020603050405020304" pitchFamily="18" charset="0"/>
              </a:rPr>
              <a:t>S P E K T R O S K O P</a:t>
            </a:r>
            <a:r>
              <a:rPr sz="2800" b="1" spc="-95" dirty="0">
                <a:solidFill>
                  <a:schemeClr val="tx1"/>
                </a:solidFill>
                <a:latin typeface="Times New Roman" panose="02020603050405020304" pitchFamily="18" charset="0"/>
                <a:cs typeface="Times New Roman" panose="02020603050405020304" pitchFamily="18" charset="0"/>
              </a:rPr>
              <a:t> </a:t>
            </a:r>
            <a:r>
              <a:rPr sz="2800" b="1" dirty="0">
                <a:solidFill>
                  <a:schemeClr val="tx1"/>
                </a:solidFill>
                <a:latin typeface="Times New Roman" panose="02020603050405020304" pitchFamily="18" charset="0"/>
                <a:cs typeface="Times New Roman" panose="02020603050405020304" pitchFamily="18" charset="0"/>
              </a:rPr>
              <a:t>İ</a:t>
            </a:r>
          </a:p>
        </p:txBody>
      </p:sp>
      <p:sp>
        <p:nvSpPr>
          <p:cNvPr id="11" name="Veri Yer Tutucusu 10"/>
          <p:cNvSpPr>
            <a:spLocks noGrp="1"/>
          </p:cNvSpPr>
          <p:nvPr>
            <p:ph type="dt" sz="half" idx="10"/>
          </p:nvPr>
        </p:nvSpPr>
        <p:spPr/>
        <p:txBody>
          <a:bodyPr/>
          <a:lstStyle/>
          <a:p>
            <a:fld id="{2BCFBD7D-BDAC-4C42-8B24-967F4CD0F2C3}" type="datetime1">
              <a:rPr lang="tr-TR" smtClean="0"/>
              <a:t>13.11.2023</a:t>
            </a:fld>
            <a:endParaRPr lang="en-US"/>
          </a:p>
        </p:txBody>
      </p:sp>
      <p:sp>
        <p:nvSpPr>
          <p:cNvPr id="12" name="Slayt Numarası Yer Tutucusu 11"/>
          <p:cNvSpPr>
            <a:spLocks noGrp="1"/>
          </p:cNvSpPr>
          <p:nvPr>
            <p:ph type="sldNum" sz="quarter" idx="12"/>
          </p:nvPr>
        </p:nvSpPr>
        <p:spPr/>
        <p:txBody>
          <a:bodyPr/>
          <a:lstStyle/>
          <a:p>
            <a:fld id="{B6F15528-21DE-4FAA-801E-634DDDAF4B2B}" type="slidenum">
              <a:rPr lang="tr-TR" smtClean="0"/>
              <a:t>2</a:t>
            </a:fld>
            <a:endParaRPr lang="tr-TR"/>
          </a:p>
        </p:txBody>
      </p:sp>
      <p:sp>
        <p:nvSpPr>
          <p:cNvPr id="3" name="object 3"/>
          <p:cNvSpPr/>
          <p:nvPr/>
        </p:nvSpPr>
        <p:spPr>
          <a:xfrm>
            <a:off x="7133729" y="1066800"/>
            <a:ext cx="2628900" cy="13944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866521" y="646430"/>
            <a:ext cx="76581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imes New Roman"/>
                <a:cs typeface="Times New Roman"/>
              </a:rPr>
              <a:t>Dalga</a:t>
            </a:r>
            <a:r>
              <a:rPr sz="1200" b="1" spc="-75" dirty="0">
                <a:latin typeface="Times New Roman"/>
                <a:cs typeface="Times New Roman"/>
              </a:rPr>
              <a:t> </a:t>
            </a:r>
            <a:r>
              <a:rPr sz="1200" b="1" spc="-5" dirty="0">
                <a:latin typeface="Times New Roman"/>
                <a:cs typeface="Times New Roman"/>
              </a:rPr>
              <a:t>boyu</a:t>
            </a:r>
            <a:endParaRPr sz="1200">
              <a:latin typeface="Times New Roman"/>
              <a:cs typeface="Times New Roman"/>
            </a:endParaRPr>
          </a:p>
        </p:txBody>
      </p:sp>
      <p:sp>
        <p:nvSpPr>
          <p:cNvPr id="5" name="object 5"/>
          <p:cNvSpPr txBox="1"/>
          <p:nvPr/>
        </p:nvSpPr>
        <p:spPr>
          <a:xfrm>
            <a:off x="8097913" y="649478"/>
            <a:ext cx="55689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F</a:t>
            </a:r>
            <a:r>
              <a:rPr sz="1200" b="1" spc="-25" dirty="0">
                <a:latin typeface="Times New Roman"/>
                <a:cs typeface="Times New Roman"/>
              </a:rPr>
              <a:t>r</a:t>
            </a:r>
            <a:r>
              <a:rPr sz="1200" b="1" spc="-5" dirty="0">
                <a:latin typeface="Times New Roman"/>
                <a:cs typeface="Times New Roman"/>
              </a:rPr>
              <a:t>ekans</a:t>
            </a:r>
            <a:endParaRPr sz="1200">
              <a:latin typeface="Times New Roman"/>
              <a:cs typeface="Times New Roman"/>
            </a:endParaRPr>
          </a:p>
        </p:txBody>
      </p:sp>
      <p:sp>
        <p:nvSpPr>
          <p:cNvPr id="6" name="object 6"/>
          <p:cNvSpPr/>
          <p:nvPr/>
        </p:nvSpPr>
        <p:spPr>
          <a:xfrm>
            <a:off x="7107046" y="872489"/>
            <a:ext cx="78485" cy="2225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367407" y="866394"/>
            <a:ext cx="80009" cy="224028"/>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002503" y="2790825"/>
            <a:ext cx="4035679" cy="1563890"/>
          </a:xfrm>
          <a:prstGeom prst="rect">
            <a:avLst/>
          </a:prstGeom>
        </p:spPr>
        <p:txBody>
          <a:bodyPr vert="horz" wrap="square" lIns="0" tIns="12065" rIns="0" bIns="0" rtlCol="0">
            <a:spAutoFit/>
          </a:bodyPr>
          <a:lstStyle/>
          <a:p>
            <a:pPr marL="12700">
              <a:spcBef>
                <a:spcPts val="95"/>
              </a:spcBef>
            </a:pPr>
            <a:r>
              <a:rPr lang="tr-TR" sz="2000" dirty="0" err="1">
                <a:latin typeface="Times New Roman" panose="02020603050405020304" pitchFamily="18" charset="0"/>
                <a:cs typeface="Times New Roman" panose="02020603050405020304" pitchFamily="18" charset="0"/>
              </a:rPr>
              <a:t>Elektromagnetik</a:t>
            </a:r>
            <a:r>
              <a:rPr lang="tr-TR" sz="2000" dirty="0">
                <a:latin typeface="Times New Roman" panose="02020603050405020304" pitchFamily="18" charset="0"/>
                <a:cs typeface="Times New Roman" panose="02020603050405020304" pitchFamily="18" charset="0"/>
              </a:rPr>
              <a:t> ışımanın belli bir alanında, örneğin farklı dalga boylarında verdiği etkileşimlerle ilgilenen alana</a:t>
            </a:r>
            <a:r>
              <a:rPr lang="tr-TR" sz="2000" b="1"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Spektroskopi </a:t>
            </a:r>
            <a:r>
              <a:rPr lang="tr-TR" sz="2000" dirty="0">
                <a:latin typeface="Times New Roman" panose="02020603050405020304" pitchFamily="18" charset="0"/>
                <a:cs typeface="Times New Roman" panose="02020603050405020304" pitchFamily="18" charset="0"/>
              </a:rPr>
              <a:t>denir. </a:t>
            </a:r>
          </a:p>
          <a:p>
            <a:pPr marL="12700">
              <a:lnSpc>
                <a:spcPct val="100000"/>
              </a:lnSpc>
              <a:spcBef>
                <a:spcPts val="95"/>
              </a:spcBef>
            </a:pPr>
            <a:endParaRPr sz="2000" dirty="0">
              <a:latin typeface="Arial"/>
              <a:cs typeface="Arial"/>
            </a:endParaRPr>
          </a:p>
        </p:txBody>
      </p:sp>
      <p:sp>
        <p:nvSpPr>
          <p:cNvPr id="10" name="object 10"/>
          <p:cNvSpPr/>
          <p:nvPr/>
        </p:nvSpPr>
        <p:spPr>
          <a:xfrm>
            <a:off x="5602109" y="1206246"/>
            <a:ext cx="4160520" cy="584225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563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000" dirty="0">
                <a:solidFill>
                  <a:schemeClr val="tx1"/>
                </a:solidFill>
                <a:latin typeface="Times New Roman" panose="02020603050405020304" pitchFamily="18" charset="0"/>
                <a:cs typeface="Times New Roman" panose="02020603050405020304" pitchFamily="18" charset="0"/>
              </a:rPr>
              <a:t>İyon tuzağı, değişken elektrik alan oluşturarak iyonları tutmaya yarar. Bu cihaz radyo frekansı ile </a:t>
            </a:r>
            <a:r>
              <a:rPr lang="tr-TR" sz="2000" dirty="0" err="1">
                <a:solidFill>
                  <a:schemeClr val="tx1"/>
                </a:solidFill>
                <a:latin typeface="Times New Roman" panose="02020603050405020304" pitchFamily="18" charset="0"/>
                <a:cs typeface="Times New Roman" panose="02020603050405020304" pitchFamily="18" charset="0"/>
              </a:rPr>
              <a:t>kuadrapol</a:t>
            </a:r>
            <a:r>
              <a:rPr lang="tr-TR" sz="2000" dirty="0">
                <a:solidFill>
                  <a:schemeClr val="tx1"/>
                </a:solidFill>
                <a:latin typeface="Times New Roman" panose="02020603050405020304" pitchFamily="18" charset="0"/>
                <a:cs typeface="Times New Roman" panose="02020603050405020304" pitchFamily="18" charset="0"/>
              </a:rPr>
              <a:t> alan oluşturarak iyonları iki ya da üç boyutta hapseder.</a:t>
            </a:r>
          </a:p>
        </p:txBody>
      </p:sp>
      <p:sp>
        <p:nvSpPr>
          <p:cNvPr id="6" name="Veri Yer Tutucusu 5"/>
          <p:cNvSpPr>
            <a:spLocks noGrp="1"/>
          </p:cNvSpPr>
          <p:nvPr>
            <p:ph type="dt" sz="half" idx="10"/>
          </p:nvPr>
        </p:nvSpPr>
        <p:spPr/>
        <p:txBody>
          <a:bodyPr/>
          <a:lstStyle/>
          <a:p>
            <a:fld id="{DE374BF6-40E1-4FCD-BDE7-34BEE35A561D}" type="datetime1">
              <a:rPr lang="tr-TR" smtClean="0"/>
              <a:t>13.11.2023</a:t>
            </a:fld>
            <a:endParaRPr lang="en-US"/>
          </a:p>
        </p:txBody>
      </p:sp>
      <p:sp>
        <p:nvSpPr>
          <p:cNvPr id="7" name="Slayt Numarası Yer Tutucusu 6"/>
          <p:cNvSpPr>
            <a:spLocks noGrp="1"/>
          </p:cNvSpPr>
          <p:nvPr>
            <p:ph type="sldNum" sz="quarter" idx="12"/>
          </p:nvPr>
        </p:nvSpPr>
        <p:spPr/>
        <p:txBody>
          <a:bodyPr/>
          <a:lstStyle/>
          <a:p>
            <a:fld id="{B6F15528-21DE-4FAA-801E-634DDDAF4B2B}" type="slidenum">
              <a:rPr lang="tr-TR" smtClean="0"/>
              <a:t>20</a:t>
            </a:fld>
            <a:endParaRPr lang="tr-TR"/>
          </a:p>
        </p:txBody>
      </p:sp>
      <p:pic>
        <p:nvPicPr>
          <p:cNvPr id="4" name="Resim 3"/>
          <p:cNvPicPr>
            <a:picLocks noChangeAspect="1"/>
          </p:cNvPicPr>
          <p:nvPr/>
        </p:nvPicPr>
        <p:blipFill>
          <a:blip r:embed="rId2"/>
          <a:stretch>
            <a:fillRect/>
          </a:stretch>
        </p:blipFill>
        <p:spPr>
          <a:xfrm>
            <a:off x="1231900" y="3552825"/>
            <a:ext cx="3505200" cy="2590800"/>
          </a:xfrm>
          <a:prstGeom prst="rect">
            <a:avLst/>
          </a:prstGeom>
        </p:spPr>
      </p:pic>
      <p:sp>
        <p:nvSpPr>
          <p:cNvPr id="5" name="Dikdörtgen 4"/>
          <p:cNvSpPr/>
          <p:nvPr/>
        </p:nvSpPr>
        <p:spPr>
          <a:xfrm>
            <a:off x="4972946" y="3417064"/>
            <a:ext cx="5346700" cy="2862322"/>
          </a:xfrm>
          <a:prstGeom prst="rect">
            <a:avLst/>
          </a:prstGeom>
        </p:spPr>
        <p:txBody>
          <a:bodyPr>
            <a:spAutoFit/>
          </a:bodyPr>
          <a:lstStyle/>
          <a:p>
            <a:pPr algn="just"/>
            <a:r>
              <a:rPr lang="tr-TR" sz="2000" dirty="0">
                <a:solidFill>
                  <a:srgbClr val="000000"/>
                </a:solidFill>
                <a:latin typeface="Times New Roman" panose="02020603050405020304" pitchFamily="18" charset="0"/>
                <a:cs typeface="Times New Roman" panose="02020603050405020304" pitchFamily="18" charset="0"/>
              </a:rPr>
              <a:t>Tuzağa gelen iyonlar belirli bir yörüngeye sahiptir. Kütle/yük oranına bağlı olarak, bu yörünge tuzakta iyonlar daha az veya daha fazla boşluk işgal ederler. Yeterli iyon biriktiğinde, halka elektrota uygulanan radyo frekans genişliği değiştirilerek, iyonların seçimli olarak şekilde gösterildiği gibi tuzaktan fırlatılması sağlanır. Yeşil renkli iyonlar uygulanan voltaja karşılık gelen kütle/yük oranına sahiptir. </a:t>
            </a:r>
            <a:endParaRPr lang="tr-TR" sz="2000" dirty="0">
              <a:latin typeface="Times New Roman" panose="02020603050405020304" pitchFamily="18" charset="0"/>
              <a:cs typeface="Times New Roman" panose="02020603050405020304" pitchFamily="18" charset="0"/>
            </a:endParaRPr>
          </a:p>
        </p:txBody>
      </p:sp>
      <p:sp>
        <p:nvSpPr>
          <p:cNvPr id="8"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Iyon</a:t>
            </a:r>
            <a:r>
              <a:rPr lang="tr-TR" sz="2800" b="1" dirty="0">
                <a:solidFill>
                  <a:schemeClr val="tx1"/>
                </a:solidFill>
                <a:latin typeface="Times New Roman" panose="02020603050405020304" pitchFamily="18" charset="0"/>
                <a:cs typeface="Times New Roman" panose="02020603050405020304" pitchFamily="18" charset="0"/>
              </a:rPr>
              <a:t> Tuzağı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62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Optik sistemlerde bulunmayıp kütle spektrometrelerinde bulunan karakteristik özellik, sinyal işleme ve gösterge kısımları hariç, cihazın diğer bütün bileşenlerinde sağlanmış ileri vakum (10</a:t>
            </a:r>
            <a:r>
              <a:rPr lang="tr-TR" sz="2000" baseline="30000" dirty="0">
                <a:solidFill>
                  <a:schemeClr val="tx1"/>
                </a:solidFill>
                <a:latin typeface="Times New Roman" panose="02020603050405020304" pitchFamily="18" charset="0"/>
                <a:cs typeface="Times New Roman" panose="02020603050405020304" pitchFamily="18" charset="0"/>
              </a:rPr>
              <a:t>-4</a:t>
            </a:r>
            <a:r>
              <a:rPr lang="tr-TR" sz="2000" dirty="0">
                <a:solidFill>
                  <a:schemeClr val="tx1"/>
                </a:solidFill>
                <a:latin typeface="Times New Roman" panose="02020603050405020304" pitchFamily="18" charset="0"/>
                <a:cs typeface="Times New Roman" panose="02020603050405020304" pitchFamily="18" charset="0"/>
              </a:rPr>
              <a:t>–10</a:t>
            </a:r>
            <a:r>
              <a:rPr lang="tr-TR" sz="2000" baseline="30000" dirty="0">
                <a:solidFill>
                  <a:schemeClr val="tx1"/>
                </a:solidFill>
                <a:latin typeface="Times New Roman" panose="02020603050405020304" pitchFamily="18" charset="0"/>
                <a:cs typeface="Times New Roman" panose="02020603050405020304" pitchFamily="18" charset="0"/>
              </a:rPr>
              <a:t>-8</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torr</a:t>
            </a:r>
            <a:r>
              <a:rPr lang="tr-TR" sz="2000" dirty="0">
                <a:solidFill>
                  <a:schemeClr val="tx1"/>
                </a:solidFill>
                <a:latin typeface="Times New Roman" panose="02020603050405020304" pitchFamily="18" charset="0"/>
                <a:cs typeface="Times New Roman" panose="02020603050405020304" pitchFamily="18" charset="0"/>
              </a:rPr>
              <a:t>) sistemidir. Yüksek vakuma olan gereksinim, yüklü parçacıklar ve elektronların atmosfer bileşenleriyle etkileşip yok olması probleminden kaynaklanır.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Yüklü moleküller, </a:t>
            </a:r>
            <a:r>
              <a:rPr lang="tr-TR" sz="2000" dirty="0" err="1">
                <a:solidFill>
                  <a:schemeClr val="tx1"/>
                </a:solidFill>
                <a:latin typeface="Times New Roman" panose="02020603050405020304" pitchFamily="18" charset="0"/>
                <a:cs typeface="Times New Roman" panose="02020603050405020304" pitchFamily="18" charset="0"/>
              </a:rPr>
              <a:t>dedektöre</a:t>
            </a:r>
            <a:r>
              <a:rPr lang="tr-TR" sz="2000" dirty="0">
                <a:solidFill>
                  <a:schemeClr val="tx1"/>
                </a:solidFill>
                <a:latin typeface="Times New Roman" panose="02020603050405020304" pitchFamily="18" charset="0"/>
                <a:cs typeface="Times New Roman" panose="02020603050405020304" pitchFamily="18" charset="0"/>
              </a:rPr>
              <a:t> çarptığında sinyal oluştururlar. Sinyaller belirlenip ileri aşamalar için veriyi bilgisayara aktarır. </a:t>
            </a:r>
          </a:p>
        </p:txBody>
      </p:sp>
      <p:sp>
        <p:nvSpPr>
          <p:cNvPr id="4" name="Veri Yer Tutucusu 3"/>
          <p:cNvSpPr>
            <a:spLocks noGrp="1"/>
          </p:cNvSpPr>
          <p:nvPr>
            <p:ph type="dt" sz="half" idx="10"/>
          </p:nvPr>
        </p:nvSpPr>
        <p:spPr/>
        <p:txBody>
          <a:bodyPr/>
          <a:lstStyle/>
          <a:p>
            <a:fld id="{22AF0487-8C0A-402B-8024-15EBC4435F3B}"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21</a:t>
            </a:fld>
            <a:endParaRPr lang="tr-TR"/>
          </a:p>
        </p:txBody>
      </p:sp>
      <p:sp>
        <p:nvSpPr>
          <p:cNvPr id="6"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Dedektör</a:t>
            </a:r>
            <a:r>
              <a:rPr lang="tr-TR" sz="2800" b="1" dirty="0">
                <a:solidFill>
                  <a:schemeClr val="tx1"/>
                </a:solidFill>
                <a:latin typeface="Times New Roman" panose="02020603050405020304" pitchFamily="18" charset="0"/>
                <a:cs typeface="Times New Roman" panose="02020603050405020304" pitchFamily="18" charset="0"/>
              </a:rPr>
              <a:t>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26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508" y="1876425"/>
            <a:ext cx="8659330" cy="4846108"/>
          </a:xfrm>
        </p:spPr>
        <p:txBody>
          <a:bodyPr>
            <a:normAutofit fontScale="92500" lnSpcReduction="20000"/>
          </a:bodyPr>
          <a:lstStyle/>
          <a:p>
            <a:pPr marL="37815" indent="0" algn="just">
              <a:lnSpc>
                <a:spcPct val="150000"/>
              </a:lnSpc>
              <a:buNone/>
            </a:pPr>
            <a:r>
              <a:rPr lang="tr-TR" sz="2000" dirty="0" err="1">
                <a:solidFill>
                  <a:schemeClr val="tx1"/>
                </a:solidFill>
                <a:latin typeface="Times New Roman" panose="02020603050405020304" pitchFamily="18" charset="0"/>
                <a:cs typeface="Times New Roman" panose="02020603050405020304" pitchFamily="18" charset="0"/>
              </a:rPr>
              <a:t>Dedektörde</a:t>
            </a:r>
            <a:r>
              <a:rPr lang="tr-TR" sz="2000" dirty="0">
                <a:solidFill>
                  <a:schemeClr val="tx1"/>
                </a:solidFill>
                <a:latin typeface="Times New Roman" panose="02020603050405020304" pitchFamily="18" charset="0"/>
                <a:cs typeface="Times New Roman" panose="02020603050405020304" pitchFamily="18" charset="0"/>
              </a:rPr>
              <a:t> okunan sinyaller, görsel bilgiye spektrum şeklinde dönüştürülür. Spektrum incelenerek ise veriler geliştirilir. Herhangi bir yorum yapılmadan önce, mevcut bilgi kütüphanesinden, eldeki spektrumun herhangi bir bileşiğe ait olup olmadığı kontrol edilmelidir. </a:t>
            </a:r>
          </a:p>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3 ana veri tabanı bulunmaktadır</a:t>
            </a:r>
          </a:p>
          <a:p>
            <a:pPr marL="37815" indent="0" algn="just">
              <a:lnSpc>
                <a:spcPct val="150000"/>
              </a:lnSpc>
              <a:buNone/>
            </a:pPr>
            <a:r>
              <a:rPr lang="tr-TR" sz="2000" dirty="0">
                <a:solidFill>
                  <a:schemeClr val="tx1"/>
                </a:solidFill>
                <a:latin typeface="Times New Roman" panose="02020603050405020304" pitchFamily="18" charset="0"/>
                <a:cs typeface="Times New Roman" panose="02020603050405020304" pitchFamily="18" charset="0"/>
              </a:rPr>
              <a:t>1- 163,000 bileşiğin 190,000 spektrumunu içeren NIST/EPA/NIH spektral kütle bilgi kaynağıdır. </a:t>
            </a:r>
          </a:p>
          <a:p>
            <a:pPr marL="37815" indent="0" algn="just">
              <a:lnSpc>
                <a:spcPct val="150000"/>
              </a:lnSpc>
              <a:buNone/>
            </a:pPr>
            <a:r>
              <a:rPr lang="tr-TR" sz="2000" i="1" dirty="0">
                <a:solidFill>
                  <a:schemeClr val="tx1"/>
                </a:solidFill>
                <a:latin typeface="Times New Roman" panose="02020603050405020304" pitchFamily="18" charset="0"/>
                <a:cs typeface="Times New Roman" panose="02020603050405020304" pitchFamily="18" charset="0"/>
              </a:rPr>
              <a:t>2- </a:t>
            </a:r>
            <a:r>
              <a:rPr lang="tr-TR" sz="2000" i="1" dirty="0" err="1">
                <a:solidFill>
                  <a:schemeClr val="tx1"/>
                </a:solidFill>
                <a:latin typeface="Times New Roman" panose="02020603050405020304" pitchFamily="18" charset="0"/>
                <a:cs typeface="Times New Roman" panose="02020603050405020304" pitchFamily="18" charset="0"/>
              </a:rPr>
              <a:t>The</a:t>
            </a:r>
            <a:r>
              <a:rPr lang="tr-TR" sz="2000" i="1" dirty="0">
                <a:solidFill>
                  <a:schemeClr val="tx1"/>
                </a:solidFill>
                <a:latin typeface="Times New Roman" panose="02020603050405020304" pitchFamily="18" charset="0"/>
                <a:cs typeface="Times New Roman" panose="02020603050405020304" pitchFamily="18" charset="0"/>
              </a:rPr>
              <a:t> </a:t>
            </a:r>
            <a:r>
              <a:rPr lang="tr-TR" sz="2000" i="1" dirty="0" err="1">
                <a:solidFill>
                  <a:schemeClr val="tx1"/>
                </a:solidFill>
                <a:latin typeface="Times New Roman" panose="02020603050405020304" pitchFamily="18" charset="0"/>
                <a:cs typeface="Times New Roman" panose="02020603050405020304" pitchFamily="18" charset="0"/>
              </a:rPr>
              <a:t>Wiley</a:t>
            </a:r>
            <a:r>
              <a:rPr lang="tr-TR" sz="2000" i="1" dirty="0">
                <a:solidFill>
                  <a:schemeClr val="tx1"/>
                </a:solidFill>
                <a:latin typeface="Times New Roman" panose="02020603050405020304" pitchFamily="18" charset="0"/>
                <a:cs typeface="Times New Roman" panose="02020603050405020304" pitchFamily="18" charset="0"/>
              </a:rPr>
              <a:t> </a:t>
            </a:r>
            <a:r>
              <a:rPr lang="tr-TR" sz="2000" i="1" dirty="0" err="1">
                <a:solidFill>
                  <a:schemeClr val="tx1"/>
                </a:solidFill>
                <a:latin typeface="Times New Roman" panose="02020603050405020304" pitchFamily="18" charset="0"/>
                <a:cs typeface="Times New Roman" panose="02020603050405020304" pitchFamily="18" charset="0"/>
              </a:rPr>
              <a:t>Registry</a:t>
            </a:r>
            <a:r>
              <a:rPr lang="tr-TR" sz="2000" i="1" dirty="0">
                <a:solidFill>
                  <a:schemeClr val="tx1"/>
                </a:solidFill>
                <a:latin typeface="Times New Roman" panose="02020603050405020304" pitchFamily="18" charset="0"/>
                <a:cs typeface="Times New Roman" panose="02020603050405020304" pitchFamily="18" charset="0"/>
              </a:rPr>
              <a:t> of </a:t>
            </a:r>
            <a:r>
              <a:rPr lang="tr-TR" sz="2000" i="1" dirty="0" err="1">
                <a:solidFill>
                  <a:schemeClr val="tx1"/>
                </a:solidFill>
                <a:latin typeface="Times New Roman" panose="02020603050405020304" pitchFamily="18" charset="0"/>
                <a:cs typeface="Times New Roman" panose="02020603050405020304" pitchFamily="18" charset="0"/>
              </a:rPr>
              <a:t>Mass</a:t>
            </a:r>
            <a:r>
              <a:rPr lang="tr-TR" sz="2000" i="1" dirty="0">
                <a:solidFill>
                  <a:schemeClr val="tx1"/>
                </a:solidFill>
                <a:latin typeface="Times New Roman" panose="02020603050405020304" pitchFamily="18" charset="0"/>
                <a:cs typeface="Times New Roman" panose="02020603050405020304" pitchFamily="18" charset="0"/>
              </a:rPr>
              <a:t> </a:t>
            </a:r>
            <a:r>
              <a:rPr lang="tr-TR" sz="2000" i="1" dirty="0" err="1">
                <a:solidFill>
                  <a:schemeClr val="tx1"/>
                </a:solidFill>
                <a:latin typeface="Times New Roman" panose="02020603050405020304" pitchFamily="18" charset="0"/>
                <a:cs typeface="Times New Roman" panose="02020603050405020304" pitchFamily="18" charset="0"/>
              </a:rPr>
              <a:t>Spectral</a:t>
            </a:r>
            <a:r>
              <a:rPr lang="tr-TR" sz="2000" i="1" dirty="0">
                <a:solidFill>
                  <a:schemeClr val="tx1"/>
                </a:solidFill>
                <a:latin typeface="Times New Roman" panose="02020603050405020304" pitchFamily="18" charset="0"/>
                <a:cs typeface="Times New Roman" panose="02020603050405020304" pitchFamily="18" charset="0"/>
              </a:rPr>
              <a:t> Data </a:t>
            </a:r>
            <a:r>
              <a:rPr lang="tr-TR" sz="2000" dirty="0">
                <a:solidFill>
                  <a:schemeClr val="tx1"/>
                </a:solidFill>
                <a:latin typeface="Times New Roman" panose="02020603050405020304" pitchFamily="18" charset="0"/>
                <a:cs typeface="Times New Roman" panose="02020603050405020304" pitchFamily="18" charset="0"/>
              </a:rPr>
              <a:t>adındaki 380,000 spektrumun bulunduğu yaklaşık 200,000 bileşiğin verilerini içeren bilgi koleksiyonu</a:t>
            </a:r>
          </a:p>
          <a:p>
            <a:pPr marL="37815" indent="0" algn="just">
              <a:lnSpc>
                <a:spcPct val="150000"/>
              </a:lnSpc>
              <a:buNone/>
            </a:pPr>
            <a:r>
              <a:rPr lang="tr-TR" sz="2000" dirty="0">
                <a:solidFill>
                  <a:schemeClr val="tx1"/>
                </a:solidFill>
                <a:latin typeface="Times New Roman" panose="02020603050405020304" pitchFamily="18" charset="0"/>
                <a:cs typeface="Times New Roman" panose="02020603050405020304" pitchFamily="18" charset="0"/>
              </a:rPr>
              <a:t>3- </a:t>
            </a:r>
            <a:r>
              <a:rPr lang="en-US" sz="2000" i="1" dirty="0">
                <a:solidFill>
                  <a:schemeClr val="tx1"/>
                </a:solidFill>
                <a:latin typeface="Times New Roman" panose="02020603050405020304" pitchFamily="18" charset="0"/>
                <a:cs typeface="Times New Roman" panose="02020603050405020304" pitchFamily="18" charset="0"/>
              </a:rPr>
              <a:t>Eight-Peak Index of Mass </a:t>
            </a:r>
            <a:r>
              <a:rPr lang="en-US" sz="2000" i="1" dirty="0" err="1">
                <a:solidFill>
                  <a:schemeClr val="tx1"/>
                </a:solidFill>
                <a:latin typeface="Times New Roman" panose="02020603050405020304" pitchFamily="18" charset="0"/>
                <a:cs typeface="Times New Roman" panose="02020603050405020304" pitchFamily="18" charset="0"/>
              </a:rPr>
              <a:t>Spectra</a:t>
            </a:r>
            <a:r>
              <a:rPr lang="en-US" sz="2000" dirty="0" err="1">
                <a:solidFill>
                  <a:schemeClr val="tx1"/>
                </a:solidFill>
                <a:latin typeface="Times New Roman" panose="02020603050405020304" pitchFamily="18" charset="0"/>
                <a:cs typeface="Times New Roman" panose="02020603050405020304" pitchFamily="18" charset="0"/>
              </a:rPr>
              <a:t>adındaki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ve</a:t>
            </a:r>
            <a:r>
              <a:rPr lang="en-US" sz="2000" dirty="0">
                <a:solidFill>
                  <a:schemeClr val="tx1"/>
                </a:solidFill>
                <a:latin typeface="Times New Roman" panose="02020603050405020304" pitchFamily="18" charset="0"/>
                <a:cs typeface="Times New Roman" panose="02020603050405020304" pitchFamily="18" charset="0"/>
              </a:rPr>
              <a:t> Mass Spectrometry Data Centre</a:t>
            </a:r>
            <a:r>
              <a:rPr lang="tr-TR" sz="2000" dirty="0">
                <a:solidFill>
                  <a:schemeClr val="tx1"/>
                </a:solidFill>
                <a:latin typeface="Times New Roman" panose="02020603050405020304" pitchFamily="18" charset="0"/>
                <a:cs typeface="Times New Roman" panose="02020603050405020304" pitchFamily="18" charset="0"/>
              </a:rPr>
              <a:t> adındaki </a:t>
            </a:r>
            <a:r>
              <a:rPr lang="en-US" sz="2000"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65,000 bileşiğin 81,000 spektrumunu içeren bilgi tabanıdır. </a:t>
            </a:r>
          </a:p>
        </p:txBody>
      </p:sp>
      <p:sp>
        <p:nvSpPr>
          <p:cNvPr id="4" name="Veri Yer Tutucusu 3"/>
          <p:cNvSpPr>
            <a:spLocks noGrp="1"/>
          </p:cNvSpPr>
          <p:nvPr>
            <p:ph type="dt" sz="half" idx="10"/>
          </p:nvPr>
        </p:nvSpPr>
        <p:spPr/>
        <p:txBody>
          <a:bodyPr/>
          <a:lstStyle/>
          <a:p>
            <a:fld id="{31DF109B-F1CA-402D-9089-53DD8E8ACEAE}"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22</a:t>
            </a:fld>
            <a:endParaRPr lang="tr-TR"/>
          </a:p>
        </p:txBody>
      </p:sp>
      <p:sp>
        <p:nvSpPr>
          <p:cNvPr id="6" name="object 2"/>
          <p:cNvSpPr txBox="1">
            <a:spLocks/>
          </p:cNvSpPr>
          <p:nvPr/>
        </p:nvSpPr>
        <p:spPr>
          <a:xfrm>
            <a:off x="1364114" y="950101"/>
            <a:ext cx="72591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Veri </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65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508" y="1800225"/>
            <a:ext cx="8659330" cy="4922308"/>
          </a:xfrm>
        </p:spPr>
        <p:txBody>
          <a:bodyPr>
            <a:normAutofit/>
          </a:bodyPr>
          <a:lstStyle/>
          <a:p>
            <a:pPr marL="37815" indent="0" algn="just">
              <a:lnSpc>
                <a:spcPct val="150000"/>
              </a:lnSpc>
              <a:buClrTx/>
              <a:buNone/>
            </a:pPr>
            <a:r>
              <a:rPr lang="tr-TR" sz="2000" dirty="0">
                <a:solidFill>
                  <a:schemeClr val="tx1"/>
                </a:solidFill>
                <a:latin typeface="Times New Roman" panose="02020603050405020304" pitchFamily="18" charset="0"/>
                <a:cs typeface="Times New Roman" panose="02020603050405020304" pitchFamily="18" charset="0"/>
              </a:rPr>
              <a:t>Kütle Spektrometresi kullanım alanları genel olarak şu şekilde sıralanabilir;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Maddelerin </a:t>
            </a:r>
            <a:r>
              <a:rPr lang="tr-TR" sz="2000" dirty="0" err="1">
                <a:solidFill>
                  <a:schemeClr val="tx1"/>
                </a:solidFill>
                <a:latin typeface="Times New Roman" panose="02020603050405020304" pitchFamily="18" charset="0"/>
                <a:cs typeface="Times New Roman" panose="02020603050405020304" pitchFamily="18" charset="0"/>
              </a:rPr>
              <a:t>elementel</a:t>
            </a:r>
            <a:r>
              <a:rPr lang="tr-TR" sz="2000" dirty="0">
                <a:solidFill>
                  <a:schemeClr val="tx1"/>
                </a:solidFill>
                <a:latin typeface="Times New Roman" panose="02020603050405020304" pitchFamily="18" charset="0"/>
                <a:cs typeface="Times New Roman" panose="02020603050405020304" pitchFamily="18" charset="0"/>
              </a:rPr>
              <a:t> bileşimlerinin belirlenmesi,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İnorganik, organik ve biyolojik moleküllerin yapılarının aydınlatılması,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Karışımların kalitatif ve kantitatif analizleri,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Katı yüzeylerin yapılarının ve bileşimlerinin açığa kavuşturulması, </a:t>
            </a:r>
          </a:p>
          <a:p>
            <a:pPr algn="just">
              <a:lnSpc>
                <a:spcPct val="150000"/>
              </a:lnSpc>
              <a:buClrTx/>
            </a:pPr>
            <a:r>
              <a:rPr lang="tr-TR" sz="2000" dirty="0">
                <a:solidFill>
                  <a:schemeClr val="tx1"/>
                </a:solidFill>
                <a:latin typeface="Times New Roman" panose="02020603050405020304" pitchFamily="18" charset="0"/>
                <a:cs typeface="Times New Roman" panose="02020603050405020304" pitchFamily="18" charset="0"/>
              </a:rPr>
              <a:t>Bir numunedeki atomların </a:t>
            </a:r>
            <a:r>
              <a:rPr lang="tr-TR" sz="2000" dirty="0" err="1">
                <a:solidFill>
                  <a:schemeClr val="tx1"/>
                </a:solidFill>
                <a:latin typeface="Times New Roman" panose="02020603050405020304" pitchFamily="18" charset="0"/>
                <a:cs typeface="Times New Roman" panose="02020603050405020304" pitchFamily="18" charset="0"/>
              </a:rPr>
              <a:t>izotopik</a:t>
            </a:r>
            <a:r>
              <a:rPr lang="tr-TR" sz="2000" dirty="0">
                <a:solidFill>
                  <a:schemeClr val="tx1"/>
                </a:solidFill>
                <a:latin typeface="Times New Roman" panose="02020603050405020304" pitchFamily="18" charset="0"/>
                <a:cs typeface="Times New Roman" panose="02020603050405020304" pitchFamily="18" charset="0"/>
              </a:rPr>
              <a:t> oranlarının bulunması. </a:t>
            </a:r>
          </a:p>
          <a:p>
            <a:pPr algn="just">
              <a:lnSpc>
                <a:spcPct val="150000"/>
              </a:lnSpc>
              <a:buClrTx/>
            </a:pP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4" name="Veri Yer Tutucusu 3"/>
          <p:cNvSpPr>
            <a:spLocks noGrp="1"/>
          </p:cNvSpPr>
          <p:nvPr>
            <p:ph type="dt" sz="half" idx="10"/>
          </p:nvPr>
        </p:nvSpPr>
        <p:spPr/>
        <p:txBody>
          <a:bodyPr/>
          <a:lstStyle/>
          <a:p>
            <a:fld id="{7B3B4471-F5FC-489B-86C3-6535E2833A5D}"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23</a:t>
            </a:fld>
            <a:endParaRPr lang="tr-TR"/>
          </a:p>
        </p:txBody>
      </p:sp>
      <p:sp>
        <p:nvSpPr>
          <p:cNvPr id="7" name="object 2"/>
          <p:cNvSpPr txBox="1">
            <a:spLocks/>
          </p:cNvSpPr>
          <p:nvPr/>
        </p:nvSpPr>
        <p:spPr>
          <a:xfrm>
            <a:off x="1211714" y="797701"/>
            <a:ext cx="6971062"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Spektrometresinin Kullanım Alanları</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08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Organik ve biyokimyasal moleküllerin yapılarının aydınlatılması,</a:t>
            </a:r>
          </a:p>
          <a:p>
            <a:pPr algn="just">
              <a:lnSpc>
                <a:spcPct val="150000"/>
              </a:lnSpc>
              <a:buClrTx/>
              <a:buFont typeface="Wingdings" panose="05000000000000000000" pitchFamily="2" charset="2"/>
              <a:buChar char="§"/>
            </a:pPr>
            <a:r>
              <a:rPr lang="tr-TR" sz="2000" dirty="0" err="1">
                <a:solidFill>
                  <a:schemeClr val="tx1"/>
                </a:solidFill>
                <a:latin typeface="Times New Roman" panose="02020603050405020304" pitchFamily="18" charset="0"/>
                <a:cs typeface="Times New Roman" panose="02020603050405020304" pitchFamily="18" charset="0"/>
              </a:rPr>
              <a:t>Peptitlerin</a:t>
            </a:r>
            <a:r>
              <a:rPr lang="tr-TR" sz="2000" dirty="0">
                <a:solidFill>
                  <a:schemeClr val="tx1"/>
                </a:solidFill>
                <a:latin typeface="Times New Roman" panose="02020603050405020304" pitchFamily="18" charset="0"/>
                <a:cs typeface="Times New Roman" panose="02020603050405020304" pitchFamily="18" charset="0"/>
              </a:rPr>
              <a:t>, proteinlerin ve </a:t>
            </a:r>
            <a:r>
              <a:rPr lang="tr-TR" sz="2000" dirty="0" err="1">
                <a:solidFill>
                  <a:schemeClr val="tx1"/>
                </a:solidFill>
                <a:latin typeface="Times New Roman" panose="02020603050405020304" pitchFamily="18" charset="0"/>
                <a:cs typeface="Times New Roman" panose="02020603050405020304" pitchFamily="18" charset="0"/>
              </a:rPr>
              <a:t>oligonükleotitlerin</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mol</a:t>
            </a:r>
            <a:r>
              <a:rPr lang="tr-TR" sz="2000" dirty="0">
                <a:solidFill>
                  <a:schemeClr val="tx1"/>
                </a:solidFill>
                <a:latin typeface="Times New Roman" panose="02020603050405020304" pitchFamily="18" charset="0"/>
                <a:cs typeface="Times New Roman" panose="02020603050405020304" pitchFamily="18" charset="0"/>
              </a:rPr>
              <a:t> kütlelerinin tayin edilmesi,</a:t>
            </a:r>
          </a:p>
          <a:p>
            <a:pPr algn="just">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İnce tabaka ve kağıt </a:t>
            </a:r>
            <a:r>
              <a:rPr lang="tr-TR" sz="2000" dirty="0" err="1">
                <a:solidFill>
                  <a:schemeClr val="tx1"/>
                </a:solidFill>
                <a:latin typeface="Times New Roman" panose="02020603050405020304" pitchFamily="18" charset="0"/>
                <a:cs typeface="Times New Roman" panose="02020603050405020304" pitchFamily="18" charset="0"/>
              </a:rPr>
              <a:t>kromatografide</a:t>
            </a:r>
            <a:r>
              <a:rPr lang="tr-TR" sz="2000" dirty="0">
                <a:solidFill>
                  <a:schemeClr val="tx1"/>
                </a:solidFill>
                <a:latin typeface="Times New Roman" panose="02020603050405020304" pitchFamily="18" charset="0"/>
                <a:cs typeface="Times New Roman" panose="02020603050405020304" pitchFamily="18" charset="0"/>
              </a:rPr>
              <a:t> ayrılan bileşiklerin tanınması,</a:t>
            </a:r>
          </a:p>
          <a:p>
            <a:pPr algn="just">
              <a:lnSpc>
                <a:spcPct val="150000"/>
              </a:lnSpc>
              <a:buClrTx/>
              <a:buFont typeface="Wingdings" panose="05000000000000000000" pitchFamily="2" charset="2"/>
              <a:buChar char="§"/>
            </a:pPr>
            <a:r>
              <a:rPr lang="tr-TR" sz="2000" dirty="0" err="1">
                <a:solidFill>
                  <a:schemeClr val="tx1"/>
                </a:solidFill>
                <a:latin typeface="Times New Roman" panose="02020603050405020304" pitchFamily="18" charset="0"/>
                <a:cs typeface="Times New Roman" panose="02020603050405020304" pitchFamily="18" charset="0"/>
              </a:rPr>
              <a:t>Polipeptit</a:t>
            </a:r>
            <a:r>
              <a:rPr lang="tr-TR" sz="2000" dirty="0">
                <a:solidFill>
                  <a:schemeClr val="tx1"/>
                </a:solidFill>
                <a:latin typeface="Times New Roman" panose="02020603050405020304" pitchFamily="18" charset="0"/>
                <a:cs typeface="Times New Roman" panose="02020603050405020304" pitchFamily="18" charset="0"/>
              </a:rPr>
              <a:t> ve protein numunelerinde amino asit dizilişinin tayini,</a:t>
            </a:r>
          </a:p>
          <a:p>
            <a:pPr algn="just">
              <a:lnSpc>
                <a:spcPct val="150000"/>
              </a:lnSpc>
              <a:buClrTx/>
              <a:buFont typeface="Wingdings" panose="05000000000000000000" pitchFamily="2" charset="2"/>
              <a:buChar char="§"/>
            </a:pPr>
            <a:r>
              <a:rPr lang="tr-TR" sz="2000" dirty="0" err="1">
                <a:solidFill>
                  <a:schemeClr val="tx1"/>
                </a:solidFill>
                <a:latin typeface="Times New Roman" panose="02020603050405020304" pitchFamily="18" charset="0"/>
                <a:cs typeface="Times New Roman" panose="02020603050405020304" pitchFamily="18" charset="0"/>
              </a:rPr>
              <a:t>Kromatografi</a:t>
            </a:r>
            <a:r>
              <a:rPr lang="tr-TR" sz="2000" dirty="0">
                <a:solidFill>
                  <a:schemeClr val="tx1"/>
                </a:solidFill>
                <a:latin typeface="Times New Roman" panose="02020603050405020304" pitchFamily="18" charset="0"/>
                <a:cs typeface="Times New Roman" panose="02020603050405020304" pitchFamily="18" charset="0"/>
              </a:rPr>
              <a:t> ve </a:t>
            </a:r>
            <a:r>
              <a:rPr lang="tr-TR" sz="2000" dirty="0" err="1">
                <a:solidFill>
                  <a:schemeClr val="tx1"/>
                </a:solidFill>
                <a:latin typeface="Times New Roman" panose="02020603050405020304" pitchFamily="18" charset="0"/>
                <a:cs typeface="Times New Roman" panose="02020603050405020304" pitchFamily="18" charset="0"/>
              </a:rPr>
              <a:t>kapiler</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elektroforez</a:t>
            </a:r>
            <a:r>
              <a:rPr lang="tr-TR" sz="2000" dirty="0">
                <a:solidFill>
                  <a:schemeClr val="tx1"/>
                </a:solidFill>
                <a:latin typeface="Times New Roman" panose="02020603050405020304" pitchFamily="18" charset="0"/>
                <a:cs typeface="Times New Roman" panose="02020603050405020304" pitchFamily="18" charset="0"/>
              </a:rPr>
              <a:t> ile ayrılan türlerin belirlenmesi ve teşhisi,</a:t>
            </a:r>
          </a:p>
          <a:p>
            <a:pPr algn="just">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Zararlı ilaçların ve bu zararlı ilaçların </a:t>
            </a:r>
            <a:r>
              <a:rPr lang="tr-TR" sz="2000" dirty="0" err="1">
                <a:solidFill>
                  <a:schemeClr val="tx1"/>
                </a:solidFill>
                <a:latin typeface="Times New Roman" panose="02020603050405020304" pitchFamily="18" charset="0"/>
                <a:cs typeface="Times New Roman" panose="02020603050405020304" pitchFamily="18" charset="0"/>
              </a:rPr>
              <a:t>metabolitlerinin</a:t>
            </a:r>
            <a:r>
              <a:rPr lang="tr-TR" sz="2000" dirty="0">
                <a:solidFill>
                  <a:schemeClr val="tx1"/>
                </a:solidFill>
                <a:latin typeface="Times New Roman" panose="02020603050405020304" pitchFamily="18" charset="0"/>
                <a:cs typeface="Times New Roman" panose="02020603050405020304" pitchFamily="18" charset="0"/>
              </a:rPr>
              <a:t> kan, idrar ve tükürükte belirlenmesi</a:t>
            </a: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24</a:t>
            </a:fld>
            <a:endParaRPr lang="tr-TR"/>
          </a:p>
        </p:txBody>
      </p:sp>
      <p:sp>
        <p:nvSpPr>
          <p:cNvPr id="8" name="object 2"/>
          <p:cNvSpPr txBox="1">
            <a:spLocks/>
          </p:cNvSpPr>
          <p:nvPr/>
        </p:nvSpPr>
        <p:spPr>
          <a:xfrm>
            <a:off x="1211714" y="797701"/>
            <a:ext cx="6971062"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Spektrometresinin Kullanım Alanları</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3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Ameliyat sırasında hastanın nefesindeki gazların izlenmesi,</a:t>
            </a:r>
          </a:p>
          <a:p>
            <a:pPr>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Arkeolojik numunelerin yaşlarının belirlenmesi,</a:t>
            </a:r>
          </a:p>
          <a:p>
            <a:pPr>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Yarış atları ve olimpik atletlerde doping kontrolü,</a:t>
            </a:r>
          </a:p>
          <a:p>
            <a:pPr>
              <a:lnSpc>
                <a:spcPct val="150000"/>
              </a:lnSpc>
              <a:buClrTx/>
              <a:buFont typeface="Wingdings" panose="05000000000000000000" pitchFamily="2" charset="2"/>
              <a:buChar char="§"/>
            </a:pPr>
            <a:r>
              <a:rPr lang="tr-TR" sz="2000" dirty="0" err="1">
                <a:solidFill>
                  <a:schemeClr val="tx1"/>
                </a:solidFill>
                <a:latin typeface="Times New Roman" panose="02020603050405020304" pitchFamily="18" charset="0"/>
                <a:cs typeface="Times New Roman" panose="02020603050405020304" pitchFamily="18" charset="0"/>
              </a:rPr>
              <a:t>Aerosol</a:t>
            </a:r>
            <a:r>
              <a:rPr lang="tr-TR" sz="2000" dirty="0">
                <a:solidFill>
                  <a:schemeClr val="tx1"/>
                </a:solidFill>
                <a:latin typeface="Times New Roman" panose="02020603050405020304" pitchFamily="18" charset="0"/>
                <a:cs typeface="Times New Roman" panose="02020603050405020304" pitchFamily="18" charset="0"/>
              </a:rPr>
              <a:t> oluşturan partiküllerin analizi,</a:t>
            </a:r>
          </a:p>
          <a:p>
            <a:pPr>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Yiyeceklerde pestisit kalıntılarının tayini,</a:t>
            </a:r>
          </a:p>
          <a:p>
            <a:pPr>
              <a:lnSpc>
                <a:spcPct val="150000"/>
              </a:lnSpc>
              <a:buClrTx/>
              <a:buFont typeface="Wingdings" panose="05000000000000000000" pitchFamily="2" charset="2"/>
              <a:buChar char="§"/>
            </a:pPr>
            <a:r>
              <a:rPr lang="tr-TR" sz="2000" dirty="0">
                <a:solidFill>
                  <a:schemeClr val="tx1"/>
                </a:solidFill>
                <a:latin typeface="Times New Roman" panose="02020603050405020304" pitchFamily="18" charset="0"/>
                <a:cs typeface="Times New Roman" panose="02020603050405020304" pitchFamily="18" charset="0"/>
              </a:rPr>
              <a:t>Su kaynaklarında uçucu organik maddelerin izlenmesi şeklindedir.</a:t>
            </a: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25</a:t>
            </a:fld>
            <a:endParaRPr lang="tr-TR"/>
          </a:p>
        </p:txBody>
      </p:sp>
      <p:sp>
        <p:nvSpPr>
          <p:cNvPr id="7" name="object 2"/>
          <p:cNvSpPr txBox="1">
            <a:spLocks/>
          </p:cNvSpPr>
          <p:nvPr/>
        </p:nvSpPr>
        <p:spPr>
          <a:xfrm>
            <a:off x="1211714" y="797701"/>
            <a:ext cx="6971062"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Spektrometresinin Kullanım Alanları</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4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300" y="2168017"/>
            <a:ext cx="8658225" cy="4280408"/>
          </a:xfrm>
        </p:spPr>
      </p:pic>
      <p:sp>
        <p:nvSpPr>
          <p:cNvPr id="4" name="Veri Yer Tutucusu 3"/>
          <p:cNvSpPr>
            <a:spLocks noGrp="1"/>
          </p:cNvSpPr>
          <p:nvPr>
            <p:ph type="dt" sz="half" idx="10"/>
          </p:nvPr>
        </p:nvSpPr>
        <p:spPr/>
        <p:txBody>
          <a:bodyPr/>
          <a:lstStyle/>
          <a:p>
            <a:fld id="{735A5D57-088E-4A67-A12F-9BF7A3C61A92}"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26</a:t>
            </a:fld>
            <a:endParaRPr lang="tr-TR"/>
          </a:p>
        </p:txBody>
      </p:sp>
      <p:sp>
        <p:nvSpPr>
          <p:cNvPr id="6"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53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27</a:t>
            </a:fld>
            <a:endParaRPr lang="tr-TR"/>
          </a:p>
        </p:txBody>
      </p:sp>
      <p:pic>
        <p:nvPicPr>
          <p:cNvPr id="6" name="İçerik Yer Tutucusu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03" y="2268855"/>
            <a:ext cx="8676767" cy="4594645"/>
          </a:xfrm>
          <a:prstGeom prst="rect">
            <a:avLst/>
          </a:prstGeom>
        </p:spPr>
      </p:pic>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75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300" y="2168017"/>
            <a:ext cx="8658225" cy="4379769"/>
          </a:xfrm>
        </p:spPr>
      </p:pic>
      <p:sp>
        <p:nvSpPr>
          <p:cNvPr id="4" name="Veri Yer Tutucusu 3"/>
          <p:cNvSpPr>
            <a:spLocks noGrp="1"/>
          </p:cNvSpPr>
          <p:nvPr>
            <p:ph type="dt" sz="half" idx="10"/>
          </p:nvPr>
        </p:nvSpPr>
        <p:spPr/>
        <p:txBody>
          <a:bodyPr/>
          <a:lstStyle/>
          <a:p>
            <a:fld id="{3350CA74-6577-4AAC-8ACE-0E73DBDBAAA2}"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28</a:t>
            </a:fld>
            <a:endParaRPr lang="tr-TR"/>
          </a:p>
        </p:txBody>
      </p:sp>
      <p:sp>
        <p:nvSpPr>
          <p:cNvPr id="7" name="Unvan 1"/>
          <p:cNvSpPr>
            <a:spLocks noGrp="1"/>
          </p:cNvSpPr>
          <p:nvPr>
            <p:ph type="title"/>
          </p:nvPr>
        </p:nvSpPr>
        <p:spPr>
          <a:xfrm>
            <a:off x="1002506" y="672253"/>
            <a:ext cx="8661654" cy="1495764"/>
          </a:xfrm>
        </p:spPr>
        <p:txBody>
          <a:bodyPr>
            <a:normAutofit/>
          </a:bodyPr>
          <a:lstStyle/>
          <a:p>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p>
        </p:txBody>
      </p:sp>
    </p:spTree>
    <p:extLst>
      <p:ext uri="{BB962C8B-B14F-4D97-AF65-F5344CB8AC3E}">
        <p14:creationId xmlns:p14="http://schemas.microsoft.com/office/powerpoint/2010/main" val="211587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29</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02" y="2308985"/>
            <a:ext cx="8992397" cy="4382733"/>
          </a:xfrm>
          <a:prstGeom prst="rect">
            <a:avLst/>
          </a:prstGeom>
        </p:spPr>
      </p:pic>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33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BACAF3B-0624-4D83-A308-22BF73E9F1D8}" type="datetime1">
              <a:rPr lang="tr-TR" smtClean="0"/>
              <a:t>13.11.2023</a:t>
            </a:fld>
            <a:endParaRPr lang="en-US"/>
          </a:p>
        </p:txBody>
      </p:sp>
      <p:sp>
        <p:nvSpPr>
          <p:cNvPr id="4" name="Slayt Numarası Yer Tutucusu 3"/>
          <p:cNvSpPr>
            <a:spLocks noGrp="1"/>
          </p:cNvSpPr>
          <p:nvPr>
            <p:ph type="sldNum" sz="quarter" idx="12"/>
          </p:nvPr>
        </p:nvSpPr>
        <p:spPr/>
        <p:txBody>
          <a:bodyPr/>
          <a:lstStyle/>
          <a:p>
            <a:fld id="{B6F15528-21DE-4FAA-801E-634DDDAF4B2B}" type="slidenum">
              <a:rPr lang="tr-TR" smtClean="0"/>
              <a:t>3</a:t>
            </a:fld>
            <a:endParaRPr lang="tr-TR"/>
          </a:p>
        </p:txBody>
      </p:sp>
      <p:sp>
        <p:nvSpPr>
          <p:cNvPr id="7" name="object 3"/>
          <p:cNvSpPr/>
          <p:nvPr/>
        </p:nvSpPr>
        <p:spPr>
          <a:xfrm>
            <a:off x="1222895" y="2105025"/>
            <a:ext cx="8298180" cy="4871846"/>
          </a:xfrm>
          <a:prstGeom prst="rect">
            <a:avLst/>
          </a:prstGeom>
          <a:blipFill>
            <a:blip r:embed="rId2" cstate="print"/>
            <a:stretch>
              <a:fillRect/>
            </a:stretch>
          </a:blipFill>
        </p:spPr>
        <p:txBody>
          <a:bodyPr wrap="square" lIns="0" tIns="0" rIns="0" bIns="0" rtlCol="0"/>
          <a:lstStyle/>
          <a:p>
            <a:endParaRPr/>
          </a:p>
        </p:txBody>
      </p:sp>
      <p:sp>
        <p:nvSpPr>
          <p:cNvPr id="8"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1800" b="1" i="0" kern="1200">
                <a:solidFill>
                  <a:srgbClr val="33339A"/>
                </a:solidFill>
                <a:latin typeface="Arial"/>
                <a:ea typeface="+mj-ea"/>
                <a:cs typeface="Arial"/>
              </a:defRPr>
            </a:lvl1pPr>
          </a:lstStyle>
          <a:p>
            <a:pPr marL="12700">
              <a:lnSpc>
                <a:spcPct val="100000"/>
              </a:lnSpc>
              <a:spcBef>
                <a:spcPts val="100"/>
              </a:spcBef>
            </a:pPr>
            <a:r>
              <a:rPr lang="pt-BR" sz="2800" dirty="0">
                <a:solidFill>
                  <a:schemeClr val="tx1"/>
                </a:solidFill>
                <a:latin typeface="Times New Roman" panose="02020603050405020304" pitchFamily="18" charset="0"/>
                <a:cs typeface="Times New Roman" panose="02020603050405020304" pitchFamily="18" charset="0"/>
              </a:rPr>
              <a:t>S P E K T R O S K O P</a:t>
            </a:r>
            <a:r>
              <a:rPr lang="pt-BR" sz="2800" spc="-95"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491872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300" y="2454979"/>
            <a:ext cx="8658225" cy="4081642"/>
          </a:xfrm>
        </p:spPr>
      </p:pic>
      <p:sp>
        <p:nvSpPr>
          <p:cNvPr id="4" name="Veri Yer Tutucusu 3"/>
          <p:cNvSpPr>
            <a:spLocks noGrp="1"/>
          </p:cNvSpPr>
          <p:nvPr>
            <p:ph type="dt" sz="half" idx="10"/>
          </p:nvPr>
        </p:nvSpPr>
        <p:spPr/>
        <p:txBody>
          <a:bodyPr/>
          <a:lstStyle/>
          <a:p>
            <a:fld id="{D7663446-8069-4519-81C5-8070BA7134D5}"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30</a:t>
            </a:fld>
            <a:endParaRPr lang="tr-TR"/>
          </a:p>
        </p:txBody>
      </p:sp>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007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31</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86" y="1647825"/>
            <a:ext cx="8945574" cy="4695484"/>
          </a:xfrm>
          <a:prstGeom prst="rect">
            <a:avLst/>
          </a:prstGeom>
        </p:spPr>
      </p:pic>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2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5700" y="1724025"/>
            <a:ext cx="8676767" cy="4454525"/>
          </a:xfrm>
        </p:spPr>
      </p:pic>
      <p:sp>
        <p:nvSpPr>
          <p:cNvPr id="4" name="Veri Yer Tutucusu 3"/>
          <p:cNvSpPr>
            <a:spLocks noGrp="1"/>
          </p:cNvSpPr>
          <p:nvPr>
            <p:ph type="dt" sz="half" idx="10"/>
          </p:nvPr>
        </p:nvSpPr>
        <p:spPr/>
        <p:txBody>
          <a:bodyPr/>
          <a:lstStyle/>
          <a:p>
            <a:fld id="{FC47A25D-9CC9-4155-A20F-0C382EC56D7C}"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32</a:t>
            </a:fld>
            <a:endParaRPr lang="tr-TR"/>
          </a:p>
        </p:txBody>
      </p:sp>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788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00" y="1926557"/>
            <a:ext cx="9525000" cy="4784544"/>
          </a:xfrm>
        </p:spPr>
      </p:pic>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33</a:t>
            </a:fld>
            <a:endParaRPr lang="tr-TR"/>
          </a:p>
        </p:txBody>
      </p:sp>
      <p:sp>
        <p:nvSpPr>
          <p:cNvPr id="8" name="object 2"/>
          <p:cNvSpPr txBox="1">
            <a:spLocks/>
          </p:cNvSpPr>
          <p:nvPr/>
        </p:nvSpPr>
        <p:spPr>
          <a:xfrm>
            <a:off x="1364114" y="950101"/>
            <a:ext cx="7868786"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err="1">
                <a:solidFill>
                  <a:schemeClr val="tx1"/>
                </a:solidFill>
                <a:latin typeface="Times New Roman" panose="02020603050405020304" pitchFamily="18" charset="0"/>
                <a:cs typeface="Times New Roman" panose="02020603050405020304" pitchFamily="18" charset="0"/>
              </a:rPr>
              <a:t>Mass</a:t>
            </a:r>
            <a:r>
              <a:rPr lang="tr-TR" sz="2800" b="1" dirty="0">
                <a:solidFill>
                  <a:schemeClr val="tx1"/>
                </a:solidFill>
                <a:latin typeface="Times New Roman" panose="02020603050405020304" pitchFamily="18" charset="0"/>
                <a:cs typeface="Times New Roman" panose="02020603050405020304" pitchFamily="18" charset="0"/>
              </a:rPr>
              <a:t> Spektroskopisi üzerinde Yapılan çalımalar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8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508" y="2028825"/>
            <a:ext cx="8659330" cy="5334000"/>
          </a:xfrm>
        </p:spPr>
        <p:txBody>
          <a:bodyPr>
            <a:normAutofit/>
          </a:bodyPr>
          <a:lstStyle/>
          <a:p>
            <a:pPr marL="37815" indent="0" algn="just">
              <a:lnSpc>
                <a:spcPct val="150000"/>
              </a:lnSpc>
              <a:buNone/>
            </a:pPr>
            <a:r>
              <a:rPr lang="tr-TR" sz="2400" dirty="0">
                <a:solidFill>
                  <a:schemeClr val="tx1"/>
                </a:solidFill>
                <a:latin typeface="Times New Roman" panose="02020603050405020304" pitchFamily="18" charset="0"/>
                <a:cs typeface="Times New Roman" panose="02020603050405020304" pitchFamily="18" charset="0"/>
              </a:rPr>
              <a:t>Bu tez çalışması temel olarak iki kısımdan oluşmaktadır; birinci kısımda </a:t>
            </a:r>
            <a:r>
              <a:rPr lang="tr-TR" sz="2400" dirty="0" err="1">
                <a:solidFill>
                  <a:schemeClr val="tx1"/>
                </a:solidFill>
                <a:latin typeface="Times New Roman" panose="02020603050405020304" pitchFamily="18" charset="0"/>
                <a:cs typeface="Times New Roman" panose="02020603050405020304" pitchFamily="18" charset="0"/>
              </a:rPr>
              <a:t>nano</a:t>
            </a:r>
            <a:r>
              <a:rPr lang="tr-TR" sz="2400" dirty="0">
                <a:solidFill>
                  <a:schemeClr val="tx1"/>
                </a:solidFill>
                <a:latin typeface="Times New Roman" panose="02020603050405020304" pitchFamily="18" charset="0"/>
                <a:cs typeface="Times New Roman" panose="02020603050405020304" pitchFamily="18" charset="0"/>
              </a:rPr>
              <a:t> sıvı </a:t>
            </a:r>
            <a:r>
              <a:rPr lang="tr-TR" sz="2400" dirty="0" err="1">
                <a:solidFill>
                  <a:schemeClr val="tx1"/>
                </a:solidFill>
                <a:latin typeface="Times New Roman" panose="02020603050405020304" pitchFamily="18" charset="0"/>
                <a:cs typeface="Times New Roman" panose="02020603050405020304" pitchFamily="18" charset="0"/>
              </a:rPr>
              <a:t>kromatografisinin</a:t>
            </a:r>
            <a:r>
              <a:rPr lang="tr-TR" sz="2400" dirty="0">
                <a:solidFill>
                  <a:schemeClr val="tx1"/>
                </a:solidFill>
                <a:latin typeface="Times New Roman" panose="02020603050405020304" pitchFamily="18" charset="0"/>
                <a:cs typeface="Times New Roman" panose="02020603050405020304" pitchFamily="18" charset="0"/>
              </a:rPr>
              <a:t> gösterdiği dezavantajları ortadan kaldırarak daha güvenilir sonuçlar verebilen standart protein sığır serum </a:t>
            </a:r>
            <a:r>
              <a:rPr lang="tr-TR" sz="2400" dirty="0" err="1">
                <a:solidFill>
                  <a:schemeClr val="tx1"/>
                </a:solidFill>
                <a:latin typeface="Times New Roman" panose="02020603050405020304" pitchFamily="18" charset="0"/>
                <a:cs typeface="Times New Roman" panose="02020603050405020304" pitchFamily="18" charset="0"/>
              </a:rPr>
              <a:t>albumin</a:t>
            </a:r>
            <a:r>
              <a:rPr lang="tr-TR" sz="2400" dirty="0">
                <a:solidFill>
                  <a:schemeClr val="tx1"/>
                </a:solidFill>
                <a:latin typeface="Times New Roman" panose="02020603050405020304" pitchFamily="18" charset="0"/>
                <a:cs typeface="Times New Roman" panose="02020603050405020304" pitchFamily="18" charset="0"/>
              </a:rPr>
              <a:t> kullanılarak </a:t>
            </a:r>
            <a:r>
              <a:rPr lang="tr-TR" sz="2400" dirty="0" err="1">
                <a:solidFill>
                  <a:schemeClr val="tx1"/>
                </a:solidFill>
                <a:latin typeface="Times New Roman" panose="02020603050405020304" pitchFamily="18" charset="0"/>
                <a:cs typeface="Times New Roman" panose="02020603050405020304" pitchFamily="18" charset="0"/>
              </a:rPr>
              <a:t>ultrabasınçlı</a:t>
            </a:r>
            <a:r>
              <a:rPr lang="tr-TR" sz="2400" dirty="0">
                <a:solidFill>
                  <a:schemeClr val="tx1"/>
                </a:solidFill>
                <a:latin typeface="Times New Roman" panose="02020603050405020304" pitchFamily="18" charset="0"/>
                <a:cs typeface="Times New Roman" panose="02020603050405020304" pitchFamily="18" charset="0"/>
              </a:rPr>
              <a:t> sıvı </a:t>
            </a:r>
            <a:r>
              <a:rPr lang="tr-TR" sz="2400" dirty="0" err="1">
                <a:solidFill>
                  <a:schemeClr val="tx1"/>
                </a:solidFill>
                <a:latin typeface="Times New Roman" panose="02020603050405020304" pitchFamily="18" charset="0"/>
                <a:cs typeface="Times New Roman" panose="02020603050405020304" pitchFamily="18" charset="0"/>
              </a:rPr>
              <a:t>kromatografik</a:t>
            </a:r>
            <a:r>
              <a:rPr lang="tr-TR" sz="2400" dirty="0">
                <a:solidFill>
                  <a:schemeClr val="tx1"/>
                </a:solidFill>
                <a:latin typeface="Times New Roman" panose="02020603050405020304" pitchFamily="18" charset="0"/>
                <a:cs typeface="Times New Roman" panose="02020603050405020304" pitchFamily="18" charset="0"/>
              </a:rPr>
              <a:t> yöntem geliştirilmesi ve valide edilmesi planlanmıştır. Geliştirilen ve valide edilen bu yöntem kullanılarak Caco2 kolon kanseri hücrelerinde bulunan protein ve </a:t>
            </a:r>
            <a:r>
              <a:rPr lang="tr-TR" sz="2400" dirty="0" err="1">
                <a:solidFill>
                  <a:schemeClr val="tx1"/>
                </a:solidFill>
                <a:latin typeface="Times New Roman" panose="02020603050405020304" pitchFamily="18" charset="0"/>
                <a:cs typeface="Times New Roman" panose="02020603050405020304" pitchFamily="18" charset="0"/>
              </a:rPr>
              <a:t>peptitlerin</a:t>
            </a:r>
            <a:r>
              <a:rPr lang="tr-TR" sz="2400" dirty="0">
                <a:solidFill>
                  <a:schemeClr val="tx1"/>
                </a:solidFill>
                <a:latin typeface="Times New Roman" panose="02020603050405020304" pitchFamily="18" charset="0"/>
                <a:cs typeface="Times New Roman" panose="02020603050405020304" pitchFamily="18" charset="0"/>
              </a:rPr>
              <a:t> nitel ve yarı nicel analizleri yapılmıştır. </a:t>
            </a: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34</a:t>
            </a:fld>
            <a:endParaRPr lang="tr-TR"/>
          </a:p>
        </p:txBody>
      </p:sp>
      <p:sp>
        <p:nvSpPr>
          <p:cNvPr id="7" name="object 2"/>
          <p:cNvSpPr txBox="1">
            <a:spLocks/>
          </p:cNvSpPr>
          <p:nvPr/>
        </p:nvSpPr>
        <p:spPr>
          <a:xfrm>
            <a:off x="1155701" y="519214"/>
            <a:ext cx="8523570" cy="1305486"/>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gn="ctr">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CACO-2 kolon kanseri hücrelerinde ultra performanslı sıvı </a:t>
            </a:r>
            <a:r>
              <a:rPr lang="tr-TR" sz="2800" b="1" dirty="0" err="1">
                <a:solidFill>
                  <a:schemeClr val="tx1"/>
                </a:solidFill>
                <a:latin typeface="Times New Roman" panose="02020603050405020304" pitchFamily="18" charset="0"/>
                <a:cs typeface="Times New Roman" panose="02020603050405020304" pitchFamily="18" charset="0"/>
              </a:rPr>
              <a:t>kromatografisi</a:t>
            </a:r>
            <a:r>
              <a:rPr lang="tr-TR" sz="2800" b="1" dirty="0">
                <a:solidFill>
                  <a:schemeClr val="tx1"/>
                </a:solidFill>
                <a:latin typeface="Times New Roman" panose="02020603050405020304" pitchFamily="18" charset="0"/>
                <a:cs typeface="Times New Roman" panose="02020603050405020304" pitchFamily="18" charset="0"/>
              </a:rPr>
              <a:t>-kütle spektroskopisi bazlı </a:t>
            </a:r>
            <a:r>
              <a:rPr lang="tr-TR" sz="2800" b="1" dirty="0" err="1">
                <a:solidFill>
                  <a:schemeClr val="tx1"/>
                </a:solidFill>
                <a:latin typeface="Times New Roman" panose="02020603050405020304" pitchFamily="18" charset="0"/>
                <a:cs typeface="Times New Roman" panose="02020603050405020304" pitchFamily="18" charset="0"/>
              </a:rPr>
              <a:t>proteomik</a:t>
            </a:r>
            <a:r>
              <a:rPr lang="tr-TR" sz="2800" b="1" dirty="0">
                <a:solidFill>
                  <a:schemeClr val="tx1"/>
                </a:solidFill>
                <a:latin typeface="Times New Roman" panose="02020603050405020304" pitchFamily="18" charset="0"/>
                <a:cs typeface="Times New Roman" panose="02020603050405020304" pitchFamily="18" charset="0"/>
              </a:rPr>
              <a:t> çalışmalar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15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buClrTx/>
              <a:buFont typeface="Arial" panose="020B0604020202020204" pitchFamily="34" charset="0"/>
              <a:buChar char="•"/>
            </a:pPr>
            <a:r>
              <a:rPr lang="tr-TR" sz="2000" dirty="0">
                <a:solidFill>
                  <a:schemeClr val="tx1"/>
                </a:solidFill>
                <a:latin typeface="Times New Roman" panose="02020603050405020304" pitchFamily="18" charset="0"/>
                <a:cs typeface="Times New Roman" panose="02020603050405020304" pitchFamily="18" charset="0"/>
              </a:rPr>
              <a:t>Tez çalışmasının ikinci kısmında bitkisel temelli </a:t>
            </a:r>
            <a:r>
              <a:rPr lang="tr-TR" sz="2000" dirty="0" err="1">
                <a:solidFill>
                  <a:schemeClr val="tx1"/>
                </a:solidFill>
                <a:latin typeface="Times New Roman" panose="02020603050405020304" pitchFamily="18" charset="0"/>
                <a:cs typeface="Times New Roman" panose="02020603050405020304" pitchFamily="18" charset="0"/>
              </a:rPr>
              <a:t>hemostatik</a:t>
            </a:r>
            <a:r>
              <a:rPr lang="tr-TR" sz="2000" dirty="0">
                <a:solidFill>
                  <a:schemeClr val="tx1"/>
                </a:solidFill>
                <a:latin typeface="Times New Roman" panose="02020603050405020304" pitchFamily="18" charset="0"/>
                <a:cs typeface="Times New Roman" panose="02020603050405020304" pitchFamily="18" charset="0"/>
              </a:rPr>
              <a:t> ajanın CaCo2 kolon kanseri hücreleri üzerindeki çoğalmayı durdurucu etkileri geliştirilen ultra basınçlı sıvı </a:t>
            </a:r>
            <a:r>
              <a:rPr lang="tr-TR" sz="2000" dirty="0" err="1">
                <a:solidFill>
                  <a:schemeClr val="tx1"/>
                </a:solidFill>
                <a:latin typeface="Times New Roman" panose="02020603050405020304" pitchFamily="18" charset="0"/>
                <a:cs typeface="Times New Roman" panose="02020603050405020304" pitchFamily="18" charset="0"/>
              </a:rPr>
              <a:t>kromatografisi</a:t>
            </a:r>
            <a:r>
              <a:rPr lang="tr-TR" sz="2000" dirty="0">
                <a:solidFill>
                  <a:schemeClr val="tx1"/>
                </a:solidFill>
                <a:latin typeface="Times New Roman" panose="02020603050405020304" pitchFamily="18" charset="0"/>
                <a:cs typeface="Times New Roman" panose="02020603050405020304" pitchFamily="18" charset="0"/>
              </a:rPr>
              <a:t> ile birlikte </a:t>
            </a:r>
            <a:r>
              <a:rPr lang="tr-TR" sz="2000" dirty="0" err="1">
                <a:solidFill>
                  <a:schemeClr val="tx1"/>
                </a:solidFill>
                <a:latin typeface="Times New Roman" panose="02020603050405020304" pitchFamily="18" charset="0"/>
                <a:cs typeface="Times New Roman" panose="02020603050405020304" pitchFamily="18" charset="0"/>
              </a:rPr>
              <a:t>kuadrupol</a:t>
            </a:r>
            <a:r>
              <a:rPr lang="tr-TR" sz="2000" dirty="0">
                <a:solidFill>
                  <a:schemeClr val="tx1"/>
                </a:solidFill>
                <a:latin typeface="Times New Roman" panose="02020603050405020304" pitchFamily="18" charset="0"/>
                <a:cs typeface="Times New Roman" panose="02020603050405020304" pitchFamily="18" charset="0"/>
              </a:rPr>
              <a:t> uçuş zamanlı kütle spektroskopisi yöntemi kullanılarak incelenmiştir. Sonuçlar </a:t>
            </a:r>
            <a:r>
              <a:rPr lang="tr-TR" sz="2000" dirty="0" err="1">
                <a:solidFill>
                  <a:schemeClr val="tx1"/>
                </a:solidFill>
                <a:latin typeface="Times New Roman" panose="02020603050405020304" pitchFamily="18" charset="0"/>
                <a:cs typeface="Times New Roman" panose="02020603050405020304" pitchFamily="18" charset="0"/>
              </a:rPr>
              <a:t>Maxquant</a:t>
            </a:r>
            <a:r>
              <a:rPr lang="tr-TR" sz="2000" dirty="0">
                <a:solidFill>
                  <a:schemeClr val="tx1"/>
                </a:solidFill>
                <a:latin typeface="Times New Roman" panose="02020603050405020304" pitchFamily="18" charset="0"/>
                <a:cs typeface="Times New Roman" panose="02020603050405020304" pitchFamily="18" charset="0"/>
              </a:rPr>
              <a:t> programı ile değerlendirilmiştir. Yapılan analizler sonucunda tez çalışmasının amaçları içinde yer alan bitkisel temelli </a:t>
            </a:r>
            <a:r>
              <a:rPr lang="tr-TR" sz="2000" dirty="0" err="1">
                <a:solidFill>
                  <a:schemeClr val="tx1"/>
                </a:solidFill>
                <a:latin typeface="Times New Roman" panose="02020603050405020304" pitchFamily="18" charset="0"/>
                <a:cs typeface="Times New Roman" panose="02020603050405020304" pitchFamily="18" charset="0"/>
              </a:rPr>
              <a:t>hemostatik</a:t>
            </a:r>
            <a:r>
              <a:rPr lang="tr-TR" sz="2000" dirty="0">
                <a:solidFill>
                  <a:schemeClr val="tx1"/>
                </a:solidFill>
                <a:latin typeface="Times New Roman" panose="02020603050405020304" pitchFamily="18" charset="0"/>
                <a:cs typeface="Times New Roman" panose="02020603050405020304" pitchFamily="18" charset="0"/>
              </a:rPr>
              <a:t> ajanın CaCo2 kolon kanseri hücreleri üzerinde hangi yolakları etkilediği ve hangi önemli kanser hedefleri üzerinde hücre </a:t>
            </a:r>
            <a:r>
              <a:rPr lang="tr-TR" sz="2000" dirty="0" err="1">
                <a:solidFill>
                  <a:schemeClr val="tx1"/>
                </a:solidFill>
                <a:latin typeface="Times New Roman" panose="02020603050405020304" pitchFamily="18" charset="0"/>
                <a:cs typeface="Times New Roman" panose="02020603050405020304" pitchFamily="18" charset="0"/>
              </a:rPr>
              <a:t>proliferasyonu</a:t>
            </a:r>
            <a:r>
              <a:rPr lang="tr-TR" sz="2000" dirty="0">
                <a:solidFill>
                  <a:schemeClr val="tx1"/>
                </a:solidFill>
                <a:latin typeface="Times New Roman" panose="02020603050405020304" pitchFamily="18" charset="0"/>
                <a:cs typeface="Times New Roman" panose="02020603050405020304" pitchFamily="18" charset="0"/>
              </a:rPr>
              <a:t> etki gösterdiği, bu etkiye karşı hücrenin hangi savunma yolaklarını kullandığı ve bu ajana karşı nasıl direnç geliştirdiği </a:t>
            </a:r>
            <a:r>
              <a:rPr lang="tr-TR" sz="2000" dirty="0" err="1">
                <a:solidFill>
                  <a:schemeClr val="tx1"/>
                </a:solidFill>
                <a:latin typeface="Times New Roman" panose="02020603050405020304" pitchFamily="18" charset="0"/>
                <a:cs typeface="Times New Roman" panose="02020603050405020304" pitchFamily="18" charset="0"/>
              </a:rPr>
              <a:t>proteomik</a:t>
            </a:r>
            <a:r>
              <a:rPr lang="tr-TR" sz="2000" dirty="0">
                <a:solidFill>
                  <a:schemeClr val="tx1"/>
                </a:solidFill>
                <a:latin typeface="Times New Roman" panose="02020603050405020304" pitchFamily="18" charset="0"/>
                <a:cs typeface="Times New Roman" panose="02020603050405020304" pitchFamily="18" charset="0"/>
              </a:rPr>
              <a:t> açıdan incelenmiştir. Çalışmalarda bitkisel temelli </a:t>
            </a:r>
            <a:r>
              <a:rPr lang="tr-TR" sz="2000" dirty="0" err="1">
                <a:solidFill>
                  <a:schemeClr val="tx1"/>
                </a:solidFill>
                <a:latin typeface="Times New Roman" panose="02020603050405020304" pitchFamily="18" charset="0"/>
                <a:cs typeface="Times New Roman" panose="02020603050405020304" pitchFamily="18" charset="0"/>
              </a:rPr>
              <a:t>hemostatik</a:t>
            </a:r>
            <a:r>
              <a:rPr lang="tr-TR" sz="2000" dirty="0">
                <a:solidFill>
                  <a:schemeClr val="tx1"/>
                </a:solidFill>
                <a:latin typeface="Times New Roman" panose="02020603050405020304" pitchFamily="18" charset="0"/>
                <a:cs typeface="Times New Roman" panose="02020603050405020304" pitchFamily="18" charset="0"/>
              </a:rPr>
              <a:t> ajan kullanılması ile bir çok proteinin azalarak ve çoğalarak etkilendiği ve miktarının değiştiği saptanmıştır.</a:t>
            </a: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35</a:t>
            </a:fld>
            <a:endParaRPr lang="tr-TR"/>
          </a:p>
        </p:txBody>
      </p:sp>
      <p:sp>
        <p:nvSpPr>
          <p:cNvPr id="7" name="object 2"/>
          <p:cNvSpPr txBox="1">
            <a:spLocks/>
          </p:cNvSpPr>
          <p:nvPr/>
        </p:nvSpPr>
        <p:spPr>
          <a:xfrm>
            <a:off x="1155701" y="519214"/>
            <a:ext cx="8523570" cy="1305486"/>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gn="ctr">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CACO-2 kolon kanseri hücrelerinde ultra performanslı sıvı </a:t>
            </a:r>
            <a:r>
              <a:rPr lang="tr-TR" sz="2800" b="1" dirty="0" err="1">
                <a:solidFill>
                  <a:schemeClr val="tx1"/>
                </a:solidFill>
                <a:latin typeface="Times New Roman" panose="02020603050405020304" pitchFamily="18" charset="0"/>
                <a:cs typeface="Times New Roman" panose="02020603050405020304" pitchFamily="18" charset="0"/>
              </a:rPr>
              <a:t>kromatografisi</a:t>
            </a:r>
            <a:r>
              <a:rPr lang="tr-TR" sz="2800" b="1" dirty="0">
                <a:solidFill>
                  <a:schemeClr val="tx1"/>
                </a:solidFill>
                <a:latin typeface="Times New Roman" panose="02020603050405020304" pitchFamily="18" charset="0"/>
                <a:cs typeface="Times New Roman" panose="02020603050405020304" pitchFamily="18" charset="0"/>
              </a:rPr>
              <a:t>-kütle spektroskopisi bazlı </a:t>
            </a:r>
            <a:r>
              <a:rPr lang="tr-TR" sz="2800" b="1" dirty="0" err="1">
                <a:solidFill>
                  <a:schemeClr val="tx1"/>
                </a:solidFill>
                <a:latin typeface="Times New Roman" panose="02020603050405020304" pitchFamily="18" charset="0"/>
                <a:cs typeface="Times New Roman" panose="02020603050405020304" pitchFamily="18" charset="0"/>
              </a:rPr>
              <a:t>proteomik</a:t>
            </a:r>
            <a:r>
              <a:rPr lang="tr-TR" sz="2800" b="1" dirty="0">
                <a:solidFill>
                  <a:schemeClr val="tx1"/>
                </a:solidFill>
                <a:latin typeface="Times New Roman" panose="02020603050405020304" pitchFamily="18" charset="0"/>
                <a:cs typeface="Times New Roman" panose="02020603050405020304" pitchFamily="18" charset="0"/>
              </a:rPr>
              <a:t> çalışmalar</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06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500" y="2638425"/>
            <a:ext cx="8661654" cy="1495764"/>
          </a:xfrm>
        </p:spPr>
        <p:txBody>
          <a:bodyPr>
            <a:normAutofit/>
          </a:bodyPr>
          <a:lstStyle/>
          <a:p>
            <a:pPr marL="37815" indent="0" algn="ctr"/>
            <a:endParaRPr lang="tr-TR" dirty="0"/>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36</a:t>
            </a:fld>
            <a:endParaRPr lang="tr-TR"/>
          </a:p>
        </p:txBody>
      </p:sp>
      <p:sp>
        <p:nvSpPr>
          <p:cNvPr id="6" name="Yuvarlatılmış Dikdörtgen 5"/>
          <p:cNvSpPr/>
          <p:nvPr/>
        </p:nvSpPr>
        <p:spPr>
          <a:xfrm>
            <a:off x="2679700" y="2662407"/>
            <a:ext cx="6019800" cy="14717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tr-TR" sz="4000" b="1" dirty="0">
                <a:solidFill>
                  <a:schemeClr val="tx1"/>
                </a:solidFill>
              </a:rPr>
            </a:br>
            <a:r>
              <a:rPr lang="tr-TR" sz="4000" b="1" dirty="0">
                <a:solidFill>
                  <a:schemeClr val="tx1"/>
                </a:solidFill>
              </a:rPr>
              <a:t>TEŞEKKÜRLER</a:t>
            </a:r>
            <a:br>
              <a:rPr lang="tr-TR" sz="4000" b="1" dirty="0">
                <a:solidFill>
                  <a:schemeClr val="tx1"/>
                </a:solidFill>
              </a:rPr>
            </a:br>
            <a:endParaRPr lang="tr-TR" sz="4000" b="1" dirty="0">
              <a:solidFill>
                <a:schemeClr val="tx1"/>
              </a:solidFill>
            </a:endParaRPr>
          </a:p>
        </p:txBody>
      </p:sp>
    </p:spTree>
    <p:extLst>
      <p:ext uri="{BB962C8B-B14F-4D97-AF65-F5344CB8AC3E}">
        <p14:creationId xmlns:p14="http://schemas.microsoft.com/office/powerpoint/2010/main" val="21354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508" y="1800225"/>
            <a:ext cx="8659330" cy="4922308"/>
          </a:xfrm>
        </p:spPr>
        <p:txBody>
          <a:bodyPr>
            <a:normAutofit/>
          </a:bodyPr>
          <a:lstStyle/>
          <a:p>
            <a:pPr marL="53975" marR="5080">
              <a:lnSpc>
                <a:spcPct val="130000"/>
              </a:lnSpc>
              <a:spcBef>
                <a:spcPts val="100"/>
              </a:spcBef>
            </a:pPr>
            <a:r>
              <a:rPr lang="tr-TR" sz="2000" spc="-5" dirty="0">
                <a:solidFill>
                  <a:schemeClr val="tx1"/>
                </a:solidFill>
                <a:latin typeface="Times New Roman" panose="02020603050405020304" pitchFamily="18" charset="0"/>
                <a:cs typeface="Times New Roman" panose="02020603050405020304" pitchFamily="18" charset="0"/>
              </a:rPr>
              <a:t>Spektroskopi sürekli gelişmekte </a:t>
            </a:r>
            <a:r>
              <a:rPr lang="tr-TR" sz="2000" dirty="0">
                <a:solidFill>
                  <a:schemeClr val="tx1"/>
                </a:solidFill>
                <a:latin typeface="Times New Roman" panose="02020603050405020304" pitchFamily="18" charset="0"/>
                <a:cs typeface="Times New Roman" panose="02020603050405020304" pitchFamily="18" charset="0"/>
              </a:rPr>
              <a:t>olan bir </a:t>
            </a:r>
            <a:r>
              <a:rPr lang="tr-TR" sz="2000" spc="-20" dirty="0">
                <a:solidFill>
                  <a:schemeClr val="tx1"/>
                </a:solidFill>
                <a:latin typeface="Times New Roman" panose="02020603050405020304" pitchFamily="18" charset="0"/>
                <a:cs typeface="Times New Roman" panose="02020603050405020304" pitchFamily="18" charset="0"/>
              </a:rPr>
              <a:t>daldır. </a:t>
            </a:r>
            <a:r>
              <a:rPr lang="tr-TR" sz="2000" spc="-5" dirty="0">
                <a:solidFill>
                  <a:schemeClr val="tx1"/>
                </a:solidFill>
                <a:latin typeface="Times New Roman" panose="02020603050405020304" pitchFamily="18" charset="0"/>
                <a:cs typeface="Times New Roman" panose="02020603050405020304" pitchFamily="18" charset="0"/>
              </a:rPr>
              <a:t>Hem </a:t>
            </a:r>
            <a:r>
              <a:rPr lang="tr-TR" sz="2000" dirty="0">
                <a:solidFill>
                  <a:schemeClr val="tx1"/>
                </a:solidFill>
                <a:latin typeface="Times New Roman" panose="02020603050405020304" pitchFamily="18" charset="0"/>
                <a:cs typeface="Times New Roman" panose="02020603050405020304" pitchFamily="18" charset="0"/>
              </a:rPr>
              <a:t>var olan </a:t>
            </a:r>
            <a:r>
              <a:rPr lang="tr-TR" sz="2000" spc="-5" dirty="0">
                <a:solidFill>
                  <a:schemeClr val="tx1"/>
                </a:solidFill>
                <a:latin typeface="Times New Roman" panose="02020603050405020304" pitchFamily="18" charset="0"/>
                <a:cs typeface="Times New Roman" panose="02020603050405020304" pitchFamily="18" charset="0"/>
              </a:rPr>
              <a:t>tekniklerin  </a:t>
            </a:r>
            <a:r>
              <a:rPr lang="tr-TR" sz="2000" dirty="0">
                <a:solidFill>
                  <a:schemeClr val="tx1"/>
                </a:solidFill>
                <a:latin typeface="Times New Roman" panose="02020603050405020304" pitchFamily="18" charset="0"/>
                <a:cs typeface="Times New Roman" panose="02020603050405020304" pitchFamily="18" charset="0"/>
              </a:rPr>
              <a:t>iyileştirilmesi ve </a:t>
            </a:r>
            <a:r>
              <a:rPr lang="tr-TR" sz="2000" spc="-5" dirty="0">
                <a:solidFill>
                  <a:schemeClr val="tx1"/>
                </a:solidFill>
                <a:latin typeface="Times New Roman" panose="02020603050405020304" pitchFamily="18" charset="0"/>
                <a:cs typeface="Times New Roman" panose="02020603050405020304" pitchFamily="18" charset="0"/>
              </a:rPr>
              <a:t>geliştirilmesi, </a:t>
            </a:r>
            <a:r>
              <a:rPr lang="tr-TR" sz="2000" dirty="0">
                <a:solidFill>
                  <a:schemeClr val="tx1"/>
                </a:solidFill>
                <a:latin typeface="Times New Roman" panose="02020603050405020304" pitchFamily="18" charset="0"/>
                <a:cs typeface="Times New Roman" panose="02020603050405020304" pitchFamily="18" charset="0"/>
              </a:rPr>
              <a:t>hem de yeni yöntemlerin önerilmesi bu</a:t>
            </a:r>
            <a:r>
              <a:rPr lang="tr-TR" sz="2000" spc="-105"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alanı  şimdiye dek hep canlı</a:t>
            </a:r>
            <a:r>
              <a:rPr lang="tr-TR" sz="2000" spc="-40" dirty="0">
                <a:solidFill>
                  <a:schemeClr val="tx1"/>
                </a:solidFill>
                <a:latin typeface="Times New Roman" panose="02020603050405020304" pitchFamily="18" charset="0"/>
                <a:cs typeface="Times New Roman" panose="02020603050405020304" pitchFamily="18" charset="0"/>
              </a:rPr>
              <a:t> </a:t>
            </a:r>
            <a:r>
              <a:rPr lang="tr-TR" sz="2000" spc="-15" dirty="0">
                <a:solidFill>
                  <a:schemeClr val="tx1"/>
                </a:solidFill>
                <a:latin typeface="Times New Roman" panose="02020603050405020304" pitchFamily="18" charset="0"/>
                <a:cs typeface="Times New Roman" panose="02020603050405020304" pitchFamily="18" charset="0"/>
              </a:rPr>
              <a:t>tutmuştur.</a:t>
            </a:r>
            <a:endParaRPr lang="tr-TR" sz="2000" dirty="0">
              <a:solidFill>
                <a:schemeClr val="tx1"/>
              </a:solidFill>
              <a:latin typeface="Times New Roman" panose="02020603050405020304" pitchFamily="18" charset="0"/>
              <a:cs typeface="Times New Roman" panose="02020603050405020304" pitchFamily="18" charset="0"/>
            </a:endParaRPr>
          </a:p>
          <a:p>
            <a:pPr>
              <a:lnSpc>
                <a:spcPct val="100000"/>
              </a:lnSpc>
            </a:pPr>
            <a:endParaRPr lang="tr-TR" sz="2000" dirty="0">
              <a:solidFill>
                <a:schemeClr val="tx1"/>
              </a:solidFill>
              <a:latin typeface="Times New Roman" panose="02020603050405020304" pitchFamily="18" charset="0"/>
              <a:cs typeface="Times New Roman" panose="02020603050405020304" pitchFamily="18" charset="0"/>
            </a:endParaRPr>
          </a:p>
          <a:p>
            <a:pPr marL="12700" marR="135255">
              <a:lnSpc>
                <a:spcPct val="130000"/>
              </a:lnSpc>
              <a:spcBef>
                <a:spcPts val="1575"/>
              </a:spcBef>
            </a:pPr>
            <a:r>
              <a:rPr lang="tr-TR" sz="2000" dirty="0">
                <a:solidFill>
                  <a:schemeClr val="tx1"/>
                </a:solidFill>
                <a:latin typeface="Times New Roman" panose="02020603050405020304" pitchFamily="18" charset="0"/>
                <a:cs typeface="Times New Roman" panose="02020603050405020304" pitchFamily="18" charset="0"/>
              </a:rPr>
              <a:t>Günümüzde spektroskopi </a:t>
            </a:r>
            <a:r>
              <a:rPr lang="tr-TR" sz="2000" spc="-5" dirty="0">
                <a:solidFill>
                  <a:schemeClr val="tx1"/>
                </a:solidFill>
                <a:latin typeface="Times New Roman" panose="02020603050405020304" pitchFamily="18" charset="0"/>
                <a:cs typeface="Times New Roman" panose="02020603050405020304" pitchFamily="18" charset="0"/>
              </a:rPr>
              <a:t>kavramı </a:t>
            </a:r>
            <a:r>
              <a:rPr lang="tr-TR" sz="2000" dirty="0">
                <a:solidFill>
                  <a:schemeClr val="tx1"/>
                </a:solidFill>
                <a:latin typeface="Times New Roman" panose="02020603050405020304" pitchFamily="18" charset="0"/>
                <a:cs typeface="Times New Roman" panose="02020603050405020304" pitchFamily="18" charset="0"/>
              </a:rPr>
              <a:t>içine pek çok </a:t>
            </a:r>
            <a:r>
              <a:rPr lang="tr-TR" sz="2000" spc="-5" dirty="0">
                <a:solidFill>
                  <a:schemeClr val="tx1"/>
                </a:solidFill>
                <a:latin typeface="Times New Roman" panose="02020603050405020304" pitchFamily="18" charset="0"/>
                <a:cs typeface="Times New Roman" panose="02020603050405020304" pitchFamily="18" charset="0"/>
              </a:rPr>
              <a:t>teknik </a:t>
            </a:r>
            <a:r>
              <a:rPr lang="tr-TR" sz="2000" dirty="0">
                <a:solidFill>
                  <a:schemeClr val="tx1"/>
                </a:solidFill>
                <a:latin typeface="Times New Roman" panose="02020603050405020304" pitchFamily="18" charset="0"/>
                <a:cs typeface="Times New Roman" panose="02020603050405020304" pitchFamily="18" charset="0"/>
              </a:rPr>
              <a:t>girmesine</a:t>
            </a:r>
            <a:r>
              <a:rPr lang="tr-TR" sz="2000" spc="-105"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rağmen  </a:t>
            </a:r>
            <a:r>
              <a:rPr lang="tr-TR" sz="2000" spc="-5" dirty="0">
                <a:solidFill>
                  <a:schemeClr val="tx1"/>
                </a:solidFill>
                <a:latin typeface="Times New Roman" panose="02020603050405020304" pitchFamily="18" charset="0"/>
                <a:cs typeface="Times New Roman" panose="02020603050405020304" pitchFamily="18" charset="0"/>
              </a:rPr>
              <a:t>başlangıçta </a:t>
            </a:r>
            <a:r>
              <a:rPr lang="tr-TR" sz="2000" dirty="0">
                <a:solidFill>
                  <a:schemeClr val="tx1"/>
                </a:solidFill>
                <a:latin typeface="Times New Roman" panose="02020603050405020304" pitchFamily="18" charset="0"/>
                <a:cs typeface="Times New Roman" panose="02020603050405020304" pitchFamily="18" charset="0"/>
              </a:rPr>
              <a:t>sadece </a:t>
            </a:r>
            <a:r>
              <a:rPr lang="tr-TR" sz="2000" spc="-5" dirty="0">
                <a:solidFill>
                  <a:schemeClr val="tx1"/>
                </a:solidFill>
                <a:latin typeface="Times New Roman" panose="02020603050405020304" pitchFamily="18" charset="0"/>
                <a:cs typeface="Times New Roman" panose="02020603050405020304" pitchFamily="18" charset="0"/>
              </a:rPr>
              <a:t>optik </a:t>
            </a:r>
            <a:r>
              <a:rPr lang="tr-TR" sz="2000" dirty="0">
                <a:solidFill>
                  <a:schemeClr val="tx1"/>
                </a:solidFill>
                <a:latin typeface="Times New Roman" panose="02020603050405020304" pitchFamily="18" charset="0"/>
                <a:cs typeface="Times New Roman" panose="02020603050405020304" pitchFamily="18" charset="0"/>
              </a:rPr>
              <a:t>spektroskopi </a:t>
            </a:r>
            <a:r>
              <a:rPr lang="tr-TR" sz="2000" spc="-5" dirty="0">
                <a:solidFill>
                  <a:schemeClr val="tx1"/>
                </a:solidFill>
                <a:latin typeface="Times New Roman" panose="02020603050405020304" pitchFamily="18" charset="0"/>
                <a:cs typeface="Times New Roman" panose="02020603050405020304" pitchFamily="18" charset="0"/>
              </a:rPr>
              <a:t>olarak</a:t>
            </a:r>
            <a:r>
              <a:rPr lang="tr-TR" sz="2000" spc="-50" dirty="0">
                <a:solidFill>
                  <a:schemeClr val="tx1"/>
                </a:solidFill>
                <a:latin typeface="Times New Roman" panose="02020603050405020304" pitchFamily="18" charset="0"/>
                <a:cs typeface="Times New Roman" panose="02020603050405020304" pitchFamily="18" charset="0"/>
              </a:rPr>
              <a:t> </a:t>
            </a:r>
            <a:r>
              <a:rPr lang="tr-TR" sz="2000" spc="-10" dirty="0">
                <a:solidFill>
                  <a:schemeClr val="tx1"/>
                </a:solidFill>
                <a:latin typeface="Times New Roman" panose="02020603050405020304" pitchFamily="18" charset="0"/>
                <a:cs typeface="Times New Roman" panose="02020603050405020304" pitchFamily="18" charset="0"/>
              </a:rPr>
              <a:t>gelişmiştir.</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4</a:t>
            </a:fld>
            <a:endParaRPr lang="tr-TR"/>
          </a:p>
        </p:txBody>
      </p:sp>
      <p:sp>
        <p:nvSpPr>
          <p:cNvPr id="6"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pt-BR" sz="2800" b="1" dirty="0">
                <a:solidFill>
                  <a:schemeClr val="tx1"/>
                </a:solidFill>
                <a:latin typeface="Times New Roman" panose="02020603050405020304" pitchFamily="18" charset="0"/>
                <a:cs typeface="Times New Roman" panose="02020603050405020304" pitchFamily="18" charset="0"/>
              </a:rPr>
              <a:t>S P E K T R O S K O P</a:t>
            </a:r>
            <a:r>
              <a:rPr lang="pt-BR" sz="2800" b="1" spc="-95" dirty="0">
                <a:solidFill>
                  <a:schemeClr val="tx1"/>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16433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sz="half" idx="2"/>
          </p:nvPr>
        </p:nvSpPr>
        <p:spPr>
          <a:prstGeom prst="rect">
            <a:avLst/>
          </a:prstGeom>
        </p:spPr>
        <p:txBody>
          <a:bodyPr vert="horz" wrap="square" lIns="0" tIns="94615" rIns="0" bIns="0" rtlCol="0">
            <a:spAutoFit/>
          </a:bodyPr>
          <a:lstStyle/>
          <a:p>
            <a:pPr marL="278130" indent="-265430">
              <a:lnSpc>
                <a:spcPct val="100000"/>
              </a:lnSpc>
              <a:spcBef>
                <a:spcPts val="745"/>
              </a:spcBef>
              <a:buFont typeface="Wingdings"/>
              <a:buChar char=""/>
              <a:tabLst>
                <a:tab pos="278765" algn="l"/>
              </a:tabLst>
            </a:pPr>
            <a:r>
              <a:rPr dirty="0"/>
              <a:t>Spektroskopinin</a:t>
            </a:r>
            <a:r>
              <a:rPr spc="-60" dirty="0"/>
              <a:t> </a:t>
            </a:r>
            <a:r>
              <a:rPr spc="-5" dirty="0"/>
              <a:t>başlangıcı,</a:t>
            </a:r>
          </a:p>
          <a:p>
            <a:pPr marL="12700" marR="107314">
              <a:lnSpc>
                <a:spcPct val="130000"/>
              </a:lnSpc>
            </a:pPr>
            <a:r>
              <a:rPr spc="-5" dirty="0"/>
              <a:t>17. </a:t>
            </a:r>
            <a:r>
              <a:rPr spc="-45" dirty="0"/>
              <a:t>yy. </a:t>
            </a:r>
            <a:r>
              <a:rPr spc="-5" dirty="0"/>
              <a:t>da Newton’un </a:t>
            </a:r>
            <a:r>
              <a:rPr dirty="0"/>
              <a:t>güneş  </a:t>
            </a:r>
            <a:r>
              <a:rPr spc="-5" dirty="0"/>
              <a:t>ışığının </a:t>
            </a:r>
            <a:r>
              <a:rPr dirty="0"/>
              <a:t>çeşitli renklerden  </a:t>
            </a:r>
            <a:r>
              <a:rPr spc="-5" dirty="0"/>
              <a:t>oluştuğunu </a:t>
            </a:r>
            <a:r>
              <a:rPr dirty="0"/>
              <a:t>gösteren meşhur  prizma</a:t>
            </a:r>
            <a:r>
              <a:rPr spc="-20" dirty="0"/>
              <a:t> </a:t>
            </a:r>
            <a:r>
              <a:rPr spc="-15" dirty="0"/>
              <a:t>deneyidir.</a:t>
            </a:r>
          </a:p>
          <a:p>
            <a:pPr>
              <a:lnSpc>
                <a:spcPct val="100000"/>
              </a:lnSpc>
              <a:spcBef>
                <a:spcPts val="50"/>
              </a:spcBef>
            </a:pPr>
            <a:endParaRPr sz="2400" dirty="0">
              <a:latin typeface="Times New Roman"/>
              <a:cs typeface="Times New Roman"/>
            </a:endParaRPr>
          </a:p>
          <a:p>
            <a:pPr marL="12700" marR="55880">
              <a:lnSpc>
                <a:spcPct val="130000"/>
              </a:lnSpc>
              <a:buFont typeface="Wingdings"/>
              <a:buChar char=""/>
              <a:tabLst>
                <a:tab pos="278765" algn="l"/>
              </a:tabLst>
            </a:pPr>
            <a:r>
              <a:rPr spc="-5" dirty="0"/>
              <a:t>19. yüzyılın başında  </a:t>
            </a:r>
            <a:r>
              <a:rPr dirty="0"/>
              <a:t>görünmeyen elektromanyetik  </a:t>
            </a:r>
            <a:r>
              <a:rPr spc="-5" dirty="0"/>
              <a:t>ışımanın (IR </a:t>
            </a:r>
            <a:r>
              <a:rPr dirty="0"/>
              <a:t>ve UV) </a:t>
            </a:r>
            <a:r>
              <a:rPr spc="-5" dirty="0"/>
              <a:t>varlığının  anlaşılması </a:t>
            </a:r>
            <a:r>
              <a:rPr dirty="0"/>
              <a:t>ile Newton  </a:t>
            </a:r>
            <a:r>
              <a:rPr spc="-5" dirty="0"/>
              <a:t>spektrumu</a:t>
            </a:r>
            <a:r>
              <a:rPr spc="-25" dirty="0"/>
              <a:t> </a:t>
            </a:r>
            <a:r>
              <a:rPr spc="-10" dirty="0"/>
              <a:t>genişlemiştir.</a:t>
            </a:r>
          </a:p>
        </p:txBody>
      </p:sp>
      <p:sp>
        <p:nvSpPr>
          <p:cNvPr id="8" name="object 8"/>
          <p:cNvSpPr txBox="1">
            <a:spLocks noGrp="1"/>
          </p:cNvSpPr>
          <p:nvPr>
            <p:ph sz="half" idx="3"/>
          </p:nvPr>
        </p:nvSpPr>
        <p:spPr>
          <a:xfrm>
            <a:off x="6032500" y="845110"/>
            <a:ext cx="4412382" cy="6263253"/>
          </a:xfrm>
          <a:prstGeom prst="rect">
            <a:avLst/>
          </a:prstGeom>
        </p:spPr>
        <p:txBody>
          <a:bodyPr vert="horz" wrap="square" lIns="0" tIns="60960" rIns="0" bIns="0" rtlCol="0">
            <a:spAutoFit/>
          </a:bodyPr>
          <a:lstStyle/>
          <a:p>
            <a:pPr marL="12700">
              <a:lnSpc>
                <a:spcPct val="100000"/>
              </a:lnSpc>
              <a:spcBef>
                <a:spcPts val="480"/>
              </a:spcBef>
            </a:pPr>
            <a:r>
              <a:rPr spc="-5" dirty="0"/>
              <a:t>Newton</a:t>
            </a:r>
            <a:r>
              <a:rPr spc="-10" dirty="0"/>
              <a:t> </a:t>
            </a:r>
            <a:r>
              <a:rPr spc="-5" dirty="0">
                <a:solidFill>
                  <a:srgbClr val="800000"/>
                </a:solidFill>
              </a:rPr>
              <a:t>1666</a:t>
            </a:r>
          </a:p>
          <a:p>
            <a:pPr marL="12700">
              <a:lnSpc>
                <a:spcPct val="100000"/>
              </a:lnSpc>
              <a:spcBef>
                <a:spcPts val="385"/>
              </a:spcBef>
            </a:pPr>
            <a:r>
              <a:rPr spc="-5" dirty="0"/>
              <a:t>Herschel: Infrared</a:t>
            </a:r>
            <a:r>
              <a:rPr spc="-10" dirty="0"/>
              <a:t> </a:t>
            </a:r>
            <a:r>
              <a:rPr spc="-5" dirty="0">
                <a:solidFill>
                  <a:srgbClr val="800000"/>
                </a:solidFill>
              </a:rPr>
              <a:t>1800</a:t>
            </a:r>
          </a:p>
          <a:p>
            <a:pPr marL="12700">
              <a:lnSpc>
                <a:spcPct val="100000"/>
              </a:lnSpc>
              <a:spcBef>
                <a:spcPts val="385"/>
              </a:spcBef>
            </a:pPr>
            <a:r>
              <a:rPr spc="-5" dirty="0"/>
              <a:t>Ritter: </a:t>
            </a:r>
            <a:r>
              <a:rPr dirty="0"/>
              <a:t>UV</a:t>
            </a:r>
            <a:r>
              <a:rPr spc="-5" dirty="0"/>
              <a:t> </a:t>
            </a:r>
            <a:r>
              <a:rPr spc="-5" dirty="0">
                <a:solidFill>
                  <a:srgbClr val="800000"/>
                </a:solidFill>
              </a:rPr>
              <a:t>1801</a:t>
            </a:r>
          </a:p>
          <a:p>
            <a:pPr marL="12700">
              <a:lnSpc>
                <a:spcPct val="100000"/>
              </a:lnSpc>
              <a:spcBef>
                <a:spcPts val="385"/>
              </a:spcBef>
            </a:pPr>
            <a:r>
              <a:rPr spc="-5" dirty="0"/>
              <a:t>Fraunhofer</a:t>
            </a:r>
            <a:r>
              <a:rPr spc="-25" dirty="0"/>
              <a:t> </a:t>
            </a:r>
            <a:r>
              <a:rPr spc="-5" dirty="0">
                <a:solidFill>
                  <a:srgbClr val="800000"/>
                </a:solidFill>
              </a:rPr>
              <a:t>1814</a:t>
            </a:r>
          </a:p>
          <a:p>
            <a:pPr marL="12700" marR="721360">
              <a:lnSpc>
                <a:spcPct val="100000"/>
              </a:lnSpc>
            </a:pPr>
            <a:r>
              <a:rPr spc="-5" dirty="0"/>
              <a:t>Bunsen ve Kırchhoff </a:t>
            </a:r>
            <a:r>
              <a:rPr spc="-5" dirty="0">
                <a:solidFill>
                  <a:srgbClr val="800000"/>
                </a:solidFill>
              </a:rPr>
              <a:t>1859</a:t>
            </a:r>
            <a:endParaRPr lang="tr-TR" spc="-5" dirty="0">
              <a:solidFill>
                <a:srgbClr val="800000"/>
              </a:solidFill>
            </a:endParaRPr>
          </a:p>
          <a:p>
            <a:pPr marL="12700" marR="721360">
              <a:lnSpc>
                <a:spcPct val="100000"/>
              </a:lnSpc>
            </a:pPr>
            <a:r>
              <a:rPr spc="-5" dirty="0"/>
              <a:t>Rayleigh</a:t>
            </a:r>
            <a:r>
              <a:rPr spc="-15" dirty="0"/>
              <a:t> </a:t>
            </a:r>
            <a:r>
              <a:rPr spc="-5" dirty="0">
                <a:solidFill>
                  <a:srgbClr val="800000"/>
                </a:solidFill>
              </a:rPr>
              <a:t>1871</a:t>
            </a:r>
          </a:p>
          <a:p>
            <a:pPr marL="12700">
              <a:lnSpc>
                <a:spcPct val="100000"/>
              </a:lnSpc>
              <a:spcBef>
                <a:spcPts val="384"/>
              </a:spcBef>
            </a:pPr>
            <a:r>
              <a:rPr spc="-5" dirty="0"/>
              <a:t>Hallwachs </a:t>
            </a:r>
            <a:r>
              <a:rPr spc="-5" dirty="0">
                <a:solidFill>
                  <a:srgbClr val="800000"/>
                </a:solidFill>
              </a:rPr>
              <a:t>1887 </a:t>
            </a:r>
            <a:r>
              <a:rPr spc="-5" dirty="0"/>
              <a:t>ve Einstein</a:t>
            </a:r>
            <a:r>
              <a:rPr spc="-20" dirty="0"/>
              <a:t> </a:t>
            </a:r>
            <a:r>
              <a:rPr spc="-5" dirty="0">
                <a:solidFill>
                  <a:srgbClr val="800000"/>
                </a:solidFill>
              </a:rPr>
              <a:t>1905</a:t>
            </a:r>
          </a:p>
          <a:p>
            <a:pPr marL="12700">
              <a:lnSpc>
                <a:spcPct val="100000"/>
              </a:lnSpc>
              <a:spcBef>
                <a:spcPts val="380"/>
              </a:spcBef>
            </a:pPr>
            <a:r>
              <a:rPr spc="-5" dirty="0"/>
              <a:t>Rydberg</a:t>
            </a:r>
            <a:r>
              <a:rPr spc="-105" dirty="0"/>
              <a:t> </a:t>
            </a:r>
            <a:r>
              <a:rPr spc="-5" dirty="0">
                <a:solidFill>
                  <a:srgbClr val="800000"/>
                </a:solidFill>
              </a:rPr>
              <a:t>1890</a:t>
            </a:r>
          </a:p>
          <a:p>
            <a:pPr marL="12700">
              <a:lnSpc>
                <a:spcPct val="100000"/>
              </a:lnSpc>
              <a:spcBef>
                <a:spcPts val="385"/>
              </a:spcBef>
            </a:pPr>
            <a:r>
              <a:rPr spc="-5" dirty="0"/>
              <a:t>Röntgen</a:t>
            </a:r>
            <a:r>
              <a:rPr spc="-105" dirty="0"/>
              <a:t> </a:t>
            </a:r>
            <a:r>
              <a:rPr spc="-5" dirty="0">
                <a:solidFill>
                  <a:srgbClr val="800000"/>
                </a:solidFill>
              </a:rPr>
              <a:t>1895</a:t>
            </a:r>
          </a:p>
          <a:p>
            <a:pPr marL="12700" marR="1339850">
              <a:lnSpc>
                <a:spcPct val="100000"/>
              </a:lnSpc>
            </a:pPr>
            <a:r>
              <a:rPr spc="-5" dirty="0"/>
              <a:t>J. J. Thomson</a:t>
            </a:r>
            <a:r>
              <a:rPr spc="-65" dirty="0"/>
              <a:t> </a:t>
            </a:r>
            <a:r>
              <a:rPr spc="-5" dirty="0">
                <a:solidFill>
                  <a:srgbClr val="800000"/>
                </a:solidFill>
              </a:rPr>
              <a:t>1897</a:t>
            </a:r>
            <a:endParaRPr lang="tr-TR" spc="-5" dirty="0">
              <a:solidFill>
                <a:srgbClr val="800000"/>
              </a:solidFill>
            </a:endParaRPr>
          </a:p>
          <a:p>
            <a:pPr marL="12700" marR="1339850">
              <a:lnSpc>
                <a:spcPct val="100000"/>
              </a:lnSpc>
            </a:pPr>
            <a:r>
              <a:rPr spc="-5" dirty="0"/>
              <a:t>Aston</a:t>
            </a:r>
            <a:r>
              <a:rPr spc="-25" dirty="0"/>
              <a:t> </a:t>
            </a:r>
            <a:r>
              <a:rPr spc="-5" dirty="0">
                <a:solidFill>
                  <a:srgbClr val="800000"/>
                </a:solidFill>
              </a:rPr>
              <a:t>1912</a:t>
            </a:r>
          </a:p>
          <a:p>
            <a:pPr marL="12700" marR="693420">
              <a:lnSpc>
                <a:spcPct val="100000"/>
              </a:lnSpc>
            </a:pPr>
            <a:r>
              <a:rPr spc="-5" dirty="0"/>
              <a:t>J. Franck ve G. Hertz </a:t>
            </a:r>
            <a:r>
              <a:rPr spc="-5" dirty="0">
                <a:solidFill>
                  <a:srgbClr val="800000"/>
                </a:solidFill>
              </a:rPr>
              <a:t>1914</a:t>
            </a:r>
            <a:endParaRPr lang="tr-TR" spc="-5" dirty="0">
              <a:solidFill>
                <a:srgbClr val="800000"/>
              </a:solidFill>
            </a:endParaRPr>
          </a:p>
          <a:p>
            <a:pPr marL="12700" marR="693420">
              <a:lnSpc>
                <a:spcPct val="100000"/>
              </a:lnSpc>
            </a:pPr>
            <a:r>
              <a:rPr spc="-5" dirty="0"/>
              <a:t>Raman ve </a:t>
            </a:r>
            <a:r>
              <a:rPr spc="-5" dirty="0" err="1"/>
              <a:t>Smekal</a:t>
            </a:r>
            <a:r>
              <a:rPr spc="-5" dirty="0"/>
              <a:t> </a:t>
            </a:r>
            <a:r>
              <a:rPr spc="-5" dirty="0">
                <a:solidFill>
                  <a:srgbClr val="800000"/>
                </a:solidFill>
              </a:rPr>
              <a:t>1928</a:t>
            </a:r>
            <a:endParaRPr lang="tr-TR" spc="-5" dirty="0">
              <a:solidFill>
                <a:srgbClr val="800000"/>
              </a:solidFill>
            </a:endParaRPr>
          </a:p>
          <a:p>
            <a:pPr marL="12700" marR="693420">
              <a:lnSpc>
                <a:spcPct val="100000"/>
              </a:lnSpc>
            </a:pPr>
            <a:r>
              <a:rPr lang="tr-TR" spc="-5" dirty="0">
                <a:solidFill>
                  <a:srgbClr val="800000"/>
                </a:solidFill>
              </a:rPr>
              <a:t>T</a:t>
            </a:r>
            <a:r>
              <a:rPr spc="-25" dirty="0" err="1"/>
              <a:t>ownes</a:t>
            </a:r>
            <a:r>
              <a:rPr spc="-25" dirty="0"/>
              <a:t> </a:t>
            </a:r>
            <a:r>
              <a:rPr spc="-5" dirty="0"/>
              <a:t>ve Basov </a:t>
            </a:r>
            <a:r>
              <a:rPr spc="-5" dirty="0">
                <a:solidFill>
                  <a:srgbClr val="800000"/>
                </a:solidFill>
              </a:rPr>
              <a:t>1954</a:t>
            </a:r>
            <a:endParaRPr lang="tr-TR" spc="-5" dirty="0">
              <a:solidFill>
                <a:srgbClr val="800000"/>
              </a:solidFill>
            </a:endParaRPr>
          </a:p>
          <a:p>
            <a:pPr marL="12700" marR="693420">
              <a:lnSpc>
                <a:spcPct val="100000"/>
              </a:lnSpc>
            </a:pPr>
            <a:r>
              <a:rPr spc="-5" dirty="0" err="1"/>
              <a:t>Maiman</a:t>
            </a:r>
            <a:r>
              <a:rPr dirty="0"/>
              <a:t> </a:t>
            </a:r>
            <a:r>
              <a:rPr spc="-5" dirty="0">
                <a:solidFill>
                  <a:srgbClr val="800000"/>
                </a:solidFill>
              </a:rPr>
              <a:t>1960</a:t>
            </a:r>
          </a:p>
          <a:p>
            <a:pPr marL="12700" marR="5080">
              <a:lnSpc>
                <a:spcPct val="100000"/>
              </a:lnSpc>
            </a:pPr>
            <a:r>
              <a:rPr spc="-35" dirty="0"/>
              <a:t>Turner, </a:t>
            </a:r>
            <a:r>
              <a:rPr spc="-25" dirty="0"/>
              <a:t>Terenin </a:t>
            </a:r>
            <a:r>
              <a:rPr spc="-5" dirty="0"/>
              <a:t>ve Siegbahn </a:t>
            </a:r>
            <a:r>
              <a:rPr spc="-5" dirty="0">
                <a:solidFill>
                  <a:srgbClr val="800000"/>
                </a:solidFill>
              </a:rPr>
              <a:t>1962</a:t>
            </a:r>
            <a:endParaRPr lang="tr-TR" spc="-5" dirty="0">
              <a:solidFill>
                <a:srgbClr val="800000"/>
              </a:solidFill>
            </a:endParaRPr>
          </a:p>
          <a:p>
            <a:pPr marL="12700" marR="5080">
              <a:lnSpc>
                <a:spcPct val="100000"/>
              </a:lnSpc>
            </a:pPr>
            <a:r>
              <a:rPr spc="-5" dirty="0"/>
              <a:t>Herzberg</a:t>
            </a:r>
            <a:r>
              <a:rPr spc="-25" dirty="0"/>
              <a:t> </a:t>
            </a:r>
            <a:r>
              <a:rPr spc="-5" dirty="0">
                <a:solidFill>
                  <a:srgbClr val="800000"/>
                </a:solidFill>
              </a:rPr>
              <a:t>1971</a:t>
            </a:r>
          </a:p>
          <a:p>
            <a:pPr marL="12700">
              <a:lnSpc>
                <a:spcPct val="100000"/>
              </a:lnSpc>
              <a:spcBef>
                <a:spcPts val="385"/>
              </a:spcBef>
            </a:pPr>
            <a:r>
              <a:rPr spc="-5" dirty="0"/>
              <a:t>Bloembergen ve Shawlow</a:t>
            </a:r>
            <a:r>
              <a:rPr spc="-25" dirty="0"/>
              <a:t> </a:t>
            </a:r>
            <a:r>
              <a:rPr spc="-5" dirty="0">
                <a:solidFill>
                  <a:srgbClr val="800000"/>
                </a:solidFill>
              </a:rPr>
              <a:t>1981</a:t>
            </a:r>
          </a:p>
        </p:txBody>
      </p:sp>
      <p:sp>
        <p:nvSpPr>
          <p:cNvPr id="12" name="Veri Yer Tutucusu 11"/>
          <p:cNvSpPr>
            <a:spLocks noGrp="1"/>
          </p:cNvSpPr>
          <p:nvPr>
            <p:ph type="dt" sz="half" idx="6"/>
          </p:nvPr>
        </p:nvSpPr>
        <p:spPr/>
        <p:txBody>
          <a:bodyPr/>
          <a:lstStyle/>
          <a:p>
            <a:fld id="{B64D1BC2-B247-4563-BD4E-32D5E68B3AA7}" type="datetime1">
              <a:rPr lang="tr-TR" smtClean="0"/>
              <a:t>13.11.2023</a:t>
            </a:fld>
            <a:endParaRPr lang="en-US"/>
          </a:p>
        </p:txBody>
      </p:sp>
      <p:sp>
        <p:nvSpPr>
          <p:cNvPr id="13" name="Slayt Numarası Yer Tutucusu 12"/>
          <p:cNvSpPr>
            <a:spLocks noGrp="1"/>
          </p:cNvSpPr>
          <p:nvPr>
            <p:ph type="sldNum" sz="quarter" idx="7"/>
          </p:nvPr>
        </p:nvSpPr>
        <p:spPr/>
        <p:txBody>
          <a:bodyPr/>
          <a:lstStyle/>
          <a:p>
            <a:fld id="{B6F15528-21DE-4FAA-801E-634DDDAF4B2B}" type="slidenum">
              <a:rPr lang="tr-TR" smtClean="0"/>
              <a:t>5</a:t>
            </a:fld>
            <a:endParaRPr lang="tr-TR"/>
          </a:p>
        </p:txBody>
      </p:sp>
      <p:sp>
        <p:nvSpPr>
          <p:cNvPr id="7"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1800" b="1" i="0" kern="1200">
                <a:solidFill>
                  <a:srgbClr val="33339A"/>
                </a:solidFill>
                <a:latin typeface="Arial"/>
                <a:ea typeface="+mj-ea"/>
                <a:cs typeface="Arial"/>
              </a:defRPr>
            </a:lvl1pPr>
          </a:lstStyle>
          <a:p>
            <a:pPr marL="12700">
              <a:lnSpc>
                <a:spcPct val="100000"/>
              </a:lnSpc>
              <a:spcBef>
                <a:spcPts val="100"/>
              </a:spcBef>
            </a:pPr>
            <a:r>
              <a:rPr lang="pt-BR" sz="2800">
                <a:solidFill>
                  <a:schemeClr val="tx1"/>
                </a:solidFill>
                <a:latin typeface="Times New Roman" panose="02020603050405020304" pitchFamily="18" charset="0"/>
                <a:cs typeface="Times New Roman" panose="02020603050405020304" pitchFamily="18" charset="0"/>
              </a:rPr>
              <a:t>S P E K T R O S K O P</a:t>
            </a:r>
            <a:r>
              <a:rPr lang="pt-BR" sz="2800" spc="-95">
                <a:solidFill>
                  <a:schemeClr val="tx1"/>
                </a:solidFill>
                <a:latin typeface="Times New Roman" panose="02020603050405020304" pitchFamily="18" charset="0"/>
                <a:cs typeface="Times New Roman" panose="02020603050405020304" pitchFamily="18" charset="0"/>
              </a:rPr>
              <a:t> </a:t>
            </a:r>
            <a:r>
              <a:rPr lang="pt-BR" sz="2800">
                <a:solidFill>
                  <a:schemeClr val="tx1"/>
                </a:solidFill>
                <a:latin typeface="Times New Roman" panose="02020603050405020304" pitchFamily="18" charset="0"/>
                <a:cs typeface="Times New Roman" panose="02020603050405020304" pitchFamily="18" charset="0"/>
              </a:rPr>
              <a:t>İ</a:t>
            </a:r>
            <a:endParaRPr lang="pt-B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508" y="1724025"/>
            <a:ext cx="8659330" cy="4998508"/>
          </a:xfrm>
        </p:spPr>
        <p:txBody>
          <a:bodyPr>
            <a:normAutofit fontScale="85000" lnSpcReduction="10000"/>
          </a:bodyPr>
          <a:lstStyle/>
          <a:p>
            <a:pPr marL="12700" marR="5080">
              <a:lnSpc>
                <a:spcPct val="120000"/>
              </a:lnSpc>
              <a:spcBef>
                <a:spcPts val="100"/>
              </a:spcBef>
            </a:pPr>
            <a:r>
              <a:rPr lang="tr-TR" sz="2400" dirty="0">
                <a:solidFill>
                  <a:schemeClr val="tx1"/>
                </a:solidFill>
                <a:latin typeface="Times New Roman" panose="02020603050405020304" pitchFamily="18" charset="0"/>
                <a:cs typeface="Times New Roman" panose="02020603050405020304" pitchFamily="18" charset="0"/>
              </a:rPr>
              <a:t>Gözlemlenen spektral çizgilerin, </a:t>
            </a:r>
            <a:r>
              <a:rPr lang="tr-TR" sz="2400" spc="-5" dirty="0">
                <a:solidFill>
                  <a:schemeClr val="tx1"/>
                </a:solidFill>
                <a:latin typeface="Times New Roman" panose="02020603050405020304" pitchFamily="18" charset="0"/>
                <a:cs typeface="Times New Roman" panose="02020603050405020304" pitchFamily="18" charset="0"/>
              </a:rPr>
              <a:t>incelenen </a:t>
            </a:r>
            <a:r>
              <a:rPr lang="tr-TR" sz="2400" dirty="0">
                <a:solidFill>
                  <a:schemeClr val="tx1"/>
                </a:solidFill>
                <a:latin typeface="Times New Roman" panose="02020603050405020304" pitchFamily="18" charset="0"/>
                <a:cs typeface="Times New Roman" panose="02020603050405020304" pitchFamily="18" charset="0"/>
              </a:rPr>
              <a:t>maddelerin karakteristiği</a:t>
            </a:r>
            <a:r>
              <a:rPr lang="tr-TR" sz="2400" spc="-155"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olduğu  görülmüş, </a:t>
            </a:r>
            <a:r>
              <a:rPr lang="tr-TR" sz="2400" spc="-5" dirty="0">
                <a:solidFill>
                  <a:schemeClr val="tx1"/>
                </a:solidFill>
                <a:latin typeface="Times New Roman" panose="02020603050405020304" pitchFamily="18" charset="0"/>
                <a:cs typeface="Times New Roman" panose="02020603050405020304" pitchFamily="18" charset="0"/>
              </a:rPr>
              <a:t>ancak uzun süre bunların pek çoğunun ne ifade </a:t>
            </a:r>
            <a:r>
              <a:rPr lang="tr-TR" sz="2400" dirty="0">
                <a:solidFill>
                  <a:schemeClr val="tx1"/>
                </a:solidFill>
                <a:latin typeface="Times New Roman" panose="02020603050405020304" pitchFamily="18" charset="0"/>
                <a:cs typeface="Times New Roman" panose="02020603050405020304" pitchFamily="18" charset="0"/>
              </a:rPr>
              <a:t>ettiği  </a:t>
            </a:r>
            <a:r>
              <a:rPr lang="tr-TR" sz="2400" spc="-15" dirty="0">
                <a:solidFill>
                  <a:schemeClr val="tx1"/>
                </a:solidFill>
                <a:latin typeface="Times New Roman" panose="02020603050405020304" pitchFamily="18" charset="0"/>
                <a:cs typeface="Times New Roman" panose="02020603050405020304" pitchFamily="18" charset="0"/>
              </a:rPr>
              <a:t>anlaşılamamıştır.</a:t>
            </a:r>
            <a:endParaRPr lang="tr-TR" sz="2400" dirty="0">
              <a:solidFill>
                <a:schemeClr val="tx1"/>
              </a:solidFill>
              <a:latin typeface="Times New Roman" panose="02020603050405020304" pitchFamily="18" charset="0"/>
              <a:cs typeface="Times New Roman" panose="02020603050405020304" pitchFamily="18" charset="0"/>
            </a:endParaRPr>
          </a:p>
          <a:p>
            <a:pPr>
              <a:lnSpc>
                <a:spcPct val="100000"/>
              </a:lnSpc>
            </a:pPr>
            <a:endParaRPr lang="tr-TR" sz="2400" dirty="0">
              <a:solidFill>
                <a:schemeClr val="tx1"/>
              </a:solidFill>
              <a:latin typeface="Times New Roman" panose="02020603050405020304" pitchFamily="18" charset="0"/>
              <a:cs typeface="Times New Roman" panose="02020603050405020304" pitchFamily="18" charset="0"/>
            </a:endParaRPr>
          </a:p>
          <a:p>
            <a:pPr marL="12700" marR="119380" algn="just">
              <a:lnSpc>
                <a:spcPct val="130000"/>
              </a:lnSpc>
            </a:pPr>
            <a:r>
              <a:rPr lang="tr-TR" sz="2400" spc="-5" dirty="0" err="1">
                <a:solidFill>
                  <a:schemeClr val="tx1"/>
                </a:solidFill>
                <a:latin typeface="Times New Roman" panose="02020603050405020304" pitchFamily="18" charset="0"/>
                <a:cs typeface="Times New Roman" panose="02020603050405020304" pitchFamily="18" charset="0"/>
              </a:rPr>
              <a:t>Bohr</a:t>
            </a:r>
            <a:r>
              <a:rPr lang="tr-TR" sz="2400" spc="-5" dirty="0">
                <a:solidFill>
                  <a:schemeClr val="tx1"/>
                </a:solidFill>
                <a:latin typeface="Times New Roman" panose="02020603050405020304" pitchFamily="18" charset="0"/>
                <a:cs typeface="Times New Roman" panose="02020603050405020304" pitchFamily="18" charset="0"/>
              </a:rPr>
              <a:t> atom teorisi </a:t>
            </a:r>
            <a:r>
              <a:rPr lang="tr-TR" sz="2400" dirty="0">
                <a:solidFill>
                  <a:schemeClr val="tx1"/>
                </a:solidFill>
                <a:latin typeface="Times New Roman" panose="02020603050405020304" pitchFamily="18" charset="0"/>
                <a:cs typeface="Times New Roman" panose="02020603050405020304" pitchFamily="18" charset="0"/>
              </a:rPr>
              <a:t>ile 1885 </a:t>
            </a:r>
            <a:r>
              <a:rPr lang="tr-TR" sz="2400" spc="-5" dirty="0">
                <a:solidFill>
                  <a:schemeClr val="tx1"/>
                </a:solidFill>
                <a:latin typeface="Times New Roman" panose="02020603050405020304" pitchFamily="18" charset="0"/>
                <a:cs typeface="Times New Roman" panose="02020603050405020304" pitchFamily="18" charset="0"/>
              </a:rPr>
              <a:t>yılında </a:t>
            </a:r>
            <a:r>
              <a:rPr lang="tr-TR" sz="2400" spc="-5" dirty="0" err="1">
                <a:solidFill>
                  <a:schemeClr val="tx1"/>
                </a:solidFill>
                <a:latin typeface="Times New Roman" panose="02020603050405020304" pitchFamily="18" charset="0"/>
                <a:cs typeface="Times New Roman" panose="02020603050405020304" pitchFamily="18" charset="0"/>
              </a:rPr>
              <a:t>Balmer</a:t>
            </a:r>
            <a:r>
              <a:rPr lang="tr-TR" sz="2400" spc="-5" dirty="0">
                <a:solidFill>
                  <a:schemeClr val="tx1"/>
                </a:solidFill>
                <a:latin typeface="Times New Roman" panose="02020603050405020304" pitchFamily="18" charset="0"/>
                <a:cs typeface="Times New Roman" panose="02020603050405020304" pitchFamily="18" charset="0"/>
              </a:rPr>
              <a:t> tarafından </a:t>
            </a:r>
            <a:r>
              <a:rPr lang="tr-TR" sz="2400" dirty="0">
                <a:solidFill>
                  <a:schemeClr val="tx1"/>
                </a:solidFill>
                <a:latin typeface="Times New Roman" panose="02020603050405020304" pitchFamily="18" charset="0"/>
                <a:cs typeface="Times New Roman" panose="02020603050405020304" pitchFamily="18" charset="0"/>
              </a:rPr>
              <a:t>gözlemlenen hidrojen  </a:t>
            </a:r>
            <a:r>
              <a:rPr lang="tr-TR" sz="2400" spc="-5" dirty="0">
                <a:solidFill>
                  <a:schemeClr val="tx1"/>
                </a:solidFill>
                <a:latin typeface="Times New Roman" panose="02020603050405020304" pitchFamily="18" charset="0"/>
                <a:cs typeface="Times New Roman" panose="02020603050405020304" pitchFamily="18" charset="0"/>
              </a:rPr>
              <a:t>atomu </a:t>
            </a:r>
            <a:r>
              <a:rPr lang="tr-TR" sz="2400" dirty="0">
                <a:solidFill>
                  <a:schemeClr val="tx1"/>
                </a:solidFill>
                <a:latin typeface="Times New Roman" panose="02020603050405020304" pitchFamily="18" charset="0"/>
                <a:cs typeface="Times New Roman" panose="02020603050405020304" pitchFamily="18" charset="0"/>
              </a:rPr>
              <a:t>spektrumları </a:t>
            </a:r>
            <a:r>
              <a:rPr lang="tr-TR" sz="2400" spc="-5" dirty="0">
                <a:solidFill>
                  <a:schemeClr val="tx1"/>
                </a:solidFill>
                <a:latin typeface="Times New Roman" panose="02020603050405020304" pitchFamily="18" charset="0"/>
                <a:cs typeface="Times New Roman" panose="02020603050405020304" pitchFamily="18" charset="0"/>
              </a:rPr>
              <a:t>anlam </a:t>
            </a:r>
            <a:r>
              <a:rPr lang="tr-TR" sz="2400" spc="-15" dirty="0">
                <a:solidFill>
                  <a:schemeClr val="tx1"/>
                </a:solidFill>
                <a:latin typeface="Times New Roman" panose="02020603050405020304" pitchFamily="18" charset="0"/>
                <a:cs typeface="Times New Roman" panose="02020603050405020304" pitchFamily="18" charset="0"/>
              </a:rPr>
              <a:t>kazanmıştır. </a:t>
            </a:r>
            <a:r>
              <a:rPr lang="tr-TR" sz="2400" dirty="0">
                <a:solidFill>
                  <a:schemeClr val="tx1"/>
                </a:solidFill>
                <a:latin typeface="Times New Roman" panose="02020603050405020304" pitchFamily="18" charset="0"/>
                <a:cs typeface="Times New Roman" panose="02020603050405020304" pitchFamily="18" charset="0"/>
              </a:rPr>
              <a:t>Bu </a:t>
            </a:r>
            <a:r>
              <a:rPr lang="tr-TR" sz="2400" spc="-5" dirty="0">
                <a:solidFill>
                  <a:schemeClr val="tx1"/>
                </a:solidFill>
                <a:latin typeface="Times New Roman" panose="02020603050405020304" pitchFamily="18" charset="0"/>
                <a:cs typeface="Times New Roman" panose="02020603050405020304" pitchFamily="18" charset="0"/>
              </a:rPr>
              <a:t>gelişme, kuantum mekaniğinin  </a:t>
            </a:r>
            <a:r>
              <a:rPr lang="tr-TR" sz="2400" dirty="0">
                <a:solidFill>
                  <a:schemeClr val="tx1"/>
                </a:solidFill>
                <a:latin typeface="Times New Roman" panose="02020603050405020304" pitchFamily="18" charset="0"/>
                <a:cs typeface="Times New Roman" panose="02020603050405020304" pitchFamily="18" charset="0"/>
              </a:rPr>
              <a:t>ve spektroskopinin gelişimini</a:t>
            </a:r>
            <a:r>
              <a:rPr lang="tr-TR" sz="2400" spc="-50" dirty="0">
                <a:solidFill>
                  <a:schemeClr val="tx1"/>
                </a:solidFill>
                <a:latin typeface="Times New Roman" panose="02020603050405020304" pitchFamily="18" charset="0"/>
                <a:cs typeface="Times New Roman" panose="02020603050405020304" pitchFamily="18" charset="0"/>
              </a:rPr>
              <a:t> </a:t>
            </a:r>
            <a:r>
              <a:rPr lang="tr-TR" sz="2400" spc="-10" dirty="0">
                <a:solidFill>
                  <a:schemeClr val="tx1"/>
                </a:solidFill>
                <a:latin typeface="Times New Roman" panose="02020603050405020304" pitchFamily="18" charset="0"/>
                <a:cs typeface="Times New Roman" panose="02020603050405020304" pitchFamily="18" charset="0"/>
              </a:rPr>
              <a:t>ivmelendirmiştir.</a:t>
            </a:r>
            <a:endParaRPr lang="tr-TR" sz="2400" dirty="0">
              <a:solidFill>
                <a:schemeClr val="tx1"/>
              </a:solidFill>
              <a:latin typeface="Times New Roman" panose="02020603050405020304" pitchFamily="18" charset="0"/>
              <a:cs typeface="Times New Roman" panose="02020603050405020304" pitchFamily="18" charset="0"/>
            </a:endParaRPr>
          </a:p>
          <a:p>
            <a:pPr marL="12700" marR="170815" indent="-635">
              <a:lnSpc>
                <a:spcPct val="130000"/>
              </a:lnSpc>
            </a:pPr>
            <a:r>
              <a:rPr lang="tr-TR" sz="2400" dirty="0">
                <a:solidFill>
                  <a:schemeClr val="tx1"/>
                </a:solidFill>
                <a:latin typeface="Times New Roman" panose="02020603050405020304" pitchFamily="18" charset="0"/>
                <a:cs typeface="Times New Roman" panose="02020603050405020304" pitchFamily="18" charset="0"/>
              </a:rPr>
              <a:t>Bu sayede </a:t>
            </a:r>
            <a:r>
              <a:rPr lang="tr-TR" sz="2400" spc="-5" dirty="0">
                <a:solidFill>
                  <a:schemeClr val="tx1"/>
                </a:solidFill>
                <a:latin typeface="Times New Roman" panose="02020603050405020304" pitchFamily="18" charset="0"/>
                <a:cs typeface="Times New Roman" panose="02020603050405020304" pitchFamily="18" charset="0"/>
              </a:rPr>
              <a:t>atomların, moleküllerin </a:t>
            </a:r>
            <a:r>
              <a:rPr lang="tr-TR" sz="2400" dirty="0">
                <a:solidFill>
                  <a:schemeClr val="tx1"/>
                </a:solidFill>
                <a:latin typeface="Times New Roman" panose="02020603050405020304" pitchFamily="18" charset="0"/>
                <a:cs typeface="Times New Roman" panose="02020603050405020304" pitchFamily="18" charset="0"/>
              </a:rPr>
              <a:t>ve sonrasında da </a:t>
            </a:r>
            <a:r>
              <a:rPr lang="tr-TR" sz="2400" spc="-5" dirty="0">
                <a:solidFill>
                  <a:schemeClr val="tx1"/>
                </a:solidFill>
                <a:latin typeface="Times New Roman" panose="02020603050405020304" pitchFamily="18" charset="0"/>
                <a:cs typeface="Times New Roman" panose="02020603050405020304" pitchFamily="18" charset="0"/>
              </a:rPr>
              <a:t>katıların </a:t>
            </a:r>
            <a:r>
              <a:rPr lang="tr-TR" sz="2400" dirty="0">
                <a:solidFill>
                  <a:schemeClr val="tx1"/>
                </a:solidFill>
                <a:latin typeface="Times New Roman" panose="02020603050405020304" pitchFamily="18" charset="0"/>
                <a:cs typeface="Times New Roman" panose="02020603050405020304" pitchFamily="18" charset="0"/>
              </a:rPr>
              <a:t>spektrumları  </a:t>
            </a:r>
            <a:r>
              <a:rPr lang="tr-TR" sz="2400" spc="-5" dirty="0">
                <a:solidFill>
                  <a:schemeClr val="tx1"/>
                </a:solidFill>
                <a:latin typeface="Times New Roman" panose="02020603050405020304" pitchFamily="18" charset="0"/>
                <a:cs typeface="Times New Roman" panose="02020603050405020304" pitchFamily="18" charset="0"/>
              </a:rPr>
              <a:t>alınmış ve</a:t>
            </a:r>
            <a:r>
              <a:rPr lang="tr-TR" sz="2400" spc="-10" dirty="0">
                <a:solidFill>
                  <a:schemeClr val="tx1"/>
                </a:solidFill>
                <a:latin typeface="Times New Roman" panose="02020603050405020304" pitchFamily="18" charset="0"/>
                <a:cs typeface="Times New Roman" panose="02020603050405020304" pitchFamily="18" charset="0"/>
              </a:rPr>
              <a:t> açıklanabilmiştir.</a:t>
            </a:r>
            <a:endParaRPr lang="tr-TR" sz="24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10"/>
              </a:spcBef>
            </a:pPr>
            <a:endParaRPr lang="tr-TR" sz="2400" dirty="0">
              <a:solidFill>
                <a:schemeClr val="tx1"/>
              </a:solidFill>
              <a:latin typeface="Times New Roman" panose="02020603050405020304" pitchFamily="18" charset="0"/>
              <a:cs typeface="Times New Roman" panose="02020603050405020304" pitchFamily="18" charset="0"/>
            </a:endParaRPr>
          </a:p>
          <a:p>
            <a:pPr marL="12700" marR="67945">
              <a:lnSpc>
                <a:spcPct val="120000"/>
              </a:lnSpc>
            </a:pPr>
            <a:r>
              <a:rPr lang="tr-TR" sz="2400" dirty="0">
                <a:solidFill>
                  <a:schemeClr val="tx1"/>
                </a:solidFill>
                <a:latin typeface="Times New Roman" panose="02020603050405020304" pitchFamily="18" charset="0"/>
                <a:cs typeface="Times New Roman" panose="02020603050405020304" pitchFamily="18" charset="0"/>
              </a:rPr>
              <a:t>Günümüzde spektroskopi, </a:t>
            </a:r>
            <a:r>
              <a:rPr lang="tr-TR" sz="2400" spc="-5" dirty="0">
                <a:solidFill>
                  <a:schemeClr val="tx1"/>
                </a:solidFill>
                <a:latin typeface="Times New Roman" panose="02020603050405020304" pitchFamily="18" charset="0"/>
                <a:cs typeface="Times New Roman" panose="02020603050405020304" pitchFamily="18" charset="0"/>
              </a:rPr>
              <a:t>farklı </a:t>
            </a:r>
            <a:r>
              <a:rPr lang="tr-TR" sz="2400" dirty="0">
                <a:solidFill>
                  <a:schemeClr val="tx1"/>
                </a:solidFill>
                <a:latin typeface="Times New Roman" panose="02020603050405020304" pitchFamily="18" charset="0"/>
                <a:cs typeface="Times New Roman" panose="02020603050405020304" pitchFamily="18" charset="0"/>
              </a:rPr>
              <a:t>teknik , </a:t>
            </a:r>
            <a:r>
              <a:rPr lang="tr-TR" sz="2400" spc="-5" dirty="0">
                <a:solidFill>
                  <a:schemeClr val="tx1"/>
                </a:solidFill>
                <a:latin typeface="Times New Roman" panose="02020603050405020304" pitchFamily="18" charset="0"/>
                <a:cs typeface="Times New Roman" panose="02020603050405020304" pitchFamily="18" charset="0"/>
              </a:rPr>
              <a:t>farklı </a:t>
            </a:r>
            <a:r>
              <a:rPr lang="tr-TR" sz="2400" dirty="0">
                <a:solidFill>
                  <a:schemeClr val="tx1"/>
                </a:solidFill>
                <a:latin typeface="Times New Roman" panose="02020603050405020304" pitchFamily="18" charset="0"/>
                <a:cs typeface="Times New Roman" panose="02020603050405020304" pitchFamily="18" charset="0"/>
              </a:rPr>
              <a:t>madde durumu ve </a:t>
            </a:r>
            <a:r>
              <a:rPr lang="tr-TR" sz="2400" spc="-5" dirty="0">
                <a:solidFill>
                  <a:schemeClr val="tx1"/>
                </a:solidFill>
                <a:latin typeface="Times New Roman" panose="02020603050405020304" pitchFamily="18" charset="0"/>
                <a:cs typeface="Times New Roman" panose="02020603050405020304" pitchFamily="18" charset="0"/>
              </a:rPr>
              <a:t>kullanılan  </a:t>
            </a:r>
            <a:r>
              <a:rPr lang="tr-TR" sz="2400" dirty="0">
                <a:solidFill>
                  <a:schemeClr val="tx1"/>
                </a:solidFill>
                <a:latin typeface="Times New Roman" panose="02020603050405020304" pitchFamily="18" charset="0"/>
                <a:cs typeface="Times New Roman" panose="02020603050405020304" pitchFamily="18" charset="0"/>
              </a:rPr>
              <a:t>spektral </a:t>
            </a:r>
            <a:r>
              <a:rPr lang="tr-TR" sz="2400" spc="-5" dirty="0">
                <a:solidFill>
                  <a:schemeClr val="tx1"/>
                </a:solidFill>
                <a:latin typeface="Times New Roman" panose="02020603050405020304" pitchFamily="18" charset="0"/>
                <a:cs typeface="Times New Roman" panose="02020603050405020304" pitchFamily="18" charset="0"/>
              </a:rPr>
              <a:t>aralık </a:t>
            </a:r>
            <a:r>
              <a:rPr lang="tr-TR" sz="2400" dirty="0">
                <a:solidFill>
                  <a:schemeClr val="tx1"/>
                </a:solidFill>
                <a:latin typeface="Times New Roman" panose="02020603050405020304" pitchFamily="18" charset="0"/>
                <a:cs typeface="Times New Roman" panose="02020603050405020304" pitchFamily="18" charset="0"/>
              </a:rPr>
              <a:t>ya da </a:t>
            </a:r>
            <a:r>
              <a:rPr lang="tr-TR" sz="2400" spc="-5" dirty="0">
                <a:solidFill>
                  <a:schemeClr val="tx1"/>
                </a:solidFill>
                <a:latin typeface="Times New Roman" panose="02020603050405020304" pitchFamily="18" charset="0"/>
                <a:cs typeface="Times New Roman" panose="02020603050405020304" pitchFamily="18" charset="0"/>
              </a:rPr>
              <a:t>parçacık </a:t>
            </a:r>
            <a:r>
              <a:rPr lang="tr-TR" sz="2400" dirty="0">
                <a:solidFill>
                  <a:schemeClr val="tx1"/>
                </a:solidFill>
                <a:latin typeface="Times New Roman" panose="02020603050405020304" pitchFamily="18" charset="0"/>
                <a:cs typeface="Times New Roman" panose="02020603050405020304" pitchFamily="18" charset="0"/>
              </a:rPr>
              <a:t>türüne göre alt dallara</a:t>
            </a:r>
            <a:r>
              <a:rPr lang="tr-TR" sz="2400" spc="-75" dirty="0">
                <a:solidFill>
                  <a:schemeClr val="tx1"/>
                </a:solidFill>
                <a:latin typeface="Times New Roman" panose="02020603050405020304" pitchFamily="18" charset="0"/>
                <a:cs typeface="Times New Roman" panose="02020603050405020304" pitchFamily="18" charset="0"/>
              </a:rPr>
              <a:t> </a:t>
            </a:r>
            <a:r>
              <a:rPr lang="tr-TR" sz="2400" spc="-10" dirty="0">
                <a:solidFill>
                  <a:schemeClr val="tx1"/>
                </a:solidFill>
                <a:latin typeface="Times New Roman" panose="02020603050405020304" pitchFamily="18" charset="0"/>
                <a:cs typeface="Times New Roman" panose="02020603050405020304" pitchFamily="18" charset="0"/>
              </a:rPr>
              <a:t>ayrılmaktadır.</a:t>
            </a: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6</a:t>
            </a:fld>
            <a:endParaRPr lang="tr-TR"/>
          </a:p>
        </p:txBody>
      </p:sp>
      <p:sp>
        <p:nvSpPr>
          <p:cNvPr id="6"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pt-BR" sz="2800" b="1" dirty="0">
                <a:solidFill>
                  <a:schemeClr val="tx1"/>
                </a:solidFill>
                <a:latin typeface="Times New Roman" panose="02020603050405020304" pitchFamily="18" charset="0"/>
                <a:cs typeface="Times New Roman" panose="02020603050405020304" pitchFamily="18" charset="0"/>
              </a:rPr>
              <a:t>S P E K T R O S K O P</a:t>
            </a:r>
            <a:r>
              <a:rPr lang="pt-BR" sz="2800" b="1" spc="-95" dirty="0">
                <a:solidFill>
                  <a:schemeClr val="tx1"/>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96877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12700">
              <a:lnSpc>
                <a:spcPct val="100000"/>
              </a:lnSpc>
              <a:spcBef>
                <a:spcPts val="100"/>
              </a:spcBef>
            </a:pPr>
            <a:r>
              <a:rPr lang="tr-TR" sz="2000" spc="-5" dirty="0">
                <a:solidFill>
                  <a:schemeClr val="tx1"/>
                </a:solidFill>
                <a:latin typeface="Times New Roman" panose="02020603050405020304" pitchFamily="18" charset="0"/>
                <a:cs typeface="Times New Roman" panose="02020603050405020304" pitchFamily="18" charset="0"/>
              </a:rPr>
              <a:t>Günümüzde </a:t>
            </a:r>
            <a:r>
              <a:rPr lang="tr-TR" sz="2000" dirty="0">
                <a:solidFill>
                  <a:schemeClr val="tx1"/>
                </a:solidFill>
                <a:latin typeface="Times New Roman" panose="02020603050405020304" pitchFamily="18" charset="0"/>
                <a:cs typeface="Times New Roman" panose="02020603050405020304" pitchFamily="18" charset="0"/>
              </a:rPr>
              <a:t>UV özellikle çevre biliminde ve IR de iletişim </a:t>
            </a:r>
            <a:r>
              <a:rPr lang="tr-TR" sz="2000" spc="-5" dirty="0">
                <a:solidFill>
                  <a:schemeClr val="tx1"/>
                </a:solidFill>
                <a:latin typeface="Times New Roman" panose="02020603050405020304" pitchFamily="18" charset="0"/>
                <a:cs typeface="Times New Roman" panose="02020603050405020304" pitchFamily="18" charset="0"/>
              </a:rPr>
              <a:t>alanında</a:t>
            </a:r>
            <a:r>
              <a:rPr lang="tr-TR" sz="2000" spc="-105"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çok </a:t>
            </a:r>
            <a:r>
              <a:rPr lang="tr-TR" sz="2000" spc="-5" dirty="0">
                <a:solidFill>
                  <a:schemeClr val="tx1"/>
                </a:solidFill>
                <a:latin typeface="Times New Roman" panose="02020603050405020304" pitchFamily="18" charset="0"/>
                <a:cs typeface="Times New Roman" panose="02020603050405020304" pitchFamily="18" charset="0"/>
              </a:rPr>
              <a:t>kullanılan </a:t>
            </a:r>
            <a:r>
              <a:rPr lang="tr-TR" sz="2000" dirty="0">
                <a:solidFill>
                  <a:schemeClr val="tx1"/>
                </a:solidFill>
                <a:latin typeface="Times New Roman" panose="02020603050405020304" pitchFamily="18" charset="0"/>
                <a:cs typeface="Times New Roman" panose="02020603050405020304" pitchFamily="18" charset="0"/>
              </a:rPr>
              <a:t>spektral</a:t>
            </a:r>
            <a:r>
              <a:rPr lang="tr-TR" sz="2000" spc="-30" dirty="0">
                <a:solidFill>
                  <a:schemeClr val="tx1"/>
                </a:solidFill>
                <a:latin typeface="Times New Roman" panose="02020603050405020304" pitchFamily="18" charset="0"/>
                <a:cs typeface="Times New Roman" panose="02020603050405020304" pitchFamily="18" charset="0"/>
              </a:rPr>
              <a:t> </a:t>
            </a:r>
            <a:r>
              <a:rPr lang="tr-TR" sz="2000" spc="-10" dirty="0">
                <a:solidFill>
                  <a:schemeClr val="tx1"/>
                </a:solidFill>
                <a:latin typeface="Times New Roman" panose="02020603050405020304" pitchFamily="18" charset="0"/>
                <a:cs typeface="Times New Roman" panose="02020603050405020304" pitchFamily="18" charset="0"/>
              </a:rPr>
              <a:t>bölgelerdir.</a:t>
            </a:r>
            <a:endParaRPr lang="tr-TR" sz="20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1295"/>
              </a:spcBef>
              <a:buNone/>
            </a:pPr>
            <a:endParaRPr lang="tr-TR" sz="2000" dirty="0">
              <a:solidFill>
                <a:schemeClr val="tx1"/>
              </a:solidFill>
              <a:latin typeface="Times New Roman" panose="02020603050405020304" pitchFamily="18" charset="0"/>
              <a:cs typeface="Times New Roman" panose="02020603050405020304" pitchFamily="18" charset="0"/>
            </a:endParaRPr>
          </a:p>
          <a:p>
            <a:pPr marL="12700" marR="5080">
              <a:lnSpc>
                <a:spcPct val="160000"/>
              </a:lnSpc>
              <a:spcBef>
                <a:spcPts val="1155"/>
              </a:spcBef>
            </a:pPr>
            <a:r>
              <a:rPr lang="tr-TR" sz="2000" spc="-5" dirty="0">
                <a:solidFill>
                  <a:schemeClr val="tx1"/>
                </a:solidFill>
                <a:latin typeface="Times New Roman" panose="02020603050405020304" pitchFamily="18" charset="0"/>
                <a:cs typeface="Times New Roman" panose="02020603050405020304" pitchFamily="18" charset="0"/>
              </a:rPr>
              <a:t>19. Yüzyılın </a:t>
            </a:r>
            <a:r>
              <a:rPr lang="tr-TR" sz="2000" dirty="0">
                <a:solidFill>
                  <a:schemeClr val="tx1"/>
                </a:solidFill>
                <a:latin typeface="Times New Roman" panose="02020603050405020304" pitchFamily="18" charset="0"/>
                <a:cs typeface="Times New Roman" panose="02020603050405020304" pitchFamily="18" charset="0"/>
              </a:rPr>
              <a:t>ilk </a:t>
            </a:r>
            <a:r>
              <a:rPr lang="tr-TR" sz="2000" spc="-5" dirty="0">
                <a:solidFill>
                  <a:schemeClr val="tx1"/>
                </a:solidFill>
                <a:latin typeface="Times New Roman" panose="02020603050405020304" pitchFamily="18" charset="0"/>
                <a:cs typeface="Times New Roman" panose="02020603050405020304" pitchFamily="18" charset="0"/>
              </a:rPr>
              <a:t>yarısında </a:t>
            </a:r>
            <a:r>
              <a:rPr lang="tr-TR" sz="2000" dirty="0">
                <a:solidFill>
                  <a:schemeClr val="tx1"/>
                </a:solidFill>
                <a:latin typeface="Times New Roman" panose="02020603050405020304" pitchFamily="18" charset="0"/>
                <a:cs typeface="Times New Roman" panose="02020603050405020304" pitchFamily="18" charset="0"/>
              </a:rPr>
              <a:t>geliştirilen spektrometreler </a:t>
            </a:r>
            <a:r>
              <a:rPr lang="tr-TR" sz="2000" spc="-5" dirty="0">
                <a:solidFill>
                  <a:schemeClr val="tx1"/>
                </a:solidFill>
                <a:latin typeface="Times New Roman" panose="02020603050405020304" pitchFamily="18" charset="0"/>
                <a:cs typeface="Times New Roman" panose="02020603050405020304" pitchFamily="18" charset="0"/>
              </a:rPr>
              <a:t>ile pek </a:t>
            </a:r>
            <a:r>
              <a:rPr lang="tr-TR" sz="2000" dirty="0">
                <a:solidFill>
                  <a:schemeClr val="tx1"/>
                </a:solidFill>
                <a:latin typeface="Times New Roman" panose="02020603050405020304" pitchFamily="18" charset="0"/>
                <a:cs typeface="Times New Roman" panose="02020603050405020304" pitchFamily="18" charset="0"/>
              </a:rPr>
              <a:t>çok </a:t>
            </a:r>
            <a:r>
              <a:rPr lang="tr-TR" sz="2000" spc="-5" dirty="0">
                <a:solidFill>
                  <a:schemeClr val="tx1"/>
                </a:solidFill>
                <a:latin typeface="Times New Roman" panose="02020603050405020304" pitchFamily="18" charset="0"/>
                <a:cs typeface="Times New Roman" panose="02020603050405020304" pitchFamily="18" charset="0"/>
              </a:rPr>
              <a:t>gaz </a:t>
            </a:r>
            <a:r>
              <a:rPr lang="tr-TR" sz="2000" dirty="0">
                <a:solidFill>
                  <a:schemeClr val="tx1"/>
                </a:solidFill>
                <a:latin typeface="Times New Roman" panose="02020603050405020304" pitchFamily="18" charset="0"/>
                <a:cs typeface="Times New Roman" panose="02020603050405020304" pitchFamily="18" charset="0"/>
              </a:rPr>
              <a:t>maddenin  spektral çizgileri gözlemlenmiş </a:t>
            </a:r>
            <a:r>
              <a:rPr lang="tr-TR" sz="2000" spc="-5" dirty="0">
                <a:solidFill>
                  <a:schemeClr val="tx1"/>
                </a:solidFill>
                <a:latin typeface="Times New Roman" panose="02020603050405020304" pitchFamily="18" charset="0"/>
                <a:cs typeface="Times New Roman" panose="02020603050405020304" pitchFamily="18" charset="0"/>
              </a:rPr>
              <a:t>ve </a:t>
            </a:r>
            <a:r>
              <a:rPr lang="tr-TR" sz="2000" spc="-10" dirty="0">
                <a:solidFill>
                  <a:schemeClr val="tx1"/>
                </a:solidFill>
                <a:latin typeface="Times New Roman" panose="02020603050405020304" pitchFamily="18" charset="0"/>
                <a:cs typeface="Times New Roman" panose="02020603050405020304" pitchFamily="18" charset="0"/>
              </a:rPr>
              <a:t>sınıflandırılmıştır. </a:t>
            </a:r>
            <a:r>
              <a:rPr lang="tr-TR" sz="2000" dirty="0">
                <a:solidFill>
                  <a:schemeClr val="tx1"/>
                </a:solidFill>
                <a:latin typeface="Times New Roman" panose="02020603050405020304" pitchFamily="18" charset="0"/>
                <a:cs typeface="Times New Roman" panose="02020603050405020304" pitchFamily="18" charset="0"/>
              </a:rPr>
              <a:t>Daha sonra </a:t>
            </a:r>
            <a:r>
              <a:rPr lang="tr-TR" sz="2000" spc="-5" dirty="0">
                <a:solidFill>
                  <a:schemeClr val="tx1"/>
                </a:solidFill>
                <a:latin typeface="Times New Roman" panose="02020603050405020304" pitchFamily="18" charset="0"/>
                <a:cs typeface="Times New Roman" panose="02020603050405020304" pitchFamily="18" charset="0"/>
              </a:rPr>
              <a:t>geliştirilen kırınım </a:t>
            </a:r>
            <a:r>
              <a:rPr lang="tr-TR" sz="2000" dirty="0">
                <a:solidFill>
                  <a:schemeClr val="tx1"/>
                </a:solidFill>
                <a:latin typeface="Times New Roman" panose="02020603050405020304" pitchFamily="18" charset="0"/>
                <a:cs typeface="Times New Roman" panose="02020603050405020304" pitchFamily="18" charset="0"/>
              </a:rPr>
              <a:t>ağlı spektrometreler </a:t>
            </a:r>
            <a:r>
              <a:rPr lang="tr-TR" sz="2000" spc="-5" dirty="0">
                <a:solidFill>
                  <a:schemeClr val="tx1"/>
                </a:solidFill>
                <a:latin typeface="Times New Roman" panose="02020603050405020304" pitchFamily="18" charset="0"/>
                <a:cs typeface="Times New Roman" panose="02020603050405020304" pitchFamily="18" charset="0"/>
              </a:rPr>
              <a:t>aracılığı ile </a:t>
            </a:r>
            <a:r>
              <a:rPr lang="tr-TR" sz="2000" dirty="0">
                <a:solidFill>
                  <a:schemeClr val="tx1"/>
                </a:solidFill>
                <a:latin typeface="Times New Roman" panose="02020603050405020304" pitchFamily="18" charset="0"/>
                <a:cs typeface="Times New Roman" panose="02020603050405020304" pitchFamily="18" charset="0"/>
              </a:rPr>
              <a:t>spektroskopide çok </a:t>
            </a:r>
            <a:r>
              <a:rPr lang="tr-TR" sz="2000" spc="-5" dirty="0">
                <a:solidFill>
                  <a:schemeClr val="tx1"/>
                </a:solidFill>
                <a:latin typeface="Times New Roman" panose="02020603050405020304" pitchFamily="18" charset="0"/>
                <a:cs typeface="Times New Roman" panose="02020603050405020304" pitchFamily="18" charset="0"/>
              </a:rPr>
              <a:t>büyük ilerlemeler  </a:t>
            </a:r>
            <a:r>
              <a:rPr lang="tr-TR" sz="2000" spc="-20" dirty="0">
                <a:solidFill>
                  <a:schemeClr val="tx1"/>
                </a:solidFill>
                <a:latin typeface="Times New Roman" panose="02020603050405020304" pitchFamily="18" charset="0"/>
                <a:cs typeface="Times New Roman" panose="02020603050405020304" pitchFamily="18" charset="0"/>
              </a:rPr>
              <a:t>sağlanmıştır.</a:t>
            </a:r>
            <a:endParaRPr lang="tr-TR" sz="2000" dirty="0">
              <a:solidFill>
                <a:schemeClr val="tx1"/>
              </a:solidFill>
              <a:latin typeface="Times New Roman" panose="02020603050405020304" pitchFamily="18" charset="0"/>
              <a:cs typeface="Times New Roman" panose="02020603050405020304" pitchFamily="18" charset="0"/>
            </a:endParaRPr>
          </a:p>
        </p:txBody>
      </p:sp>
      <p:sp>
        <p:nvSpPr>
          <p:cNvPr id="4" name="Veri Yer Tutucusu 3"/>
          <p:cNvSpPr>
            <a:spLocks noGrp="1"/>
          </p:cNvSpPr>
          <p:nvPr>
            <p:ph type="dt" sz="half" idx="10"/>
          </p:nvPr>
        </p:nvSpPr>
        <p:spPr/>
        <p:txBody>
          <a:bodyPr/>
          <a:lstStyle/>
          <a:p>
            <a:fld id="{E0425AF0-1471-4E97-A9AF-EA41B25BB2A7}"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7</a:t>
            </a:fld>
            <a:endParaRPr lang="tr-TR"/>
          </a:p>
        </p:txBody>
      </p:sp>
      <p:sp>
        <p:nvSpPr>
          <p:cNvPr id="6"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pt-BR" sz="2800" b="1" dirty="0">
                <a:solidFill>
                  <a:schemeClr val="tx1"/>
                </a:solidFill>
                <a:latin typeface="Times New Roman" panose="02020603050405020304" pitchFamily="18" charset="0"/>
                <a:cs typeface="Times New Roman" panose="02020603050405020304" pitchFamily="18" charset="0"/>
              </a:rPr>
              <a:t>S P E K T R O S K O P</a:t>
            </a:r>
            <a:r>
              <a:rPr lang="pt-BR" sz="2800" b="1" spc="-95" dirty="0">
                <a:solidFill>
                  <a:schemeClr val="tx1"/>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368106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idx="1"/>
          </p:nvPr>
        </p:nvSpPr>
        <p:spPr>
          <a:xfrm>
            <a:off x="1019941" y="2087509"/>
            <a:ext cx="8659330" cy="4453678"/>
          </a:xfrm>
        </p:spPr>
        <p:txBody>
          <a:bodyPr>
            <a:normAutofit/>
          </a:bodyPr>
          <a:lstStyle/>
          <a:p>
            <a:pPr algn="just">
              <a:lnSpc>
                <a:spcPct val="150000"/>
              </a:lnSpc>
            </a:pPr>
            <a:r>
              <a:rPr lang="tr-TR" sz="2000" dirty="0">
                <a:solidFill>
                  <a:schemeClr val="tx1"/>
                </a:solidFill>
                <a:latin typeface="Times New Roman" panose="02020603050405020304" pitchFamily="18" charset="0"/>
                <a:cs typeface="Times New Roman" panose="02020603050405020304" pitchFamily="18" charset="0"/>
              </a:rPr>
              <a:t>Kütle spektrometresi, molekülleri kütle/yük oranlarına göre ayıran analitik cihazlardır. Kütle spektrometresinin boy ölçülemez hassaslığı, tayin sınırının düşüklüğü, oldukça hızlı analize imkan tanıması ve uygulama alanındaki çeşitlilikten dolayı analitik </a:t>
            </a:r>
            <a:r>
              <a:rPr lang="tr-TR" sz="2000" dirty="0" err="1">
                <a:solidFill>
                  <a:schemeClr val="tx1"/>
                </a:solidFill>
                <a:latin typeface="Times New Roman" panose="02020603050405020304" pitchFamily="18" charset="0"/>
                <a:cs typeface="Times New Roman" panose="02020603050405020304" pitchFamily="18" charset="0"/>
              </a:rPr>
              <a:t>metodlar</a:t>
            </a:r>
            <a:r>
              <a:rPr lang="tr-TR" sz="2000" dirty="0">
                <a:solidFill>
                  <a:schemeClr val="tx1"/>
                </a:solidFill>
                <a:latin typeface="Times New Roman" panose="02020603050405020304" pitchFamily="18" charset="0"/>
                <a:cs typeface="Times New Roman" panose="02020603050405020304" pitchFamily="18" charset="0"/>
              </a:rPr>
              <a:t> arasında önemli bir yeri vardır. Özellikle biyolojik materyallerin yapılarının aydınlatılmasında çok kullanılan yöntemlerden biridir. </a:t>
            </a:r>
            <a:r>
              <a:rPr lang="tr-TR" sz="2000" dirty="0" err="1">
                <a:solidFill>
                  <a:schemeClr val="tx1"/>
                </a:solidFill>
                <a:latin typeface="Times New Roman" panose="02020603050405020304" pitchFamily="18" charset="0"/>
                <a:cs typeface="Times New Roman" panose="02020603050405020304" pitchFamily="18" charset="0"/>
              </a:rPr>
              <a:t>Proteom</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metabolom</a:t>
            </a:r>
            <a:r>
              <a:rPr lang="tr-TR" sz="2000" dirty="0">
                <a:solidFill>
                  <a:schemeClr val="tx1"/>
                </a:solidFill>
                <a:latin typeface="Times New Roman" panose="02020603050405020304" pitchFamily="18" charset="0"/>
                <a:cs typeface="Times New Roman" panose="02020603050405020304" pitchFamily="18" charset="0"/>
              </a:rPr>
              <a:t>, ilaç çalışmaları gibi son gelişmelerin çoğu kütle spektrometresi ile çalışılarak önemli ilerlemeler kaydetmiştir. </a:t>
            </a:r>
          </a:p>
        </p:txBody>
      </p:sp>
      <p:sp>
        <p:nvSpPr>
          <p:cNvPr id="5" name="Veri Yer Tutucusu 4"/>
          <p:cNvSpPr>
            <a:spLocks noGrp="1"/>
          </p:cNvSpPr>
          <p:nvPr>
            <p:ph type="dt" sz="half" idx="10"/>
          </p:nvPr>
        </p:nvSpPr>
        <p:spPr/>
        <p:txBody>
          <a:bodyPr/>
          <a:lstStyle/>
          <a:p>
            <a:fld id="{D40CBADA-C3BF-4AD3-A92C-8B55FE33EF1D}" type="datetime1">
              <a:rPr lang="tr-TR" smtClean="0"/>
              <a:t>13.11.2023</a:t>
            </a:fld>
            <a:endParaRPr lang="en-US"/>
          </a:p>
        </p:txBody>
      </p:sp>
      <p:sp>
        <p:nvSpPr>
          <p:cNvPr id="6" name="Slayt Numarası Yer Tutucusu 5"/>
          <p:cNvSpPr>
            <a:spLocks noGrp="1"/>
          </p:cNvSpPr>
          <p:nvPr>
            <p:ph type="sldNum" sz="quarter" idx="12"/>
          </p:nvPr>
        </p:nvSpPr>
        <p:spPr/>
        <p:txBody>
          <a:bodyPr/>
          <a:lstStyle/>
          <a:p>
            <a:fld id="{B6F15528-21DE-4FAA-801E-634DDDAF4B2B}" type="slidenum">
              <a:rPr lang="tr-TR" smtClean="0"/>
              <a:t>8</a:t>
            </a:fld>
            <a:endParaRPr lang="tr-TR"/>
          </a:p>
        </p:txBody>
      </p:sp>
      <p:sp>
        <p:nvSpPr>
          <p:cNvPr id="7"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Spektroskopisi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83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7815" indent="0" algn="just">
              <a:lnSpc>
                <a:spcPct val="150000"/>
              </a:lnSpc>
              <a:buNone/>
            </a:pPr>
            <a:r>
              <a:rPr lang="tr-TR" sz="2000" dirty="0">
                <a:solidFill>
                  <a:schemeClr val="tx1"/>
                </a:solidFill>
                <a:latin typeface="Times New Roman" panose="02020603050405020304" pitchFamily="18" charset="0"/>
                <a:cs typeface="Times New Roman" panose="02020603050405020304" pitchFamily="18" charset="0"/>
              </a:rPr>
              <a:t>Kütle spektrometresinin kimyasal analizlerde ilk kullanımları, 1940’lı yıllarda, petrokimya endüstrisindeki hidrokarbon karışımlarının kantitatif analizleriyle başlamıştır. Önceleri az sayıda hidrokarbon içeren karışımların analizi, </a:t>
            </a:r>
            <a:r>
              <a:rPr lang="tr-TR" sz="2000" dirty="0" err="1">
                <a:solidFill>
                  <a:schemeClr val="tx1"/>
                </a:solidFill>
                <a:latin typeface="Times New Roman" panose="02020603050405020304" pitchFamily="18" charset="0"/>
                <a:cs typeface="Times New Roman" panose="02020603050405020304" pitchFamily="18" charset="0"/>
              </a:rPr>
              <a:t>fraksiyonlu</a:t>
            </a:r>
            <a:r>
              <a:rPr lang="tr-TR" sz="2000" dirty="0">
                <a:solidFill>
                  <a:schemeClr val="tx1"/>
                </a:solidFill>
                <a:latin typeface="Times New Roman" panose="02020603050405020304" pitchFamily="18" charset="0"/>
                <a:cs typeface="Times New Roman" panose="02020603050405020304" pitchFamily="18" charset="0"/>
              </a:rPr>
              <a:t> damıtma sonrası ayrılan bileşenlerin kırma indislerinin ölçülmesiyle yapılıyordu. Böyle bir analizin tamamlanması en az 200 saat gerektiriyordu. Benzer bir analiz kütle spektrometresiyle ise birkaç saatte gerçekleştirilebilmektedir. Bu durum, ticari kütle spektrometrelerinin hızla gelişip yaygınlaşmasına neden olmuştur. </a:t>
            </a:r>
          </a:p>
        </p:txBody>
      </p:sp>
      <p:sp>
        <p:nvSpPr>
          <p:cNvPr id="4" name="Veri Yer Tutucusu 3"/>
          <p:cNvSpPr>
            <a:spLocks noGrp="1"/>
          </p:cNvSpPr>
          <p:nvPr>
            <p:ph type="dt" sz="half" idx="10"/>
          </p:nvPr>
        </p:nvSpPr>
        <p:spPr/>
        <p:txBody>
          <a:bodyPr/>
          <a:lstStyle/>
          <a:p>
            <a:fld id="{E2A804BF-0E2C-4984-9A8A-5160FAFF2496}" type="datetime1">
              <a:rPr lang="tr-TR" smtClean="0"/>
              <a:t>13.11.2023</a:t>
            </a:fld>
            <a:endParaRPr lang="en-US"/>
          </a:p>
        </p:txBody>
      </p:sp>
      <p:sp>
        <p:nvSpPr>
          <p:cNvPr id="5" name="Slayt Numarası Yer Tutucusu 4"/>
          <p:cNvSpPr>
            <a:spLocks noGrp="1"/>
          </p:cNvSpPr>
          <p:nvPr>
            <p:ph type="sldNum" sz="quarter" idx="12"/>
          </p:nvPr>
        </p:nvSpPr>
        <p:spPr/>
        <p:txBody>
          <a:bodyPr/>
          <a:lstStyle/>
          <a:p>
            <a:fld id="{B6F15528-21DE-4FAA-801E-634DDDAF4B2B}" type="slidenum">
              <a:rPr lang="tr-TR" smtClean="0"/>
              <a:t>9</a:t>
            </a:fld>
            <a:endParaRPr lang="tr-TR"/>
          </a:p>
        </p:txBody>
      </p:sp>
      <p:sp>
        <p:nvSpPr>
          <p:cNvPr id="7" name="object 2"/>
          <p:cNvSpPr txBox="1">
            <a:spLocks/>
          </p:cNvSpPr>
          <p:nvPr/>
        </p:nvSpPr>
        <p:spPr>
          <a:xfrm>
            <a:off x="1211714" y="797701"/>
            <a:ext cx="3865245" cy="443711"/>
          </a:xfrm>
          <a:prstGeom prst="rect">
            <a:avLst/>
          </a:prstGeom>
        </p:spPr>
        <p:txBody>
          <a:bodyPr vert="horz" wrap="square" lIns="0" tIns="12700" rIns="0" bIns="0" rtlCol="0" anchor="ctr">
            <a:spAutoFit/>
          </a:bodyPr>
          <a:lstStyle>
            <a:lvl1pPr algn="l" defTabSz="756300" rtl="0" eaLnBrk="1" latinLnBrk="0" hangingPunct="1">
              <a:lnSpc>
                <a:spcPct val="90000"/>
              </a:lnSpc>
              <a:spcBef>
                <a:spcPct val="0"/>
              </a:spcBef>
              <a:buNone/>
              <a:defRPr sz="4411" kern="1200">
                <a:solidFill>
                  <a:schemeClr val="accent1"/>
                </a:solidFill>
                <a:latin typeface="+mj-lt"/>
                <a:ea typeface="+mj-ea"/>
                <a:cs typeface="+mj-cs"/>
              </a:defRPr>
            </a:lvl1pPr>
          </a:lstStyle>
          <a:p>
            <a:pPr marL="12700">
              <a:lnSpc>
                <a:spcPct val="100000"/>
              </a:lnSpc>
              <a:spcBef>
                <a:spcPts val="100"/>
              </a:spcBef>
            </a:pPr>
            <a:r>
              <a:rPr lang="tr-TR" sz="2800" b="1" dirty="0">
                <a:solidFill>
                  <a:schemeClr val="tx1"/>
                </a:solidFill>
                <a:latin typeface="Times New Roman" panose="02020603050405020304" pitchFamily="18" charset="0"/>
                <a:cs typeface="Times New Roman" panose="02020603050405020304" pitchFamily="18" charset="0"/>
              </a:rPr>
              <a:t>Kütle Spektroskopisi</a:t>
            </a:r>
            <a:endParaRPr lang="pt-B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25233"/>
      </p:ext>
    </p:extLst>
  </p:cSld>
  <p:clrMapOvr>
    <a:masterClrMapping/>
  </p:clrMapOvr>
</p:sld>
</file>

<file path=ppt/theme/theme1.xml><?xml version="1.0" encoding="utf-8"?>
<a:theme xmlns:a="http://schemas.openxmlformats.org/drawingml/2006/main" name="Temel">
  <a:themeElements>
    <a:clrScheme name="Temel">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Temel</Template>
  <TotalTime>594</TotalTime>
  <Words>1829</Words>
  <Application>Microsoft Office PowerPoint</Application>
  <PresentationFormat>Özel</PresentationFormat>
  <Paragraphs>198</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Arial</vt:lpstr>
      <vt:lpstr>Calibri</vt:lpstr>
      <vt:lpstr>Corbel</vt:lpstr>
      <vt:lpstr>Times New Roman</vt:lpstr>
      <vt:lpstr>Wingdings</vt:lpstr>
      <vt:lpstr>Temel</vt:lpstr>
      <vt:lpstr>MASS (Kütle) spektroskopisi</vt:lpstr>
      <vt:lpstr>S P E K T R O S K O P 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Mass Spektroskopisi üzerinde Yapılan çalımalar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Renkserim2012Bahar-D1 [Uyumluluk Modu]</dc:title>
  <dc:creator>riza</dc:creator>
  <cp:lastModifiedBy>Akademik Eğitim</cp:lastModifiedBy>
  <cp:revision>43</cp:revision>
  <dcterms:created xsi:type="dcterms:W3CDTF">2019-03-16T10:42:23Z</dcterms:created>
  <dcterms:modified xsi:type="dcterms:W3CDTF">2023-11-13T14:25:24Z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2012-02-24T00:00:00Z</vt:filetime>
  </property>
  <property fmtid="{D5CDD505-2E9C-101B-9397-08002B2CF9AE}" pid="3" name="Creator">
    <vt:lpwstr>PScript5.dll Version 5.2.2</vt:lpwstr>
  </property>
  <property fmtid="{D5CDD505-2E9C-101B-9397-08002B2CF9AE}" pid="4" name="LastSaved">
    <vt:filetime>2019-03-16T00:00:00Z</vt:filetime>
  </property>
</Properties>
</file>