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6" r:id="rId2"/>
    <p:sldId id="28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7" r:id="rId20"/>
    <p:sldId id="290" r:id="rId21"/>
    <p:sldId id="275" r:id="rId22"/>
    <p:sldId id="276" r:id="rId23"/>
    <p:sldId id="280" r:id="rId24"/>
    <p:sldId id="281" r:id="rId25"/>
    <p:sldId id="279" r:id="rId26"/>
    <p:sldId id="304" r:id="rId27"/>
    <p:sldId id="278" r:id="rId28"/>
    <p:sldId id="282" r:id="rId29"/>
    <p:sldId id="283" r:id="rId30"/>
    <p:sldId id="303" r:id="rId31"/>
    <p:sldId id="300" r:id="rId32"/>
    <p:sldId id="284" r:id="rId33"/>
    <p:sldId id="302" r:id="rId34"/>
    <p:sldId id="285" r:id="rId35"/>
    <p:sldId id="286" r:id="rId36"/>
    <p:sldId id="295" r:id="rId37"/>
    <p:sldId id="294" r:id="rId38"/>
    <p:sldId id="293" r:id="rId39"/>
    <p:sldId id="296" r:id="rId40"/>
    <p:sldId id="305" r:id="rId41"/>
    <p:sldId id="306" r:id="rId42"/>
    <p:sldId id="307" r:id="rId43"/>
    <p:sldId id="301" r:id="rId44"/>
    <p:sldId id="297" r:id="rId4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71" autoAdjust="0"/>
  </p:normalViewPr>
  <p:slideViewPr>
    <p:cSldViewPr>
      <p:cViewPr varScale="1">
        <p:scale>
          <a:sx n="69" d="100"/>
          <a:sy n="69" d="100"/>
        </p:scale>
        <p:origin x="1428" y="72"/>
      </p:cViewPr>
      <p:guideLst>
        <p:guide orient="horz" pos="2160"/>
        <p:guide pos="2880"/>
      </p:guideLst>
    </p:cSldViewPr>
  </p:slideViewPr>
  <p:outlineViewPr>
    <p:cViewPr>
      <p:scale>
        <a:sx n="33" d="100"/>
        <a:sy n="33" d="100"/>
      </p:scale>
      <p:origin x="0" y="929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AD64D7-46D2-4530-A40C-39C3B8832869}" type="datetimeFigureOut">
              <a:rPr lang="tr-TR" smtClean="0"/>
              <a:t>13.11.2023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B1EACC-06CE-4F36-B1D6-BE86639689E1}" type="slidenum">
              <a:rPr lang="tr-TR" smtClean="0"/>
              <a:t>‹#›</a:t>
            </a:fld>
            <a:endParaRPr lang="tr-TR"/>
          </a:p>
        </p:txBody>
      </p:sp>
    </p:spTree>
    <p:extLst>
      <p:ext uri="{BB962C8B-B14F-4D97-AF65-F5344CB8AC3E}">
        <p14:creationId xmlns:p14="http://schemas.microsoft.com/office/powerpoint/2010/main" val="48747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4B1EACC-06CE-4F36-B1D6-BE86639689E1}" type="slidenum">
              <a:rPr lang="tr-TR" smtClean="0"/>
              <a:t>23</a:t>
            </a:fld>
            <a:endParaRPr lang="tr-TR"/>
          </a:p>
        </p:txBody>
      </p:sp>
    </p:spTree>
    <p:extLst>
      <p:ext uri="{BB962C8B-B14F-4D97-AF65-F5344CB8AC3E}">
        <p14:creationId xmlns:p14="http://schemas.microsoft.com/office/powerpoint/2010/main" val="1700464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A23720DD-5B6D-40BF-8493-A6B52D484E6B}" type="datetimeFigureOut">
              <a:rPr lang="tr-TR" smtClean="0"/>
              <a:t>13.11.2023</a:t>
            </a:fld>
            <a:endParaRPr lang="tr-T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tr-T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02176B-0E47-46AC-8F43-DAB4B8A37D06}" type="slidenum">
              <a:rPr lang="tr-TR" smtClean="0"/>
              <a:t>‹#›</a:t>
            </a:fld>
            <a:endParaRPr lang="tr-T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tr-TR"/>
              <a:t>Asıl başlık stili için tıklatın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13.11.2023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13.11.2023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13.11.2023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
        <p:nvSpPr>
          <p:cNvPr id="11" name="Title 10"/>
          <p:cNvSpPr>
            <a:spLocks noGrp="1"/>
          </p:cNvSpPr>
          <p:nvPr>
            <p:ph type="title"/>
          </p:nvPr>
        </p:nvSpPr>
        <p:spPr/>
        <p:txBody>
          <a:bodyPr/>
          <a:lstStyle/>
          <a:p>
            <a:r>
              <a:rPr lang="tr-TR"/>
              <a:t>Asıl başlık stili için tıklatın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t>13.11.2023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23720DD-5B6D-40BF-8493-A6B52D484E6B}" type="datetimeFigureOut">
              <a:rPr lang="tr-TR" smtClean="0"/>
              <a:t>13.11.2023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12" name="Title 11"/>
          <p:cNvSpPr>
            <a:spLocks noGrp="1"/>
          </p:cNvSpPr>
          <p:nvPr>
            <p:ph type="title"/>
          </p:nvPr>
        </p:nvSpPr>
        <p:spPr/>
        <p:txBody>
          <a:bodyPr/>
          <a:lstStyle>
            <a:lvl1pPr>
              <a:defRPr>
                <a:solidFill>
                  <a:schemeClr val="tx2"/>
                </a:solidFill>
              </a:defRPr>
            </a:lvl1pPr>
          </a:lstStyle>
          <a:p>
            <a:r>
              <a:rPr lang="tr-TR"/>
              <a:t>Asıl başlık stili için tıklatın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13.11.2023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t>13.11.2023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13.11.2023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tr-TR"/>
              <a:t>Asıl başlık stili için tıklatın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13.11.2023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tr-TR"/>
              <a:t>Asıl başlık stili için tıklatın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t>13.11.2023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23720DD-5B6D-40BF-8493-A6B52D484E6B}" type="datetimeFigureOut">
              <a:rPr lang="tr-TR" smtClean="0"/>
              <a:t>13.11.2023</a:t>
            </a:fld>
            <a:endParaRPr lang="tr-T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tr-T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187624" y="4437112"/>
            <a:ext cx="7772400" cy="944488"/>
          </a:xfrm>
        </p:spPr>
        <p:txBody>
          <a:bodyPr>
            <a:normAutofit fontScale="90000"/>
          </a:bodyPr>
          <a:lstStyle/>
          <a:p>
            <a:r>
              <a:rPr lang="tr-TR" sz="2700" dirty="0"/>
              <a:t>KÜLTÜR BİTKİLERİ ISLAHINDA MELEZLEME TEKNİKLERİ</a:t>
            </a:r>
            <a:br>
              <a:rPr lang="tr-TR" dirty="0"/>
            </a:br>
            <a:endParaRPr lang="tr-TR" dirty="0"/>
          </a:p>
        </p:txBody>
      </p:sp>
      <p:sp>
        <p:nvSpPr>
          <p:cNvPr id="3" name="Alt Başlık 2"/>
          <p:cNvSpPr>
            <a:spLocks noGrp="1"/>
          </p:cNvSpPr>
          <p:nvPr>
            <p:ph type="subTitle" idx="1"/>
          </p:nvPr>
        </p:nvSpPr>
        <p:spPr>
          <a:xfrm>
            <a:off x="251520" y="4797152"/>
            <a:ext cx="8784976" cy="1872208"/>
          </a:xfrm>
        </p:spPr>
        <p:txBody>
          <a:bodyPr>
            <a:normAutofit/>
          </a:bodyPr>
          <a:lstStyle/>
          <a:p>
            <a:r>
              <a:rPr lang="tr-TR" dirty="0">
                <a:solidFill>
                  <a:schemeClr val="tx1"/>
                </a:solidFill>
              </a:rPr>
              <a:t>Yunus Emre ARVAS</a:t>
            </a:r>
          </a:p>
          <a:p>
            <a:endParaRPr lang="tr-TR" dirty="0">
              <a:solidFill>
                <a:schemeClr val="tx1"/>
              </a:solidFill>
            </a:endParaRPr>
          </a:p>
        </p:txBody>
      </p:sp>
      <p:pic>
        <p:nvPicPr>
          <p:cNvPr id="11266" name="Picture 2" descr="C:\Users\user\Desktop\in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2808312"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user\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332656"/>
            <a:ext cx="273630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866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260648"/>
            <a:ext cx="7772400" cy="1470025"/>
          </a:xfrm>
        </p:spPr>
        <p:txBody>
          <a:bodyPr/>
          <a:lstStyle/>
          <a:p>
            <a:endParaRPr lang="tr-TR" dirty="0"/>
          </a:p>
        </p:txBody>
      </p:sp>
      <p:sp>
        <p:nvSpPr>
          <p:cNvPr id="3" name="Alt Başlık 2"/>
          <p:cNvSpPr>
            <a:spLocks noGrp="1"/>
          </p:cNvSpPr>
          <p:nvPr>
            <p:ph type="subTitle" idx="1"/>
          </p:nvPr>
        </p:nvSpPr>
        <p:spPr>
          <a:xfrm>
            <a:off x="1259632" y="2132856"/>
            <a:ext cx="6400800" cy="4032448"/>
          </a:xfrm>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 y="1"/>
            <a:ext cx="91411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760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899592" y="260648"/>
            <a:ext cx="7772400" cy="1470025"/>
          </a:xfrm>
        </p:spPr>
        <p:txBody>
          <a:bodyPr/>
          <a:lstStyle/>
          <a:p>
            <a:endParaRPr lang="tr-TR" dirty="0"/>
          </a:p>
        </p:txBody>
      </p:sp>
      <p:sp>
        <p:nvSpPr>
          <p:cNvPr id="3" name="Alt Başlık 2"/>
          <p:cNvSpPr>
            <a:spLocks noGrp="1"/>
          </p:cNvSpPr>
          <p:nvPr>
            <p:ph type="subTitle" idx="1"/>
          </p:nvPr>
        </p:nvSpPr>
        <p:spPr>
          <a:xfrm>
            <a:off x="1371600" y="2060848"/>
            <a:ext cx="6400800" cy="4320480"/>
          </a:xfrm>
        </p:spPr>
        <p:txBody>
          <a:bodyPr/>
          <a:lstStyle/>
          <a:p>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093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7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45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val="41794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27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p:txBody>
          <a:bodyPr>
            <a:normAutofit/>
          </a:bodyPr>
          <a:lstStyle/>
          <a:p>
            <a:pPr algn="l"/>
            <a:r>
              <a:rPr lang="tr-TR" dirty="0" err="1">
                <a:solidFill>
                  <a:schemeClr val="tx1"/>
                </a:solidFill>
                <a:latin typeface="Arial Black" pitchFamily="34" charset="0"/>
              </a:rPr>
              <a:t>Beith</a:t>
            </a:r>
            <a:r>
              <a:rPr lang="tr-TR" dirty="0">
                <a:solidFill>
                  <a:schemeClr val="tx1"/>
                </a:solidFill>
                <a:latin typeface="Arial Black" pitchFamily="34" charset="0"/>
              </a:rPr>
              <a:t> </a:t>
            </a:r>
            <a:r>
              <a:rPr lang="tr-TR" dirty="0" err="1">
                <a:solidFill>
                  <a:schemeClr val="tx1"/>
                </a:solidFill>
                <a:latin typeface="Arial Black" pitchFamily="34" charset="0"/>
              </a:rPr>
              <a:t>alpha</a:t>
            </a:r>
            <a:r>
              <a:rPr lang="tr-TR" dirty="0">
                <a:solidFill>
                  <a:schemeClr val="tx1"/>
                </a:solidFill>
                <a:latin typeface="Arial Black" pitchFamily="34" charset="0"/>
              </a:rPr>
              <a:t> tipi 15-20 cm uzunlukta</a:t>
            </a:r>
          </a:p>
          <a:p>
            <a:pPr algn="l"/>
            <a:r>
              <a:rPr lang="tr-TR" dirty="0">
                <a:solidFill>
                  <a:schemeClr val="tx1"/>
                </a:solidFill>
                <a:latin typeface="Arial Black" pitchFamily="34" charset="0"/>
              </a:rPr>
              <a:t>(sera, tünel ve açık)</a:t>
            </a:r>
          </a:p>
          <a:p>
            <a:pPr algn="l"/>
            <a:r>
              <a:rPr lang="tr-TR" dirty="0" err="1">
                <a:solidFill>
                  <a:schemeClr val="tx1"/>
                </a:solidFill>
                <a:latin typeface="Arial Black" pitchFamily="34" charset="0"/>
              </a:rPr>
              <a:t>Langa</a:t>
            </a:r>
            <a:r>
              <a:rPr lang="tr-TR" dirty="0">
                <a:solidFill>
                  <a:schemeClr val="tx1"/>
                </a:solidFill>
                <a:latin typeface="Arial Black" pitchFamily="34" charset="0"/>
              </a:rPr>
              <a:t> (uzun tip) 30-40 cm</a:t>
            </a:r>
          </a:p>
          <a:p>
            <a:pPr algn="l"/>
            <a:r>
              <a:rPr lang="tr-TR" dirty="0">
                <a:solidFill>
                  <a:schemeClr val="tx1"/>
                </a:solidFill>
                <a:latin typeface="Arial Black" pitchFamily="34" charset="0"/>
              </a:rPr>
              <a:t>(Sera bazen yüksek tünel)</a:t>
            </a:r>
          </a:p>
          <a:p>
            <a:pPr algn="l"/>
            <a:r>
              <a:rPr lang="tr-TR" dirty="0">
                <a:solidFill>
                  <a:schemeClr val="tx1"/>
                </a:solidFill>
                <a:latin typeface="Arial Black" pitchFamily="34" charset="0"/>
              </a:rPr>
              <a:t>Turşuluk 3-10 cm</a:t>
            </a:r>
          </a:p>
          <a:p>
            <a:pPr algn="l"/>
            <a:r>
              <a:rPr lang="tr-TR" dirty="0">
                <a:solidFill>
                  <a:schemeClr val="tx1"/>
                </a:solidFill>
                <a:latin typeface="Arial Black" pitchFamily="34" charset="0"/>
              </a:rPr>
              <a:t>(açık bazen alçak tünel)</a:t>
            </a:r>
          </a:p>
          <a:p>
            <a:endParaRPr lang="tr-TR" dirty="0"/>
          </a:p>
        </p:txBody>
      </p:sp>
      <p:sp>
        <p:nvSpPr>
          <p:cNvPr id="2" name="Başlık 1"/>
          <p:cNvSpPr>
            <a:spLocks noGrp="1"/>
          </p:cNvSpPr>
          <p:nvPr>
            <p:ph type="title"/>
          </p:nvPr>
        </p:nvSpPr>
        <p:spPr/>
        <p:txBody>
          <a:bodyPr/>
          <a:lstStyle/>
          <a:p>
            <a:r>
              <a:rPr lang="tr-TR" sz="3200" dirty="0">
                <a:solidFill>
                  <a:schemeClr val="tx1"/>
                </a:solidFill>
                <a:latin typeface="Arial Black" pitchFamily="34" charset="0"/>
              </a:rPr>
              <a:t>4- Meyve</a:t>
            </a:r>
          </a:p>
        </p:txBody>
      </p:sp>
    </p:spTree>
    <p:extLst>
      <p:ext uri="{BB962C8B-B14F-4D97-AF65-F5344CB8AC3E}">
        <p14:creationId xmlns:p14="http://schemas.microsoft.com/office/powerpoint/2010/main" val="320629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00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dirty="0"/>
          </a:p>
        </p:txBody>
      </p:sp>
      <p:sp>
        <p:nvSpPr>
          <p:cNvPr id="3" name="Alt Başlık 2"/>
          <p:cNvSpPr>
            <a:spLocks noGrp="1"/>
          </p:cNvSpPr>
          <p:nvPr>
            <p:ph type="subTitle" idx="1"/>
          </p:nvPr>
        </p:nvSpPr>
        <p:spPr/>
        <p:txBody>
          <a:bodyPr/>
          <a:lstStyle/>
          <a:p>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66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8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05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30176"/>
            <a:ext cx="7772400" cy="706437"/>
          </a:xfrm>
        </p:spPr>
        <p:txBody>
          <a:bodyPr/>
          <a:lstStyle/>
          <a:p>
            <a:r>
              <a:rPr lang="tr-TR" sz="3200" b="1" dirty="0">
                <a:solidFill>
                  <a:schemeClr val="tx1"/>
                </a:solidFill>
                <a:latin typeface="Arial Black" pitchFamily="34" charset="0"/>
              </a:rPr>
              <a:t>5-Çevresel İstekleri</a:t>
            </a:r>
          </a:p>
        </p:txBody>
      </p:sp>
      <p:sp>
        <p:nvSpPr>
          <p:cNvPr id="22532" name="Rectangle 4"/>
          <p:cNvSpPr>
            <a:spLocks noChangeArrowheads="1"/>
          </p:cNvSpPr>
          <p:nvPr/>
        </p:nvSpPr>
        <p:spPr bwMode="auto">
          <a:xfrm>
            <a:off x="179388" y="1062981"/>
            <a:ext cx="1518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2400" b="1" dirty="0" err="1">
                <a:latin typeface="Arial Black" pitchFamily="34" charset="0"/>
                <a:cs typeface="Times New Roman" pitchFamily="18" charset="0"/>
              </a:rPr>
              <a:t>Sıcaklı</a:t>
            </a:r>
            <a:r>
              <a:rPr lang="en-US" sz="2400" b="1" dirty="0" err="1">
                <a:cs typeface="Times New Roman" pitchFamily="18" charset="0"/>
              </a:rPr>
              <a:t>k</a:t>
            </a:r>
            <a:endParaRPr lang="en-US" sz="4400" dirty="0"/>
          </a:p>
        </p:txBody>
      </p:sp>
      <p:graphicFrame>
        <p:nvGraphicFramePr>
          <p:cNvPr id="48" name="Group 210"/>
          <p:cNvGraphicFramePr>
            <a:graphicFrameLocks noGrp="1"/>
          </p:cNvGraphicFramePr>
          <p:nvPr>
            <p:extLst>
              <p:ext uri="{D42A27DB-BD31-4B8C-83A1-F6EECF244321}">
                <p14:modId xmlns:p14="http://schemas.microsoft.com/office/powerpoint/2010/main" val="1614115336"/>
              </p:ext>
            </p:extLst>
          </p:nvPr>
        </p:nvGraphicFramePr>
        <p:xfrm>
          <a:off x="176012" y="2276872"/>
          <a:ext cx="9108056" cy="2509838"/>
        </p:xfrm>
        <a:graphic>
          <a:graphicData uri="http://schemas.openxmlformats.org/drawingml/2006/table">
            <a:tbl>
              <a:tblPr/>
              <a:tblGrid>
                <a:gridCol w="1196703">
                  <a:extLst>
                    <a:ext uri="{9D8B030D-6E8A-4147-A177-3AD203B41FA5}">
                      <a16:colId xmlns:a16="http://schemas.microsoft.com/office/drawing/2014/main" val="20000"/>
                    </a:ext>
                  </a:extLst>
                </a:gridCol>
                <a:gridCol w="1493420">
                  <a:extLst>
                    <a:ext uri="{9D8B030D-6E8A-4147-A177-3AD203B41FA5}">
                      <a16:colId xmlns:a16="http://schemas.microsoft.com/office/drawing/2014/main" val="20001"/>
                    </a:ext>
                  </a:extLst>
                </a:gridCol>
                <a:gridCol w="1386864">
                  <a:extLst>
                    <a:ext uri="{9D8B030D-6E8A-4147-A177-3AD203B41FA5}">
                      <a16:colId xmlns:a16="http://schemas.microsoft.com/office/drawing/2014/main" val="20002"/>
                    </a:ext>
                  </a:extLst>
                </a:gridCol>
                <a:gridCol w="1388503">
                  <a:extLst>
                    <a:ext uri="{9D8B030D-6E8A-4147-A177-3AD203B41FA5}">
                      <a16:colId xmlns:a16="http://schemas.microsoft.com/office/drawing/2014/main" val="20003"/>
                    </a:ext>
                  </a:extLst>
                </a:gridCol>
                <a:gridCol w="1821283">
                  <a:extLst>
                    <a:ext uri="{9D8B030D-6E8A-4147-A177-3AD203B41FA5}">
                      <a16:colId xmlns:a16="http://schemas.microsoft.com/office/drawing/2014/main" val="20004"/>
                    </a:ext>
                  </a:extLst>
                </a:gridCol>
                <a:gridCol w="1821283">
                  <a:extLst>
                    <a:ext uri="{9D8B030D-6E8A-4147-A177-3AD203B41FA5}">
                      <a16:colId xmlns:a16="http://schemas.microsoft.com/office/drawing/2014/main" val="20005"/>
                    </a:ext>
                  </a:extLst>
                </a:gridCol>
              </a:tblGrid>
              <a:tr h="40335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2000" b="1" i="0" u="none" strike="noStrike" cap="none" normalizeH="0" baseline="0" dirty="0">
                          <a:ln>
                            <a:noFill/>
                          </a:ln>
                          <a:solidFill>
                            <a:schemeClr val="tx1"/>
                          </a:solidFill>
                          <a:effectLst/>
                          <a:latin typeface="Times New Roman" pitchFamily="18" charset="0"/>
                          <a:cs typeface="Times New Roman" pitchFamily="18" charset="0"/>
                        </a:rPr>
                        <a:t> don</a:t>
                      </a:r>
                      <a:r>
                        <a:rPr kumimoji="0" lang="en-US" sz="2000" b="1" i="0" u="none" strike="noStrike" cap="none" normalizeH="0" baseline="0" dirty="0">
                          <a:ln>
                            <a:noFill/>
                          </a:ln>
                          <a:solidFill>
                            <a:schemeClr val="tx1"/>
                          </a:solidFill>
                          <a:effectLst/>
                          <a:latin typeface="Times New Roman" pitchFamily="18" charset="0"/>
                          <a:cs typeface="Times New Roman" pitchFamily="18" charset="0"/>
                        </a:rPr>
                        <a:t>ma </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Üşüme</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Arial Black" pitchFamily="34" charset="0"/>
                          <a:cs typeface="Times New Roman" pitchFamily="18" charset="0"/>
                        </a:rPr>
                        <a:t>Çimlenme</a:t>
                      </a:r>
                      <a:endParaRPr kumimoji="0" lang="en-US" sz="2000" b="0" i="0" u="none" strike="noStrike" cap="none" normalizeH="0" baseline="0" dirty="0">
                        <a:ln>
                          <a:noFill/>
                        </a:ln>
                        <a:solidFill>
                          <a:schemeClr val="tx1"/>
                        </a:solidFill>
                        <a:effectLst/>
                        <a:latin typeface="Arial Black" pitchFamily="34"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hMerge="1">
                  <a:txBody>
                    <a:bodyPr/>
                    <a:lstStyle/>
                    <a:p>
                      <a:endParaRPr lang="tr-TR"/>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Opt. Toprak</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Opt. </a:t>
                      </a: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Hava</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3351">
                <a:tc vMerge="1">
                  <a:txBody>
                    <a:bodyPr/>
                    <a:lstStyle/>
                    <a:p>
                      <a:endParaRPr lang="tr-TR"/>
                    </a:p>
                  </a:txBody>
                  <a:tcPr/>
                </a:tc>
                <a:tc vMerge="1">
                  <a:txBody>
                    <a:bodyPr/>
                    <a:lstStyle/>
                    <a:p>
                      <a:endParaRPr lang="tr-T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cs typeface="Times New Roman" pitchFamily="18" charset="0"/>
                        </a:rPr>
                        <a:t>Bşlg</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Opt</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r-TR"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0</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0.5-5</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12</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20-24</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20-22</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22-24</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3351">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FİDE</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3"/>
                  </a:ext>
                </a:extLst>
              </a:tr>
              <a:tr h="4033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0</a:t>
                      </a:r>
                      <a:endParaRPr kumimoji="0" lang="en-US"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0.5-5</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12</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20-24</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18-20</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18-20</a:t>
                      </a:r>
                      <a:endParaRPr kumimoji="0" lang="en-US" sz="20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FFFF"/>
                      </a:solidFill>
                      <a:prstDash val="solid"/>
                      <a:round/>
                      <a:headEnd type="none" w="med" len="med"/>
                      <a:tailEnd type="none" w="med" len="med"/>
                    </a:lnL>
                    <a:lnR w="12700" cap="flat" cmpd="sng" algn="ctr">
                      <a:solidFill>
                        <a:srgbClr val="00FFFF"/>
                      </a:solidFill>
                      <a:prstDash val="solid"/>
                      <a:round/>
                      <a:headEnd type="none" w="med" len="med"/>
                      <a:tailEnd type="none" w="med" len="med"/>
                    </a:lnR>
                    <a:lnT w="12700" cap="flat" cmpd="sng" algn="ctr">
                      <a:solidFill>
                        <a:srgbClr val="00FFFF"/>
                      </a:solidFill>
                      <a:prstDash val="solid"/>
                      <a:round/>
                      <a:headEnd type="none" w="med" len="med"/>
                      <a:tailEnd type="none" w="med" len="med"/>
                    </a:lnT>
                    <a:lnB w="12700" cap="flat" cmpd="sng" algn="ctr">
                      <a:solidFill>
                        <a:srgbClr val="00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43202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548680"/>
            <a:ext cx="6995120" cy="6120680"/>
          </a:xfrm>
        </p:spPr>
        <p:txBody>
          <a:bodyPr>
            <a:normAutofit fontScale="77500" lnSpcReduction="20000"/>
          </a:bodyPr>
          <a:lstStyle/>
          <a:p>
            <a:pPr marL="0" indent="0">
              <a:buNone/>
            </a:pPr>
            <a:r>
              <a:rPr lang="tr-TR" sz="2800" dirty="0">
                <a:solidFill>
                  <a:schemeClr val="tx1"/>
                </a:solidFill>
                <a:latin typeface="Arial Black" pitchFamily="34" charset="0"/>
              </a:rPr>
              <a:t>1- Giriş</a:t>
            </a:r>
          </a:p>
          <a:p>
            <a:pPr marL="0" indent="0">
              <a:buNone/>
            </a:pPr>
            <a:r>
              <a:rPr lang="tr-TR" sz="2800" dirty="0">
                <a:solidFill>
                  <a:schemeClr val="tx1"/>
                </a:solidFill>
                <a:latin typeface="Arial Black" pitchFamily="34" charset="0"/>
              </a:rPr>
              <a:t>2- Genel bilgiler</a:t>
            </a:r>
          </a:p>
          <a:p>
            <a:pPr marL="0" indent="0">
              <a:buNone/>
            </a:pPr>
            <a:r>
              <a:rPr lang="tr-TR" sz="2800" dirty="0">
                <a:solidFill>
                  <a:schemeClr val="tx1"/>
                </a:solidFill>
                <a:latin typeface="Arial Black" pitchFamily="34" charset="0"/>
              </a:rPr>
              <a:t>3- Morfolojik özellikler</a:t>
            </a:r>
          </a:p>
          <a:p>
            <a:pPr marL="0" indent="0">
              <a:buNone/>
            </a:pPr>
            <a:r>
              <a:rPr lang="tr-TR" sz="2800" dirty="0">
                <a:solidFill>
                  <a:schemeClr val="tx1"/>
                </a:solidFill>
                <a:latin typeface="Arial Black" pitchFamily="34" charset="0"/>
              </a:rPr>
              <a:t>	3.1 Kökler</a:t>
            </a:r>
          </a:p>
          <a:p>
            <a:pPr marL="0" indent="0">
              <a:buNone/>
            </a:pPr>
            <a:r>
              <a:rPr lang="tr-TR" sz="2800" dirty="0">
                <a:solidFill>
                  <a:schemeClr val="tx1"/>
                </a:solidFill>
                <a:latin typeface="Arial Black" pitchFamily="34" charset="0"/>
              </a:rPr>
              <a:t>	3.2 Gövde</a:t>
            </a:r>
          </a:p>
          <a:p>
            <a:pPr marL="0" indent="0">
              <a:buNone/>
            </a:pPr>
            <a:r>
              <a:rPr lang="tr-TR" sz="2800" dirty="0">
                <a:solidFill>
                  <a:schemeClr val="tx1"/>
                </a:solidFill>
                <a:latin typeface="Arial Black" pitchFamily="34" charset="0"/>
              </a:rPr>
              <a:t>	3.3 Yaprak</a:t>
            </a:r>
          </a:p>
          <a:p>
            <a:pPr marL="0" indent="0">
              <a:buNone/>
            </a:pPr>
            <a:r>
              <a:rPr lang="tr-TR" sz="2800" dirty="0">
                <a:solidFill>
                  <a:schemeClr val="tx1"/>
                </a:solidFill>
                <a:latin typeface="Arial Black" pitchFamily="34" charset="0"/>
              </a:rPr>
              <a:t>	3.4 Çiçek</a:t>
            </a:r>
          </a:p>
          <a:p>
            <a:pPr marL="0" indent="0">
              <a:buNone/>
            </a:pPr>
            <a:r>
              <a:rPr lang="tr-TR" sz="2800" dirty="0">
                <a:solidFill>
                  <a:schemeClr val="tx1"/>
                </a:solidFill>
                <a:latin typeface="Arial Black" pitchFamily="34" charset="0"/>
              </a:rPr>
              <a:t>4- Meyve</a:t>
            </a:r>
          </a:p>
          <a:p>
            <a:pPr marL="0" indent="0">
              <a:buNone/>
            </a:pPr>
            <a:r>
              <a:rPr lang="tr-TR" sz="2800" dirty="0">
                <a:solidFill>
                  <a:schemeClr val="tx1"/>
                </a:solidFill>
                <a:latin typeface="Arial Black" pitchFamily="34" charset="0"/>
              </a:rPr>
              <a:t>5- Çevresel istek</a:t>
            </a:r>
          </a:p>
          <a:p>
            <a:pPr marL="0" indent="0">
              <a:buNone/>
            </a:pPr>
            <a:r>
              <a:rPr lang="tr-TR" sz="2800" dirty="0">
                <a:solidFill>
                  <a:schemeClr val="tx1"/>
                </a:solidFill>
                <a:latin typeface="Arial Black" pitchFamily="34" charset="0"/>
              </a:rPr>
              <a:t>6-  İklimsel istek</a:t>
            </a:r>
          </a:p>
          <a:p>
            <a:pPr marL="0" indent="0">
              <a:buNone/>
            </a:pPr>
            <a:r>
              <a:rPr lang="tr-TR" sz="2800" dirty="0">
                <a:solidFill>
                  <a:schemeClr val="tx1"/>
                </a:solidFill>
                <a:latin typeface="Arial Black" pitchFamily="34" charset="0"/>
              </a:rPr>
              <a:t>7-  Toprak istekleri</a:t>
            </a:r>
          </a:p>
          <a:p>
            <a:pPr marL="0" indent="0">
              <a:buNone/>
            </a:pPr>
            <a:r>
              <a:rPr lang="tr-TR" sz="2800" dirty="0">
                <a:latin typeface="Arial Black" pitchFamily="34" charset="0"/>
              </a:rPr>
              <a:t>8- </a:t>
            </a:r>
            <a:r>
              <a:rPr lang="tr-TR" sz="2800" dirty="0">
                <a:solidFill>
                  <a:schemeClr val="tx1"/>
                </a:solidFill>
                <a:latin typeface="Arial Black" pitchFamily="34" charset="0"/>
              </a:rPr>
              <a:t>Melezleme çalışmalarında kaynak taramaları</a:t>
            </a:r>
          </a:p>
          <a:p>
            <a:pPr marL="0" indent="0">
              <a:buNone/>
            </a:pPr>
            <a:r>
              <a:rPr lang="tr-TR" sz="2800" dirty="0">
                <a:solidFill>
                  <a:schemeClr val="tx1"/>
                </a:solidFill>
                <a:latin typeface="Arial Black" pitchFamily="34" charset="0"/>
              </a:rPr>
              <a:t>9- </a:t>
            </a:r>
            <a:r>
              <a:rPr lang="tr-TR" sz="2800" b="1" dirty="0">
                <a:solidFill>
                  <a:schemeClr val="tx1"/>
                </a:solidFill>
                <a:latin typeface="Arial Black" pitchFamily="34" charset="0"/>
              </a:rPr>
              <a:t>Melezleme ve </a:t>
            </a:r>
            <a:r>
              <a:rPr lang="tr-TR" sz="2800" b="1" dirty="0" err="1">
                <a:solidFill>
                  <a:schemeClr val="tx1"/>
                </a:solidFill>
                <a:latin typeface="Arial Black" pitchFamily="34" charset="0"/>
              </a:rPr>
              <a:t>Hibrit</a:t>
            </a:r>
            <a:r>
              <a:rPr lang="tr-TR" sz="2800" b="1" dirty="0">
                <a:solidFill>
                  <a:schemeClr val="tx1"/>
                </a:solidFill>
                <a:latin typeface="Arial Black" pitchFamily="34" charset="0"/>
              </a:rPr>
              <a:t> Gücü</a:t>
            </a:r>
          </a:p>
          <a:p>
            <a:pPr marL="0" indent="0">
              <a:buNone/>
            </a:pPr>
            <a:r>
              <a:rPr lang="tr-TR" sz="2800" b="1" dirty="0">
                <a:solidFill>
                  <a:schemeClr val="tx1"/>
                </a:solidFill>
                <a:latin typeface="Arial Black" pitchFamily="34" charset="0"/>
              </a:rPr>
              <a:t>10- </a:t>
            </a:r>
            <a:r>
              <a:rPr lang="tr-TR" sz="2600" b="1" dirty="0" err="1">
                <a:solidFill>
                  <a:schemeClr val="tx1"/>
                </a:solidFill>
                <a:latin typeface="Arial Black" pitchFamily="34" charset="0"/>
              </a:rPr>
              <a:t>Hibrit</a:t>
            </a:r>
            <a:r>
              <a:rPr lang="tr-TR" sz="2600" b="1" dirty="0">
                <a:solidFill>
                  <a:schemeClr val="tx1"/>
                </a:solidFill>
                <a:latin typeface="Arial Black" pitchFamily="34" charset="0"/>
              </a:rPr>
              <a:t> Tohum Üretimi</a:t>
            </a:r>
          </a:p>
          <a:p>
            <a:pPr marL="0" indent="0">
              <a:buNone/>
            </a:pPr>
            <a:r>
              <a:rPr lang="tr-TR" sz="2600" b="1" dirty="0">
                <a:solidFill>
                  <a:schemeClr val="tx1"/>
                </a:solidFill>
                <a:latin typeface="Arial Black" pitchFamily="34" charset="0"/>
              </a:rPr>
              <a:t>11-</a:t>
            </a:r>
            <a:r>
              <a:rPr lang="tr-TR" sz="2800" b="1" dirty="0">
                <a:solidFill>
                  <a:schemeClr val="tx1"/>
                </a:solidFill>
                <a:latin typeface="Arial Black" pitchFamily="34" charset="0"/>
              </a:rPr>
              <a:t>Tohum Canlılığı ve Kalitesi</a:t>
            </a:r>
            <a:endParaRPr lang="tr-TR" sz="2600" b="1" dirty="0">
              <a:solidFill>
                <a:schemeClr val="tx1"/>
              </a:solidFill>
              <a:latin typeface="Arial Black" pitchFamily="34" charset="0"/>
            </a:endParaRPr>
          </a:p>
          <a:p>
            <a:pPr marL="0" indent="0">
              <a:buNone/>
            </a:pPr>
            <a:r>
              <a:rPr lang="tr-TR" sz="2600" b="1" dirty="0">
                <a:solidFill>
                  <a:schemeClr val="tx1"/>
                </a:solidFill>
                <a:latin typeface="Arial Black" pitchFamily="34" charset="0"/>
              </a:rPr>
              <a:t>12-</a:t>
            </a:r>
            <a:r>
              <a:rPr lang="tr-TR" sz="2800" dirty="0">
                <a:solidFill>
                  <a:schemeClr val="tx1"/>
                </a:solidFill>
                <a:latin typeface="Arial Black" pitchFamily="34" charset="0"/>
              </a:rPr>
              <a:t>Hıyarda Melezlemenin Yapılışı</a:t>
            </a:r>
            <a:endParaRPr lang="tr-TR" sz="2600" dirty="0">
              <a:latin typeface="Arial Black" pitchFamily="34" charset="0"/>
            </a:endParaRPr>
          </a:p>
          <a:p>
            <a:endParaRPr lang="tr-TR" sz="2800" b="1" dirty="0">
              <a:latin typeface="Arial Black" pitchFamily="34" charset="0"/>
            </a:endParaRPr>
          </a:p>
          <a:p>
            <a:endParaRPr lang="tr-TR" sz="2800" dirty="0">
              <a:latin typeface="Arial Black" pitchFamily="34" charset="0"/>
            </a:endParaRPr>
          </a:p>
          <a:p>
            <a:endParaRPr lang="tr-TR" sz="2800" dirty="0">
              <a:latin typeface="Arial Black" pitchFamily="34" charset="0"/>
            </a:endParaRPr>
          </a:p>
          <a:p>
            <a:endParaRPr lang="tr-TR" sz="2800" dirty="0">
              <a:latin typeface="Arial Black" pitchFamily="34" charset="0"/>
            </a:endParaRPr>
          </a:p>
          <a:p>
            <a:endParaRPr lang="tr-TR" sz="2800" dirty="0">
              <a:latin typeface="Arial Black" pitchFamily="34" charset="0"/>
            </a:endParaRPr>
          </a:p>
        </p:txBody>
      </p:sp>
    </p:spTree>
    <p:extLst>
      <p:ext uri="{BB962C8B-B14F-4D97-AF65-F5344CB8AC3E}">
        <p14:creationId xmlns:p14="http://schemas.microsoft.com/office/powerpoint/2010/main" val="92664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988841"/>
            <a:ext cx="9143999" cy="4137322"/>
          </a:xfrm>
        </p:spPr>
        <p:txBody>
          <a:bodyPr>
            <a:noAutofit/>
          </a:bodyPr>
          <a:lstStyle/>
          <a:p>
            <a:pPr marL="0" lvl="0" indent="0" algn="just" fontAlgn="base">
              <a:spcBef>
                <a:spcPct val="0"/>
              </a:spcBef>
              <a:spcAft>
                <a:spcPct val="0"/>
              </a:spcAft>
              <a:buSzTx/>
              <a:buNone/>
            </a:pPr>
            <a:r>
              <a:rPr lang="tr-TR" b="1" dirty="0">
                <a:solidFill>
                  <a:schemeClr val="tx1"/>
                </a:solidFill>
                <a:effectLst/>
                <a:latin typeface="Arial Black" pitchFamily="34" charset="0"/>
              </a:rPr>
              <a:t>Gece sera sıcaklıkları mümkün ise 15-18 </a:t>
            </a:r>
            <a:r>
              <a:rPr lang="tr-TR" b="1" baseline="30000" dirty="0" err="1">
                <a:solidFill>
                  <a:schemeClr val="tx1"/>
                </a:solidFill>
                <a:effectLst/>
                <a:latin typeface="Arial Black" pitchFamily="34" charset="0"/>
              </a:rPr>
              <a:t>o</a:t>
            </a:r>
            <a:r>
              <a:rPr lang="tr-TR" b="1" dirty="0" err="1">
                <a:solidFill>
                  <a:schemeClr val="tx1"/>
                </a:solidFill>
                <a:effectLst/>
                <a:latin typeface="Arial Black" pitchFamily="34" charset="0"/>
              </a:rPr>
              <a:t>C’de</a:t>
            </a:r>
            <a:r>
              <a:rPr lang="tr-TR" b="1" dirty="0">
                <a:solidFill>
                  <a:schemeClr val="tx1"/>
                </a:solidFill>
                <a:effectLst/>
                <a:latin typeface="Arial Black" pitchFamily="34" charset="0"/>
              </a:rPr>
              <a:t> tutulur.</a:t>
            </a:r>
          </a:p>
          <a:p>
            <a:pPr marL="0" lvl="0" indent="0" algn="just" fontAlgn="base">
              <a:spcBef>
                <a:spcPct val="0"/>
              </a:spcBef>
              <a:spcAft>
                <a:spcPct val="0"/>
              </a:spcAft>
              <a:buSzTx/>
              <a:buNone/>
            </a:pPr>
            <a:r>
              <a:rPr lang="tr-TR" b="1" dirty="0">
                <a:solidFill>
                  <a:schemeClr val="tx1"/>
                </a:solidFill>
                <a:effectLst/>
                <a:latin typeface="Arial Black" pitchFamily="34" charset="0"/>
              </a:rPr>
              <a:t>Düşük sıcaklıklarda kök gelişmesi zayıf olur, toprak suyunu rahatlıkla alamaz. </a:t>
            </a:r>
            <a:r>
              <a:rPr lang="tr-TR" b="1" dirty="0" err="1">
                <a:solidFill>
                  <a:schemeClr val="tx1"/>
                </a:solidFill>
                <a:effectLst/>
                <a:latin typeface="Arial Black" pitchFamily="34" charset="0"/>
              </a:rPr>
              <a:t>Opt</a:t>
            </a:r>
            <a:r>
              <a:rPr lang="tr-TR" b="1" dirty="0">
                <a:solidFill>
                  <a:schemeClr val="tx1"/>
                </a:solidFill>
                <a:effectLst/>
                <a:latin typeface="Arial Black" pitchFamily="34" charset="0"/>
              </a:rPr>
              <a:t>. Su alma aralığı 15-25 </a:t>
            </a:r>
            <a:r>
              <a:rPr lang="tr-TR" b="1" baseline="30000" dirty="0" err="1">
                <a:solidFill>
                  <a:schemeClr val="tx1"/>
                </a:solidFill>
                <a:effectLst/>
                <a:latin typeface="Arial Black" pitchFamily="34" charset="0"/>
              </a:rPr>
              <a:t>o</a:t>
            </a:r>
            <a:r>
              <a:rPr lang="tr-TR" b="1" dirty="0" err="1">
                <a:solidFill>
                  <a:schemeClr val="tx1"/>
                </a:solidFill>
                <a:effectLst/>
                <a:latin typeface="Arial Black" pitchFamily="34" charset="0"/>
              </a:rPr>
              <a:t>C’dir</a:t>
            </a:r>
            <a:r>
              <a:rPr lang="tr-TR" b="1" dirty="0">
                <a:solidFill>
                  <a:schemeClr val="tx1"/>
                </a:solidFill>
                <a:effectLst/>
                <a:latin typeface="Arial Black" pitchFamily="34" charset="0"/>
              </a:rPr>
              <a:t>. Seralarda 20 </a:t>
            </a:r>
            <a:r>
              <a:rPr lang="tr-TR" b="1" baseline="30000" dirty="0" err="1">
                <a:solidFill>
                  <a:schemeClr val="tx1"/>
                </a:solidFill>
                <a:effectLst/>
                <a:latin typeface="Arial Black" pitchFamily="34" charset="0"/>
              </a:rPr>
              <a:t>o</a:t>
            </a:r>
            <a:r>
              <a:rPr lang="tr-TR" b="1" dirty="0" err="1">
                <a:solidFill>
                  <a:schemeClr val="tx1"/>
                </a:solidFill>
                <a:effectLst/>
                <a:latin typeface="Arial Black" pitchFamily="34" charset="0"/>
              </a:rPr>
              <a:t>C’nin</a:t>
            </a:r>
            <a:r>
              <a:rPr lang="tr-TR" b="1" dirty="0">
                <a:solidFill>
                  <a:schemeClr val="tx1"/>
                </a:solidFill>
                <a:effectLst/>
                <a:latin typeface="Arial Black" pitchFamily="34" charset="0"/>
              </a:rPr>
              <a:t> üstünde havalandırma yapılmalı. 35</a:t>
            </a:r>
            <a:r>
              <a:rPr lang="tr-TR" b="1" baseline="30000" dirty="0">
                <a:solidFill>
                  <a:schemeClr val="tx1"/>
                </a:solidFill>
                <a:effectLst/>
                <a:latin typeface="Arial Black" pitchFamily="34" charset="0"/>
              </a:rPr>
              <a:t>o</a:t>
            </a:r>
            <a:r>
              <a:rPr lang="tr-TR" b="1" dirty="0">
                <a:solidFill>
                  <a:schemeClr val="tx1"/>
                </a:solidFill>
                <a:effectLst/>
                <a:latin typeface="Arial Black" pitchFamily="34" charset="0"/>
              </a:rPr>
              <a:t>C’nin altına düşürülemiyor ise gölgeleme yapılmalıdır. </a:t>
            </a:r>
            <a:endParaRPr lang="tr-TR" b="1" u="sng" dirty="0">
              <a:solidFill>
                <a:schemeClr val="tx1"/>
              </a:solidFill>
              <a:effectLst/>
              <a:latin typeface="Arial Black" pitchFamily="34" charset="0"/>
            </a:endParaRPr>
          </a:p>
          <a:p>
            <a:pPr marL="0" lvl="0" indent="0" algn="just" fontAlgn="base">
              <a:spcBef>
                <a:spcPct val="0"/>
              </a:spcBef>
              <a:spcAft>
                <a:spcPct val="0"/>
              </a:spcAft>
              <a:buSzTx/>
              <a:buNone/>
            </a:pPr>
            <a:r>
              <a:rPr lang="tr-TR" b="1" u="sng" dirty="0">
                <a:solidFill>
                  <a:schemeClr val="tx1"/>
                </a:solidFill>
                <a:effectLst/>
                <a:latin typeface="Arial Black" pitchFamily="34" charset="0"/>
              </a:rPr>
              <a:t>Gece-gündüz sıcaklık farkı büyük ise  dişi çiçek oluşumu artar, düşük sıcaklık ve kısa gün dişi çiçek oluşumunu teşvik eder.</a:t>
            </a:r>
          </a:p>
          <a:p>
            <a:pPr marL="0" lvl="0" indent="0" algn="just" fontAlgn="base">
              <a:spcBef>
                <a:spcPct val="0"/>
              </a:spcBef>
              <a:spcAft>
                <a:spcPct val="0"/>
              </a:spcAft>
              <a:buSzTx/>
              <a:buNone/>
            </a:pPr>
            <a:r>
              <a:rPr lang="tr-TR" b="1" u="sng" dirty="0">
                <a:solidFill>
                  <a:schemeClr val="tx1"/>
                </a:solidFill>
                <a:effectLst/>
                <a:latin typeface="Arial Black" pitchFamily="34" charset="0"/>
              </a:rPr>
              <a:t>Sıcaklık yükseldikçe erkek çiçek oluşumu artar. Yüksek sıcaklık ve uzun gün erkek çiçek oluşumunu teşvik eder.</a:t>
            </a:r>
          </a:p>
        </p:txBody>
      </p:sp>
      <p:sp>
        <p:nvSpPr>
          <p:cNvPr id="2" name="Başlık 1"/>
          <p:cNvSpPr>
            <a:spLocks noGrp="1"/>
          </p:cNvSpPr>
          <p:nvPr>
            <p:ph type="title"/>
          </p:nvPr>
        </p:nvSpPr>
        <p:spPr/>
        <p:txBody>
          <a:bodyPr/>
          <a:lstStyle/>
          <a:p>
            <a:r>
              <a:rPr lang="tr-TR" sz="3200" b="1" dirty="0">
                <a:solidFill>
                  <a:schemeClr val="tx1"/>
                </a:solidFill>
                <a:latin typeface="Arial Black" pitchFamily="34" charset="0"/>
              </a:rPr>
              <a:t>5-Çevresel İstekleri</a:t>
            </a:r>
            <a:endParaRPr lang="tr-TR" sz="3200" dirty="0"/>
          </a:p>
        </p:txBody>
      </p:sp>
    </p:spTree>
    <p:extLst>
      <p:ext uri="{BB962C8B-B14F-4D97-AF65-F5344CB8AC3E}">
        <p14:creationId xmlns:p14="http://schemas.microsoft.com/office/powerpoint/2010/main" val="2381696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endParaRPr lang="tr-TR" dirty="0"/>
          </a:p>
        </p:txBody>
      </p:sp>
    </p:spTree>
    <p:extLst>
      <p:ext uri="{BB962C8B-B14F-4D97-AF65-F5344CB8AC3E}">
        <p14:creationId xmlns:p14="http://schemas.microsoft.com/office/powerpoint/2010/main" val="3579282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b="1" dirty="0">
                <a:solidFill>
                  <a:schemeClr val="tx1"/>
                </a:solidFill>
                <a:latin typeface="Arial Black" pitchFamily="34" charset="0"/>
              </a:rPr>
              <a:t>GBSDT (günlük büyüme sıcaklık dereceleri toplamı): Günlük sıcaklık ortalamalarından 10 çıkarılarak hesaplanır</a:t>
            </a:r>
          </a:p>
          <a:p>
            <a:r>
              <a:rPr lang="tr-TR" b="1" dirty="0">
                <a:solidFill>
                  <a:schemeClr val="tx1"/>
                </a:solidFill>
                <a:latin typeface="Arial Black" pitchFamily="34" charset="0"/>
              </a:rPr>
              <a:t>GBSDT ekim –çimlenme: 67 </a:t>
            </a:r>
            <a:r>
              <a:rPr lang="tr-TR" b="1" baseline="30000" dirty="0" err="1">
                <a:solidFill>
                  <a:schemeClr val="tx1"/>
                </a:solidFill>
                <a:latin typeface="Arial Black" pitchFamily="34" charset="0"/>
              </a:rPr>
              <a:t>o</a:t>
            </a:r>
            <a:r>
              <a:rPr lang="tr-TR" b="1" dirty="0" err="1">
                <a:solidFill>
                  <a:schemeClr val="tx1"/>
                </a:solidFill>
                <a:latin typeface="Arial Black" pitchFamily="34" charset="0"/>
              </a:rPr>
              <a:t>C</a:t>
            </a:r>
            <a:endParaRPr lang="tr-TR" b="1" dirty="0">
              <a:solidFill>
                <a:schemeClr val="tx1"/>
              </a:solidFill>
              <a:latin typeface="Arial Black" pitchFamily="34" charset="0"/>
            </a:endParaRPr>
          </a:p>
          <a:p>
            <a:r>
              <a:rPr lang="tr-TR" b="1" dirty="0">
                <a:solidFill>
                  <a:schemeClr val="tx1"/>
                </a:solidFill>
                <a:latin typeface="Arial Black" pitchFamily="34" charset="0"/>
              </a:rPr>
              <a:t>GBSDT çimlenme çiçeklenme: 478 </a:t>
            </a:r>
            <a:r>
              <a:rPr lang="tr-TR" b="1" baseline="30000" dirty="0" err="1">
                <a:solidFill>
                  <a:schemeClr val="tx1"/>
                </a:solidFill>
                <a:latin typeface="Arial Black" pitchFamily="34" charset="0"/>
              </a:rPr>
              <a:t>o</a:t>
            </a:r>
            <a:r>
              <a:rPr lang="tr-TR" b="1" dirty="0" err="1">
                <a:solidFill>
                  <a:schemeClr val="tx1"/>
                </a:solidFill>
                <a:latin typeface="Arial Black" pitchFamily="34" charset="0"/>
              </a:rPr>
              <a:t>C</a:t>
            </a:r>
            <a:endParaRPr lang="tr-TR" b="1" dirty="0">
              <a:solidFill>
                <a:schemeClr val="tx1"/>
              </a:solidFill>
              <a:latin typeface="Arial Black" pitchFamily="34" charset="0"/>
            </a:endParaRPr>
          </a:p>
          <a:p>
            <a:r>
              <a:rPr lang="tr-TR" b="1" dirty="0">
                <a:solidFill>
                  <a:schemeClr val="tx1"/>
                </a:solidFill>
                <a:latin typeface="Arial Black" pitchFamily="34" charset="0"/>
              </a:rPr>
              <a:t>GBSDT ekim ilk </a:t>
            </a:r>
            <a:r>
              <a:rPr lang="tr-TR" b="1" dirty="0" err="1">
                <a:solidFill>
                  <a:schemeClr val="tx1"/>
                </a:solidFill>
                <a:latin typeface="Arial Black" pitchFamily="34" charset="0"/>
              </a:rPr>
              <a:t>hast</a:t>
            </a:r>
            <a:r>
              <a:rPr lang="tr-TR" b="1" dirty="0">
                <a:solidFill>
                  <a:schemeClr val="tx1"/>
                </a:solidFill>
                <a:latin typeface="Arial Black" pitchFamily="34" charset="0"/>
              </a:rPr>
              <a:t>: 674 </a:t>
            </a:r>
            <a:r>
              <a:rPr lang="tr-TR" b="1" baseline="30000" dirty="0" err="1">
                <a:solidFill>
                  <a:schemeClr val="tx1"/>
                </a:solidFill>
                <a:latin typeface="Arial Black" pitchFamily="34" charset="0"/>
              </a:rPr>
              <a:t>o</a:t>
            </a:r>
            <a:r>
              <a:rPr lang="tr-TR" b="1" dirty="0" err="1">
                <a:solidFill>
                  <a:schemeClr val="tx1"/>
                </a:solidFill>
                <a:latin typeface="Arial Black" pitchFamily="34" charset="0"/>
              </a:rPr>
              <a:t>C</a:t>
            </a:r>
            <a:r>
              <a:rPr lang="tr-TR" b="1" dirty="0">
                <a:solidFill>
                  <a:schemeClr val="tx1"/>
                </a:solidFill>
                <a:latin typeface="Arial Black" pitchFamily="34" charset="0"/>
              </a:rPr>
              <a:t> </a:t>
            </a:r>
          </a:p>
          <a:p>
            <a:r>
              <a:rPr lang="tr-TR" b="1" dirty="0">
                <a:solidFill>
                  <a:schemeClr val="tx1"/>
                </a:solidFill>
                <a:latin typeface="Arial Black" pitchFamily="34" charset="0"/>
              </a:rPr>
              <a:t>Hıyar bitkisinin </a:t>
            </a:r>
            <a:r>
              <a:rPr lang="tr-TR" b="1" dirty="0" err="1">
                <a:solidFill>
                  <a:schemeClr val="tx1"/>
                </a:solidFill>
                <a:latin typeface="Arial Black" pitchFamily="34" charset="0"/>
              </a:rPr>
              <a:t>opt</a:t>
            </a:r>
            <a:r>
              <a:rPr lang="tr-TR" b="1" dirty="0">
                <a:solidFill>
                  <a:schemeClr val="tx1"/>
                </a:solidFill>
                <a:latin typeface="Arial Black" pitchFamily="34" charset="0"/>
              </a:rPr>
              <a:t> ışık isteği: 15 000 </a:t>
            </a:r>
            <a:r>
              <a:rPr lang="tr-TR" b="1" dirty="0" err="1">
                <a:solidFill>
                  <a:schemeClr val="tx1"/>
                </a:solidFill>
                <a:latin typeface="Arial Black" pitchFamily="34" charset="0"/>
              </a:rPr>
              <a:t>lux</a:t>
            </a:r>
            <a:r>
              <a:rPr lang="tr-TR" b="1" dirty="0">
                <a:solidFill>
                  <a:schemeClr val="tx1"/>
                </a:solidFill>
                <a:latin typeface="Arial Black" pitchFamily="34" charset="0"/>
              </a:rPr>
              <a:t>, ışıklanma süresi 14 saattir</a:t>
            </a:r>
            <a:endParaRPr lang="tr-TR" dirty="0">
              <a:solidFill>
                <a:schemeClr val="tx1"/>
              </a:solidFill>
              <a:latin typeface="Arial Black" pitchFamily="34" charset="0"/>
            </a:endParaRPr>
          </a:p>
        </p:txBody>
      </p:sp>
      <p:sp>
        <p:nvSpPr>
          <p:cNvPr id="2" name="Başlık 1"/>
          <p:cNvSpPr>
            <a:spLocks noGrp="1"/>
          </p:cNvSpPr>
          <p:nvPr>
            <p:ph type="title"/>
          </p:nvPr>
        </p:nvSpPr>
        <p:spPr/>
        <p:txBody>
          <a:bodyPr/>
          <a:lstStyle/>
          <a:p>
            <a:r>
              <a:rPr lang="tr-TR" sz="3200" dirty="0">
                <a:solidFill>
                  <a:schemeClr val="tx1"/>
                </a:solidFill>
                <a:latin typeface="Arial Black" pitchFamily="34" charset="0"/>
              </a:rPr>
              <a:t>6- İklimsel istekler</a:t>
            </a:r>
          </a:p>
        </p:txBody>
      </p:sp>
    </p:spTree>
    <p:extLst>
      <p:ext uri="{BB962C8B-B14F-4D97-AF65-F5344CB8AC3E}">
        <p14:creationId xmlns:p14="http://schemas.microsoft.com/office/powerpoint/2010/main" val="364126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94852" y="1844824"/>
            <a:ext cx="7408333" cy="2736304"/>
          </a:xfrm>
        </p:spPr>
        <p:txBody>
          <a:bodyPr/>
          <a:lstStyle/>
          <a:p>
            <a:r>
              <a:rPr lang="tr-TR" b="1" dirty="0">
                <a:solidFill>
                  <a:schemeClr val="tx1"/>
                </a:solidFill>
                <a:latin typeface="Arial Black" pitchFamily="34" charset="0"/>
              </a:rPr>
              <a:t>Hıyar </a:t>
            </a:r>
            <a:r>
              <a:rPr lang="tr-TR" b="1" dirty="0" err="1">
                <a:solidFill>
                  <a:schemeClr val="tx1"/>
                </a:solidFill>
                <a:latin typeface="Arial Black" pitchFamily="34" charset="0"/>
              </a:rPr>
              <a:t>BBM’ce</a:t>
            </a:r>
            <a:r>
              <a:rPr lang="tr-TR" b="1" dirty="0">
                <a:solidFill>
                  <a:schemeClr val="tx1"/>
                </a:solidFill>
                <a:latin typeface="Arial Black" pitchFamily="34" charset="0"/>
              </a:rPr>
              <a:t>  ve </a:t>
            </a:r>
            <a:r>
              <a:rPr lang="tr-TR" b="1" dirty="0" err="1">
                <a:solidFill>
                  <a:schemeClr val="tx1"/>
                </a:solidFill>
                <a:latin typeface="Arial Black" pitchFamily="34" charset="0"/>
              </a:rPr>
              <a:t>OM’ce</a:t>
            </a:r>
            <a:r>
              <a:rPr lang="tr-TR" b="1" dirty="0">
                <a:solidFill>
                  <a:schemeClr val="tx1"/>
                </a:solidFill>
                <a:latin typeface="Arial Black" pitchFamily="34" charset="0"/>
              </a:rPr>
              <a:t> zengin kaba yapılı, iyi drene edilmiş, su tutma kapasitesi yüksek , sıcak havadar toprakları sever. Nötr yada hafif asidik (6-6.5). </a:t>
            </a:r>
            <a:r>
              <a:rPr lang="tr-TR" b="1" dirty="0" err="1">
                <a:solidFill>
                  <a:schemeClr val="tx1"/>
                </a:solidFill>
                <a:latin typeface="Arial Black" pitchFamily="34" charset="0"/>
              </a:rPr>
              <a:t>OM’yi</a:t>
            </a:r>
            <a:r>
              <a:rPr lang="tr-TR" b="1" dirty="0">
                <a:solidFill>
                  <a:schemeClr val="tx1"/>
                </a:solidFill>
                <a:latin typeface="Arial Black" pitchFamily="34" charset="0"/>
              </a:rPr>
              <a:t> sever fiziksel yapısı bozulmuş olan topraklarda m</a:t>
            </a:r>
            <a:r>
              <a:rPr lang="tr-TR" b="1" baseline="30000" dirty="0">
                <a:solidFill>
                  <a:schemeClr val="tx1"/>
                </a:solidFill>
                <a:latin typeface="Arial Black" pitchFamily="34" charset="0"/>
              </a:rPr>
              <a:t>2</a:t>
            </a:r>
            <a:r>
              <a:rPr lang="tr-TR" b="1" dirty="0">
                <a:solidFill>
                  <a:schemeClr val="tx1"/>
                </a:solidFill>
                <a:latin typeface="Arial Black" pitchFamily="34" charset="0"/>
              </a:rPr>
              <a:t>’ye 50-100 litre OM verilmelidir.</a:t>
            </a:r>
          </a:p>
          <a:p>
            <a:endParaRPr lang="tr-TR" dirty="0"/>
          </a:p>
        </p:txBody>
      </p:sp>
      <p:sp>
        <p:nvSpPr>
          <p:cNvPr id="2" name="Başlık 1"/>
          <p:cNvSpPr>
            <a:spLocks noGrp="1"/>
          </p:cNvSpPr>
          <p:nvPr>
            <p:ph type="title"/>
          </p:nvPr>
        </p:nvSpPr>
        <p:spPr>
          <a:xfrm>
            <a:off x="720887" y="332656"/>
            <a:ext cx="7756263" cy="1054250"/>
          </a:xfrm>
        </p:spPr>
        <p:txBody>
          <a:bodyPr/>
          <a:lstStyle/>
          <a:p>
            <a:r>
              <a:rPr lang="tr-TR" sz="3200" dirty="0">
                <a:solidFill>
                  <a:schemeClr val="tx1"/>
                </a:solidFill>
                <a:latin typeface="Arial Black" pitchFamily="34" charset="0"/>
              </a:rPr>
              <a:t>7- Toprak istekleri</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63" y="4725144"/>
            <a:ext cx="8291513"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869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latin typeface="Arial Black" pitchFamily="34" charset="0"/>
              </a:rPr>
              <a:t>Bitki genetik kaynaklarının </a:t>
            </a:r>
            <a:r>
              <a:rPr lang="tr-TR" dirty="0" err="1">
                <a:latin typeface="Arial Black" pitchFamily="34" charset="0"/>
              </a:rPr>
              <a:t>karakterizasyonu</a:t>
            </a:r>
            <a:r>
              <a:rPr lang="tr-TR" dirty="0">
                <a:latin typeface="Arial Black" pitchFamily="34" charset="0"/>
              </a:rPr>
              <a:t>, temel olarak tohum örnekleri yada </a:t>
            </a:r>
            <a:r>
              <a:rPr lang="tr-TR" dirty="0" err="1">
                <a:latin typeface="Arial Black" pitchFamily="34" charset="0"/>
              </a:rPr>
              <a:t>populasyonlar</a:t>
            </a:r>
            <a:r>
              <a:rPr lang="tr-TR" dirty="0">
                <a:latin typeface="Arial Black" pitchFamily="34" charset="0"/>
              </a:rPr>
              <a:t> arasındaki genetik farklılık ve benzerlik, bu örnek ve </a:t>
            </a:r>
            <a:r>
              <a:rPr lang="tr-TR" dirty="0" err="1">
                <a:latin typeface="Arial Black" pitchFamily="34" charset="0"/>
              </a:rPr>
              <a:t>populasyonlardaki</a:t>
            </a:r>
            <a:r>
              <a:rPr lang="tr-TR" dirty="0">
                <a:latin typeface="Arial Black" pitchFamily="34" charset="0"/>
              </a:rPr>
              <a:t> genetik varyasyonun miktarı ve dağılımının ortaya konması amacıyla yapılır (Tan vd. 2005).</a:t>
            </a:r>
          </a:p>
        </p:txBody>
      </p:sp>
      <p:sp>
        <p:nvSpPr>
          <p:cNvPr id="2" name="Başlık 1"/>
          <p:cNvSpPr>
            <a:spLocks noGrp="1"/>
          </p:cNvSpPr>
          <p:nvPr>
            <p:ph type="title"/>
          </p:nvPr>
        </p:nvSpPr>
        <p:spPr>
          <a:xfrm>
            <a:off x="755576" y="548680"/>
            <a:ext cx="7756263" cy="1054250"/>
          </a:xfrm>
        </p:spPr>
        <p:txBody>
          <a:bodyPr/>
          <a:lstStyle/>
          <a:p>
            <a:r>
              <a:rPr lang="tr-TR" sz="3200" dirty="0">
                <a:solidFill>
                  <a:schemeClr val="tx1"/>
                </a:solidFill>
                <a:latin typeface="Arial Black" pitchFamily="34" charset="0"/>
              </a:rPr>
              <a:t>8- Melezleme çalışmalarında kaynak taramaları</a:t>
            </a:r>
          </a:p>
        </p:txBody>
      </p:sp>
    </p:spTree>
    <p:extLst>
      <p:ext uri="{BB962C8B-B14F-4D97-AF65-F5344CB8AC3E}">
        <p14:creationId xmlns:p14="http://schemas.microsoft.com/office/powerpoint/2010/main" val="163005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2348880"/>
            <a:ext cx="9143999" cy="3600400"/>
          </a:xfrm>
        </p:spPr>
        <p:txBody>
          <a:bodyPr>
            <a:normAutofit fontScale="25000" lnSpcReduction="20000"/>
          </a:bodyPr>
          <a:lstStyle/>
          <a:p>
            <a:pPr marL="0" indent="0" algn="just">
              <a:buNone/>
            </a:pPr>
            <a:endParaRPr lang="tr-TR" dirty="0"/>
          </a:p>
          <a:p>
            <a:pPr marL="0" indent="0" algn="just">
              <a:buNone/>
            </a:pPr>
            <a:endParaRPr lang="tr-TR" dirty="0"/>
          </a:p>
          <a:p>
            <a:pPr marL="0" indent="0" algn="just">
              <a:buNone/>
            </a:pPr>
            <a:endParaRPr lang="tr-TR" b="1" dirty="0"/>
          </a:p>
          <a:p>
            <a:pPr marL="0" indent="0" algn="just">
              <a:buNone/>
            </a:pPr>
            <a:r>
              <a:rPr lang="tr-TR" sz="9600" b="1" dirty="0">
                <a:latin typeface="Arial Black" pitchFamily="34" charset="0"/>
              </a:rPr>
              <a:t>  Yapılan kaynak taramalarında farklı sebze türlerinde değişik gen kaynaklarının morfolojik özelliklerin belirlenmesinde Uluslararası Yeni Bitki Çeşitlerini Koruma Birliği (UPOV) ve Uluslararası Bitki Genetik Kaynakları Araştırma Enstitüsü (IPGR) tarafından hazırlanmış olan kriterlerden yararlanılarak, kümeleme (</a:t>
            </a:r>
            <a:r>
              <a:rPr lang="tr-TR" sz="9600" b="1" dirty="0" err="1">
                <a:latin typeface="Arial Black" pitchFamily="34" charset="0"/>
              </a:rPr>
              <a:t>cluster</a:t>
            </a:r>
            <a:r>
              <a:rPr lang="tr-TR" sz="9600" b="1" dirty="0">
                <a:latin typeface="Arial Black" pitchFamily="34" charset="0"/>
              </a:rPr>
              <a:t>) analizine göre </a:t>
            </a:r>
            <a:r>
              <a:rPr lang="tr-TR" sz="9600" b="1" dirty="0" err="1">
                <a:latin typeface="Arial Black" pitchFamily="34" charset="0"/>
              </a:rPr>
              <a:t>genotiplerin</a:t>
            </a:r>
            <a:r>
              <a:rPr lang="tr-TR" sz="9600" b="1" dirty="0">
                <a:latin typeface="Arial Black" pitchFamily="34" charset="0"/>
              </a:rPr>
              <a:t> farklılık ve benzerliklerinin belirlenmesine yönelik çalışmalar yer almaktadır.. </a:t>
            </a:r>
          </a:p>
        </p:txBody>
      </p:sp>
      <p:sp>
        <p:nvSpPr>
          <p:cNvPr id="4" name="Başlık 3"/>
          <p:cNvSpPr>
            <a:spLocks noGrp="1"/>
          </p:cNvSpPr>
          <p:nvPr>
            <p:ph type="title"/>
          </p:nvPr>
        </p:nvSpPr>
        <p:spPr/>
        <p:txBody>
          <a:bodyPr/>
          <a:lstStyle/>
          <a:p>
            <a:r>
              <a:rPr lang="tr-TR" sz="3200" dirty="0">
                <a:solidFill>
                  <a:schemeClr val="tx1"/>
                </a:solidFill>
                <a:latin typeface="Arial Black" pitchFamily="34" charset="0"/>
              </a:rPr>
              <a:t>8- Melezleme çalışmalarında kaynak taramaları</a:t>
            </a:r>
            <a:br>
              <a:rPr lang="tr-TR" dirty="0"/>
            </a:br>
            <a:endParaRPr lang="tr-TR" dirty="0"/>
          </a:p>
        </p:txBody>
      </p:sp>
    </p:spTree>
    <p:extLst>
      <p:ext uri="{BB962C8B-B14F-4D97-AF65-F5344CB8AC3E}">
        <p14:creationId xmlns:p14="http://schemas.microsoft.com/office/powerpoint/2010/main" val="167261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 y="2248347"/>
            <a:ext cx="9144000" cy="3877815"/>
          </a:xfrm>
        </p:spPr>
        <p:txBody>
          <a:bodyPr/>
          <a:lstStyle/>
          <a:p>
            <a:r>
              <a:rPr lang="tr-TR" b="1" dirty="0">
                <a:latin typeface="Arial Black" pitchFamily="34" charset="0"/>
              </a:rPr>
              <a:t>Ülkemizde bamyada </a:t>
            </a:r>
            <a:r>
              <a:rPr lang="tr-TR" dirty="0">
                <a:latin typeface="Arial Black" pitchFamily="34" charset="0"/>
              </a:rPr>
              <a:t>(</a:t>
            </a:r>
            <a:r>
              <a:rPr lang="tr-TR" dirty="0" err="1">
                <a:solidFill>
                  <a:schemeClr val="tx1"/>
                </a:solidFill>
                <a:latin typeface="Arial Black" pitchFamily="34" charset="0"/>
              </a:rPr>
              <a:t>Düzyaman</a:t>
            </a:r>
            <a:r>
              <a:rPr lang="tr-TR" dirty="0">
                <a:solidFill>
                  <a:schemeClr val="tx1"/>
                </a:solidFill>
                <a:latin typeface="Arial Black" pitchFamily="34" charset="0"/>
              </a:rPr>
              <a:t> 2005, Gülşen </a:t>
            </a:r>
            <a:r>
              <a:rPr lang="tr-TR" i="1" dirty="0">
                <a:solidFill>
                  <a:schemeClr val="tx1"/>
                </a:solidFill>
                <a:latin typeface="Arial Black" pitchFamily="34" charset="0"/>
              </a:rPr>
              <a:t>et al</a:t>
            </a:r>
            <a:r>
              <a:rPr lang="tr-TR" dirty="0">
                <a:solidFill>
                  <a:schemeClr val="tx1"/>
                </a:solidFill>
                <a:latin typeface="Arial Black" pitchFamily="34" charset="0"/>
              </a:rPr>
              <a:t>. 2007</a:t>
            </a:r>
            <a:r>
              <a:rPr lang="tr-TR" dirty="0">
                <a:latin typeface="Arial Black" pitchFamily="34" charset="0"/>
              </a:rPr>
              <a:t>), </a:t>
            </a:r>
            <a:r>
              <a:rPr lang="tr-TR" b="1" dirty="0">
                <a:latin typeface="Arial Black" pitchFamily="34" charset="0"/>
              </a:rPr>
              <a:t>biberde (</a:t>
            </a:r>
            <a:r>
              <a:rPr lang="tr-TR" dirty="0">
                <a:latin typeface="Arial Black" pitchFamily="34" charset="0"/>
              </a:rPr>
              <a:t>Duman ve </a:t>
            </a:r>
            <a:r>
              <a:rPr lang="tr-TR" dirty="0" err="1">
                <a:latin typeface="Arial Black" pitchFamily="34" charset="0"/>
              </a:rPr>
              <a:t>Düzyaman</a:t>
            </a:r>
            <a:r>
              <a:rPr lang="tr-TR" dirty="0">
                <a:latin typeface="Arial Black" pitchFamily="34" charset="0"/>
              </a:rPr>
              <a:t> 2004, Keleş </a:t>
            </a:r>
            <a:r>
              <a:rPr lang="tr-TR" i="1" dirty="0">
                <a:latin typeface="Arial Black" pitchFamily="34" charset="0"/>
              </a:rPr>
              <a:t>et al</a:t>
            </a:r>
            <a:r>
              <a:rPr lang="tr-TR" dirty="0">
                <a:latin typeface="Arial Black" pitchFamily="34" charset="0"/>
              </a:rPr>
              <a:t>. 2004, Karaağaç 2006, Keleş 2007), </a:t>
            </a:r>
            <a:r>
              <a:rPr lang="tr-TR" b="1" dirty="0">
                <a:latin typeface="Arial Black" pitchFamily="34" charset="0"/>
              </a:rPr>
              <a:t>fasulyede</a:t>
            </a:r>
            <a:r>
              <a:rPr lang="tr-TR" dirty="0">
                <a:latin typeface="Arial Black" pitchFamily="34" charset="0"/>
              </a:rPr>
              <a:t> (</a:t>
            </a:r>
            <a:r>
              <a:rPr lang="tr-TR" dirty="0" err="1">
                <a:latin typeface="Arial Black" pitchFamily="34" charset="0"/>
              </a:rPr>
              <a:t>Balkaya</a:t>
            </a:r>
            <a:r>
              <a:rPr lang="tr-TR" dirty="0">
                <a:latin typeface="Arial Black" pitchFamily="34" charset="0"/>
              </a:rPr>
              <a:t> 1999, </a:t>
            </a:r>
            <a:r>
              <a:rPr lang="tr-TR" dirty="0" err="1">
                <a:latin typeface="Arial Black" pitchFamily="34" charset="0"/>
              </a:rPr>
              <a:t>Madakbaş</a:t>
            </a:r>
            <a:r>
              <a:rPr lang="tr-TR" dirty="0">
                <a:latin typeface="Arial Black" pitchFamily="34" charset="0"/>
              </a:rPr>
              <a:t> vd. 2006, </a:t>
            </a:r>
            <a:r>
              <a:rPr lang="tr-TR" dirty="0" err="1">
                <a:latin typeface="Arial Black" pitchFamily="34" charset="0"/>
              </a:rPr>
              <a:t>Balkaya</a:t>
            </a:r>
            <a:r>
              <a:rPr lang="tr-TR" dirty="0">
                <a:latin typeface="Arial Black" pitchFamily="34" charset="0"/>
              </a:rPr>
              <a:t> </a:t>
            </a:r>
            <a:r>
              <a:rPr lang="tr-TR" dirty="0" err="1">
                <a:latin typeface="Arial Black" pitchFamily="34" charset="0"/>
              </a:rPr>
              <a:t>and</a:t>
            </a:r>
            <a:r>
              <a:rPr lang="tr-TR" dirty="0">
                <a:latin typeface="Arial Black" pitchFamily="34" charset="0"/>
              </a:rPr>
              <a:t> Ergün 2008), </a:t>
            </a:r>
            <a:r>
              <a:rPr lang="tr-TR" b="1" dirty="0">
                <a:latin typeface="Arial Black" pitchFamily="34" charset="0"/>
              </a:rPr>
              <a:t>beyaz baş lahanada </a:t>
            </a:r>
            <a:r>
              <a:rPr lang="tr-TR" dirty="0">
                <a:latin typeface="Arial Black" pitchFamily="34" charset="0"/>
              </a:rPr>
              <a:t>(</a:t>
            </a:r>
            <a:r>
              <a:rPr lang="tr-TR" dirty="0" err="1">
                <a:latin typeface="Arial Black" pitchFamily="34" charset="0"/>
              </a:rPr>
              <a:t>Balkaya</a:t>
            </a:r>
            <a:r>
              <a:rPr lang="tr-TR" dirty="0">
                <a:latin typeface="Arial Black" pitchFamily="34" charset="0"/>
              </a:rPr>
              <a:t> </a:t>
            </a:r>
            <a:r>
              <a:rPr lang="tr-TR" i="1" dirty="0">
                <a:latin typeface="Arial Black" pitchFamily="34" charset="0"/>
              </a:rPr>
              <a:t>et al</a:t>
            </a:r>
            <a:r>
              <a:rPr lang="tr-TR" dirty="0">
                <a:latin typeface="Arial Black" pitchFamily="34" charset="0"/>
              </a:rPr>
              <a:t>. 2005) </a:t>
            </a:r>
            <a:r>
              <a:rPr lang="tr-TR" b="1" dirty="0">
                <a:latin typeface="Arial Black" pitchFamily="34" charset="0"/>
              </a:rPr>
              <a:t>bu tip çalışmaları yapılmakla birlikte burada çoğunlukla </a:t>
            </a:r>
            <a:r>
              <a:rPr lang="tr-TR" b="1" dirty="0" err="1">
                <a:latin typeface="Arial Black" pitchFamily="34" charset="0"/>
              </a:rPr>
              <a:t>kabakgillere</a:t>
            </a:r>
            <a:r>
              <a:rPr lang="tr-TR" b="1" dirty="0">
                <a:latin typeface="Arial Black" pitchFamily="34" charset="0"/>
              </a:rPr>
              <a:t> ait araştırma sonuçlarına yer verilmiştir.</a:t>
            </a:r>
          </a:p>
          <a:p>
            <a:endParaRPr lang="tr-TR" dirty="0"/>
          </a:p>
        </p:txBody>
      </p:sp>
      <p:sp>
        <p:nvSpPr>
          <p:cNvPr id="3" name="Başlık 2"/>
          <p:cNvSpPr>
            <a:spLocks noGrp="1"/>
          </p:cNvSpPr>
          <p:nvPr>
            <p:ph type="title"/>
          </p:nvPr>
        </p:nvSpPr>
        <p:spPr/>
        <p:txBody>
          <a:bodyPr/>
          <a:lstStyle/>
          <a:p>
            <a:r>
              <a:rPr lang="tr-TR" sz="3200" dirty="0">
                <a:solidFill>
                  <a:schemeClr val="tx1"/>
                </a:solidFill>
                <a:latin typeface="Arial Black" pitchFamily="34" charset="0"/>
              </a:rPr>
              <a:t>8- Melezleme çalışmalarında kaynak taramaları</a:t>
            </a:r>
            <a:endParaRPr lang="tr-TR" sz="3200" dirty="0"/>
          </a:p>
        </p:txBody>
      </p:sp>
    </p:spTree>
    <p:extLst>
      <p:ext uri="{BB962C8B-B14F-4D97-AF65-F5344CB8AC3E}">
        <p14:creationId xmlns:p14="http://schemas.microsoft.com/office/powerpoint/2010/main" val="172993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r>
              <a:rPr lang="tr-TR" dirty="0" err="1">
                <a:latin typeface="Arial Black" pitchFamily="34" charset="0"/>
              </a:rPr>
              <a:t>Dooijeweert</a:t>
            </a:r>
            <a:r>
              <a:rPr lang="tr-TR" dirty="0">
                <a:latin typeface="Arial Black" pitchFamily="34" charset="0"/>
              </a:rPr>
              <a:t> (2002), Hollanda Genetik Kaynakları Merkezi (CGN)’indeki gen kaynaklarının durumunu belirlemek amacıyla yürüttüğü çalışmada ulusal hıyar (</a:t>
            </a:r>
            <a:r>
              <a:rPr lang="tr-TR" i="1" dirty="0" err="1">
                <a:latin typeface="Arial Black" pitchFamily="34" charset="0"/>
              </a:rPr>
              <a:t>Cucumis</a:t>
            </a:r>
            <a:r>
              <a:rPr lang="tr-TR" i="1" dirty="0">
                <a:latin typeface="Arial Black" pitchFamily="34" charset="0"/>
              </a:rPr>
              <a:t> </a:t>
            </a:r>
            <a:r>
              <a:rPr lang="tr-TR" i="1" dirty="0" err="1">
                <a:latin typeface="Arial Black" pitchFamily="34" charset="0"/>
              </a:rPr>
              <a:t>sativus</a:t>
            </a:r>
            <a:r>
              <a:rPr lang="tr-TR" dirty="0">
                <a:latin typeface="Arial Black" pitchFamily="34" charset="0"/>
              </a:rPr>
              <a:t>) koleksiyonunun 2001 aralık ayı itibariyle 790 </a:t>
            </a:r>
            <a:r>
              <a:rPr lang="tr-TR" dirty="0" err="1">
                <a:latin typeface="Arial Black" pitchFamily="34" charset="0"/>
              </a:rPr>
              <a:t>genotipden</a:t>
            </a:r>
            <a:r>
              <a:rPr lang="tr-TR" dirty="0">
                <a:latin typeface="Arial Black" pitchFamily="34" charset="0"/>
              </a:rPr>
              <a:t> oluştuğunu ve bunların da 19 morfolojik özelliğe göre </a:t>
            </a:r>
            <a:r>
              <a:rPr lang="tr-TR" dirty="0" err="1">
                <a:latin typeface="Arial Black" pitchFamily="34" charset="0"/>
              </a:rPr>
              <a:t>karakterizasyon</a:t>
            </a:r>
            <a:r>
              <a:rPr lang="tr-TR" dirty="0">
                <a:latin typeface="Arial Black" pitchFamily="34" charset="0"/>
              </a:rPr>
              <a:t> çalışması yapıldığını belirtmektedir.</a:t>
            </a:r>
          </a:p>
        </p:txBody>
      </p:sp>
      <p:sp>
        <p:nvSpPr>
          <p:cNvPr id="4" name="Başlık 3"/>
          <p:cNvSpPr>
            <a:spLocks noGrp="1"/>
          </p:cNvSpPr>
          <p:nvPr>
            <p:ph type="title"/>
          </p:nvPr>
        </p:nvSpPr>
        <p:spPr/>
        <p:txBody>
          <a:bodyPr/>
          <a:lstStyle/>
          <a:p>
            <a:r>
              <a:rPr lang="tr-TR" sz="2800" dirty="0">
                <a:solidFill>
                  <a:schemeClr val="tx1"/>
                </a:solidFill>
                <a:latin typeface="Arial Black" pitchFamily="34" charset="0"/>
              </a:rPr>
              <a:t>8- Melezleme çalışmalarında kaynak taramaları</a:t>
            </a:r>
            <a:endParaRPr lang="tr-TR" sz="2800" dirty="0"/>
          </a:p>
        </p:txBody>
      </p:sp>
    </p:spTree>
    <p:extLst>
      <p:ext uri="{BB962C8B-B14F-4D97-AF65-F5344CB8AC3E}">
        <p14:creationId xmlns:p14="http://schemas.microsoft.com/office/powerpoint/2010/main" val="625879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 y="2248347"/>
            <a:ext cx="9144000" cy="4493021"/>
          </a:xfrm>
        </p:spPr>
        <p:txBody>
          <a:bodyPr>
            <a:normAutofit fontScale="92500" lnSpcReduction="10000"/>
          </a:bodyPr>
          <a:lstStyle/>
          <a:p>
            <a:pPr algn="just"/>
            <a:r>
              <a:rPr lang="tr-TR" dirty="0">
                <a:latin typeface="Arial Black" pitchFamily="34" charset="0"/>
              </a:rPr>
              <a:t>Türkiye’deki </a:t>
            </a:r>
            <a:r>
              <a:rPr lang="tr-TR" dirty="0" err="1">
                <a:latin typeface="Arial Black" pitchFamily="34" charset="0"/>
              </a:rPr>
              <a:t>kabakgil</a:t>
            </a:r>
            <a:r>
              <a:rPr lang="tr-TR" dirty="0">
                <a:latin typeface="Arial Black" pitchFamily="34" charset="0"/>
              </a:rPr>
              <a:t> gen kaynaklarının son durumu ile ilgili yaptıkları çalışmalarında Sarı </a:t>
            </a:r>
            <a:r>
              <a:rPr lang="tr-TR" i="1" dirty="0">
                <a:latin typeface="Arial Black" pitchFamily="34" charset="0"/>
              </a:rPr>
              <a:t>et al</a:t>
            </a:r>
            <a:r>
              <a:rPr lang="tr-TR" dirty="0">
                <a:latin typeface="Arial Black" pitchFamily="34" charset="0"/>
              </a:rPr>
              <a:t>. (2008), Çukurova Üniversitesi tarafından yaklaşık 400 kavun ve 355 karpuz, </a:t>
            </a:r>
            <a:r>
              <a:rPr lang="tr-TR" dirty="0" err="1">
                <a:latin typeface="Arial Black" pitchFamily="34" charset="0"/>
              </a:rPr>
              <a:t>Ondokuz</a:t>
            </a:r>
            <a:r>
              <a:rPr lang="tr-TR" dirty="0">
                <a:latin typeface="Arial Black" pitchFamily="34" charset="0"/>
              </a:rPr>
              <a:t> Mayıs ve Ankara Üniversitesi tarafından 128 kışlık kabak, 40 yazlık kabak ve 20 acur, Mustafa Kemal Üniversitesi tarafından 188 su kabağı, Ankara ve Çukurova Üniversitesi tarafından 62 acur </a:t>
            </a:r>
            <a:r>
              <a:rPr lang="tr-TR" dirty="0" err="1">
                <a:latin typeface="Arial Black" pitchFamily="34" charset="0"/>
              </a:rPr>
              <a:t>genotipinin</a:t>
            </a:r>
            <a:r>
              <a:rPr lang="tr-TR" dirty="0">
                <a:latin typeface="Arial Black" pitchFamily="34" charset="0"/>
              </a:rPr>
              <a:t> Türkiye’nin farklı bölgelerinden toplayıp koleksiyonlar oluşturulduğunu belirtmişlerdir. Oluşturulan bu koleksiyonlarda morfolojik ve moleküler belirteçler kullanarak </a:t>
            </a:r>
            <a:r>
              <a:rPr lang="tr-TR" dirty="0" err="1">
                <a:latin typeface="Arial Black" pitchFamily="34" charset="0"/>
              </a:rPr>
              <a:t>karakterizasyonları</a:t>
            </a:r>
            <a:r>
              <a:rPr lang="tr-TR" dirty="0">
                <a:latin typeface="Arial Black" pitchFamily="34" charset="0"/>
              </a:rPr>
              <a:t> yapılmış ve bu </a:t>
            </a:r>
            <a:r>
              <a:rPr lang="tr-TR" dirty="0" err="1">
                <a:latin typeface="Arial Black" pitchFamily="34" charset="0"/>
              </a:rPr>
              <a:t>genotiplerin</a:t>
            </a:r>
            <a:r>
              <a:rPr lang="tr-TR" dirty="0">
                <a:latin typeface="Arial Black" pitchFamily="34" charset="0"/>
              </a:rPr>
              <a:t> ıslah programlarında değerlendirilmesine yönelik çalışmaların sürdüğünü bildirmişlerdir.</a:t>
            </a:r>
          </a:p>
        </p:txBody>
      </p:sp>
      <p:sp>
        <p:nvSpPr>
          <p:cNvPr id="4" name="Başlık 3"/>
          <p:cNvSpPr>
            <a:spLocks noGrp="1"/>
          </p:cNvSpPr>
          <p:nvPr>
            <p:ph type="title"/>
          </p:nvPr>
        </p:nvSpPr>
        <p:spPr/>
        <p:txBody>
          <a:bodyPr/>
          <a:lstStyle/>
          <a:p>
            <a:r>
              <a:rPr lang="tr-TR" sz="2800" dirty="0">
                <a:solidFill>
                  <a:schemeClr val="tx1"/>
                </a:solidFill>
                <a:latin typeface="Arial Black" pitchFamily="34" charset="0"/>
              </a:rPr>
              <a:t>8- Melezleme çalışmalarında kaynak taramaları</a:t>
            </a:r>
            <a:endParaRPr lang="tr-TR" sz="2800" dirty="0"/>
          </a:p>
        </p:txBody>
      </p:sp>
    </p:spTree>
    <p:extLst>
      <p:ext uri="{BB962C8B-B14F-4D97-AF65-F5344CB8AC3E}">
        <p14:creationId xmlns:p14="http://schemas.microsoft.com/office/powerpoint/2010/main" val="498489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2348880"/>
            <a:ext cx="9144000" cy="2952328"/>
          </a:xfrm>
        </p:spPr>
        <p:txBody>
          <a:bodyPr>
            <a:normAutofit/>
          </a:bodyPr>
          <a:lstStyle/>
          <a:p>
            <a:pPr algn="just"/>
            <a:r>
              <a:rPr lang="tr-TR" dirty="0">
                <a:latin typeface="Arial Black" pitchFamily="34" charset="0"/>
              </a:rPr>
              <a:t>Hıyarda yüksek verim ve erkencilik yönünden </a:t>
            </a:r>
            <a:r>
              <a:rPr lang="tr-TR" dirty="0" err="1">
                <a:latin typeface="Arial Black" pitchFamily="34" charset="0"/>
              </a:rPr>
              <a:t>heteroziszi</a:t>
            </a:r>
            <a:r>
              <a:rPr lang="tr-TR" dirty="0">
                <a:latin typeface="Arial Black" pitchFamily="34" charset="0"/>
              </a:rPr>
              <a:t> açıklanmaya çalışılmıştır.</a:t>
            </a:r>
          </a:p>
          <a:p>
            <a:pPr algn="just"/>
            <a:r>
              <a:rPr lang="tr-TR" dirty="0" err="1">
                <a:latin typeface="Arial Black" pitchFamily="34" charset="0"/>
              </a:rPr>
              <a:t>López-Sesé</a:t>
            </a:r>
            <a:r>
              <a:rPr lang="tr-TR" dirty="0">
                <a:latin typeface="Arial Black" pitchFamily="34" charset="0"/>
              </a:rPr>
              <a:t> </a:t>
            </a:r>
            <a:r>
              <a:rPr lang="tr-TR" dirty="0" err="1">
                <a:latin typeface="Arial Black" pitchFamily="34" charset="0"/>
              </a:rPr>
              <a:t>and</a:t>
            </a:r>
            <a:r>
              <a:rPr lang="tr-TR" dirty="0">
                <a:latin typeface="Arial Black" pitchFamily="34" charset="0"/>
              </a:rPr>
              <a:t> </a:t>
            </a:r>
            <a:r>
              <a:rPr lang="tr-TR" dirty="0" err="1">
                <a:latin typeface="Arial Black" pitchFamily="34" charset="0"/>
              </a:rPr>
              <a:t>Staub</a:t>
            </a:r>
            <a:r>
              <a:rPr lang="tr-TR" dirty="0">
                <a:latin typeface="Arial Black" pitchFamily="34" charset="0"/>
              </a:rPr>
              <a:t> (2002), hıyarda verim bileşenleri yönünden kombinasyon yeteneğini belirlemek amacıyla yaptıkları araştırmada, 3 adet </a:t>
            </a:r>
            <a:r>
              <a:rPr lang="tr-TR" i="1" dirty="0" err="1">
                <a:latin typeface="Arial Black" pitchFamily="34" charset="0"/>
              </a:rPr>
              <a:t>Cucumis</a:t>
            </a:r>
            <a:r>
              <a:rPr lang="tr-TR" i="1" dirty="0">
                <a:latin typeface="Arial Black" pitchFamily="34" charset="0"/>
              </a:rPr>
              <a:t> </a:t>
            </a:r>
            <a:r>
              <a:rPr lang="tr-TR" i="1" dirty="0" err="1">
                <a:latin typeface="Arial Black" pitchFamily="34" charset="0"/>
              </a:rPr>
              <a:t>sativus</a:t>
            </a:r>
            <a:r>
              <a:rPr lang="tr-TR" i="1" dirty="0">
                <a:latin typeface="Arial Black" pitchFamily="34" charset="0"/>
              </a:rPr>
              <a:t> </a:t>
            </a:r>
            <a:r>
              <a:rPr lang="tr-TR" dirty="0">
                <a:latin typeface="Arial Black" pitchFamily="34" charset="0"/>
              </a:rPr>
              <a:t>var. 14 </a:t>
            </a:r>
            <a:r>
              <a:rPr lang="tr-TR" i="1" dirty="0" err="1">
                <a:latin typeface="Arial Black" pitchFamily="34" charset="0"/>
              </a:rPr>
              <a:t>sativus</a:t>
            </a:r>
            <a:r>
              <a:rPr lang="tr-TR" i="1" dirty="0">
                <a:latin typeface="Arial Black" pitchFamily="34" charset="0"/>
              </a:rPr>
              <a:t> </a:t>
            </a:r>
            <a:r>
              <a:rPr lang="tr-TR" dirty="0">
                <a:latin typeface="Arial Black" pitchFamily="34" charset="0"/>
              </a:rPr>
              <a:t>L. ve 1 adet </a:t>
            </a:r>
            <a:r>
              <a:rPr lang="tr-TR" i="1" dirty="0">
                <a:latin typeface="Arial Black" pitchFamily="34" charset="0"/>
              </a:rPr>
              <a:t>C. </a:t>
            </a:r>
            <a:r>
              <a:rPr lang="tr-TR" i="1" dirty="0" err="1">
                <a:latin typeface="Arial Black" pitchFamily="34" charset="0"/>
              </a:rPr>
              <a:t>sativus</a:t>
            </a:r>
            <a:r>
              <a:rPr lang="tr-TR" i="1" dirty="0">
                <a:latin typeface="Arial Black" pitchFamily="34" charset="0"/>
              </a:rPr>
              <a:t> </a:t>
            </a:r>
            <a:r>
              <a:rPr lang="tr-TR" dirty="0">
                <a:latin typeface="Arial Black" pitchFamily="34" charset="0"/>
              </a:rPr>
              <a:t>var. </a:t>
            </a:r>
            <a:r>
              <a:rPr lang="tr-TR" i="1" dirty="0" err="1">
                <a:latin typeface="Arial Black" pitchFamily="34" charset="0"/>
              </a:rPr>
              <a:t>hardwickii</a:t>
            </a:r>
            <a:r>
              <a:rPr lang="tr-TR" i="1" dirty="0">
                <a:latin typeface="Arial Black" pitchFamily="34" charset="0"/>
              </a:rPr>
              <a:t> </a:t>
            </a:r>
            <a:r>
              <a:rPr lang="tr-TR" dirty="0">
                <a:latin typeface="Arial Black" pitchFamily="34" charset="0"/>
              </a:rPr>
              <a:t>hattını </a:t>
            </a:r>
            <a:r>
              <a:rPr lang="tr-TR" dirty="0" err="1">
                <a:latin typeface="Arial Black" pitchFamily="34" charset="0"/>
              </a:rPr>
              <a:t>melezlemişlerdir</a:t>
            </a:r>
            <a:r>
              <a:rPr lang="tr-TR" dirty="0">
                <a:latin typeface="Arial Black" pitchFamily="34" charset="0"/>
              </a:rPr>
              <a:t>. </a:t>
            </a:r>
            <a:endParaRPr lang="tr-TR" dirty="0"/>
          </a:p>
        </p:txBody>
      </p:sp>
      <p:sp>
        <p:nvSpPr>
          <p:cNvPr id="2" name="Başlık 1"/>
          <p:cNvSpPr>
            <a:spLocks noGrp="1"/>
          </p:cNvSpPr>
          <p:nvPr>
            <p:ph type="title"/>
          </p:nvPr>
        </p:nvSpPr>
        <p:spPr>
          <a:xfrm>
            <a:off x="827584" y="0"/>
            <a:ext cx="7756263" cy="1054250"/>
          </a:xfrm>
        </p:spPr>
        <p:txBody>
          <a:bodyPr/>
          <a:lstStyle/>
          <a:p>
            <a:r>
              <a:rPr lang="tr-TR" sz="3200" b="1" dirty="0">
                <a:solidFill>
                  <a:schemeClr val="tx1"/>
                </a:solidFill>
                <a:latin typeface="Arial Black" pitchFamily="34" charset="0"/>
              </a:rPr>
              <a:t>9-Melezleme ve </a:t>
            </a:r>
            <a:r>
              <a:rPr lang="tr-TR" sz="3200" b="1" dirty="0" err="1">
                <a:solidFill>
                  <a:schemeClr val="tx1"/>
                </a:solidFill>
                <a:latin typeface="Arial Black" pitchFamily="34" charset="0"/>
              </a:rPr>
              <a:t>Hibrit</a:t>
            </a:r>
            <a:r>
              <a:rPr lang="tr-TR" sz="3200" b="1" dirty="0">
                <a:solidFill>
                  <a:schemeClr val="tx1"/>
                </a:solidFill>
                <a:latin typeface="Arial Black" pitchFamily="34" charset="0"/>
              </a:rPr>
              <a:t> Gücü</a:t>
            </a:r>
            <a:endParaRPr lang="tr-TR" sz="3200" dirty="0">
              <a:solidFill>
                <a:schemeClr val="tx1"/>
              </a:solidFill>
              <a:latin typeface="Arial Black" pitchFamily="34" charset="0"/>
            </a:endParaRPr>
          </a:p>
        </p:txBody>
      </p:sp>
    </p:spTree>
    <p:extLst>
      <p:ext uri="{BB962C8B-B14F-4D97-AF65-F5344CB8AC3E}">
        <p14:creationId xmlns:p14="http://schemas.microsoft.com/office/powerpoint/2010/main" val="369392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r>
              <a:rPr lang="tr-TR" b="1" dirty="0">
                <a:solidFill>
                  <a:schemeClr val="tx1"/>
                </a:solidFill>
                <a:latin typeface="Arial Black" pitchFamily="34" charset="0"/>
              </a:rPr>
              <a:t>Hıyar yetiştiriciliği yaklaşık</a:t>
            </a:r>
          </a:p>
          <a:p>
            <a:pPr algn="just"/>
            <a:r>
              <a:rPr lang="tr-TR" b="1" dirty="0">
                <a:solidFill>
                  <a:schemeClr val="tx1"/>
                </a:solidFill>
                <a:latin typeface="Arial Black" pitchFamily="34" charset="0"/>
              </a:rPr>
              <a:t>40 bin dekar örtü altı  (tünel + sera) ( 5 bin tünel, 30 bin sera)</a:t>
            </a:r>
          </a:p>
          <a:p>
            <a:pPr algn="just"/>
            <a:r>
              <a:rPr lang="tr-TR" b="1" dirty="0">
                <a:solidFill>
                  <a:schemeClr val="tx1"/>
                </a:solidFill>
                <a:latin typeface="Arial Black" pitchFamily="34" charset="0"/>
              </a:rPr>
              <a:t>% 30 cam, % 52 plastik, kalanı tüneller</a:t>
            </a:r>
          </a:p>
          <a:p>
            <a:pPr algn="just"/>
            <a:r>
              <a:rPr lang="tr-TR" b="1" dirty="0">
                <a:solidFill>
                  <a:schemeClr val="tx1"/>
                </a:solidFill>
                <a:latin typeface="Arial Black" pitchFamily="34" charset="0"/>
              </a:rPr>
              <a:t>Örtülü alanın yaklaşık % 20 hıyar yet.</a:t>
            </a:r>
          </a:p>
          <a:p>
            <a:pPr algn="just"/>
            <a:r>
              <a:rPr lang="tr-TR" b="1" dirty="0">
                <a:solidFill>
                  <a:schemeClr val="tx1"/>
                </a:solidFill>
                <a:latin typeface="Arial Black" pitchFamily="34" charset="0"/>
              </a:rPr>
              <a:t>Alınan ürün 712 bin ton</a:t>
            </a:r>
          </a:p>
          <a:p>
            <a:pPr algn="just"/>
            <a:r>
              <a:rPr lang="tr-TR" b="1" dirty="0">
                <a:solidFill>
                  <a:schemeClr val="tx1"/>
                </a:solidFill>
                <a:latin typeface="Arial Black" pitchFamily="34" charset="0"/>
              </a:rPr>
              <a:t>Sera üreticiliğinde domatesten sonra en fazla üretilen türdür. </a:t>
            </a:r>
          </a:p>
          <a:p>
            <a:endParaRPr lang="tr-TR" dirty="0"/>
          </a:p>
        </p:txBody>
      </p:sp>
      <p:sp>
        <p:nvSpPr>
          <p:cNvPr id="2" name="Başlık 1"/>
          <p:cNvSpPr>
            <a:spLocks noGrp="1"/>
          </p:cNvSpPr>
          <p:nvPr>
            <p:ph type="title"/>
          </p:nvPr>
        </p:nvSpPr>
        <p:spPr>
          <a:xfrm>
            <a:off x="755576" y="548680"/>
            <a:ext cx="7756263" cy="1054250"/>
          </a:xfrm>
        </p:spPr>
        <p:txBody>
          <a:bodyPr/>
          <a:lstStyle/>
          <a:p>
            <a:r>
              <a:rPr lang="tr-TR" sz="3200" dirty="0">
                <a:solidFill>
                  <a:schemeClr val="tx1"/>
                </a:solidFill>
                <a:latin typeface="Arial Black" pitchFamily="34" charset="0"/>
              </a:rPr>
              <a:t>1- Giriş</a:t>
            </a:r>
          </a:p>
        </p:txBody>
      </p:sp>
    </p:spTree>
    <p:extLst>
      <p:ext uri="{BB962C8B-B14F-4D97-AF65-F5344CB8AC3E}">
        <p14:creationId xmlns:p14="http://schemas.microsoft.com/office/powerpoint/2010/main" val="683019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a:latin typeface="Arial Black" pitchFamily="34" charset="0"/>
              </a:rPr>
              <a:t>Elde edilen 6 </a:t>
            </a:r>
            <a:r>
              <a:rPr lang="tr-TR" dirty="0" err="1">
                <a:latin typeface="Arial Black" pitchFamily="34" charset="0"/>
              </a:rPr>
              <a:t>hibrit</a:t>
            </a:r>
            <a:r>
              <a:rPr lang="tr-TR" dirty="0">
                <a:latin typeface="Arial Black" pitchFamily="34" charset="0"/>
              </a:rPr>
              <a:t> ve ebeveynleri 1999-2000 yıllarında 2 yıl süreyle kombinasyon yeteneği testinden geçirilmiştir. Verim bileşeni olarak meyve sayısı, meyve boyu, meyve boyu/ meyve çapı, yan dal sayısı, boğumdaki dişi çiçek sayısı, dikimden ilk çiçeklenmeye kadar geçen gün sayısı kullanılmıştır. </a:t>
            </a:r>
            <a:endParaRPr lang="tr-TR" dirty="0"/>
          </a:p>
          <a:p>
            <a:endParaRPr lang="tr-TR" dirty="0"/>
          </a:p>
        </p:txBody>
      </p:sp>
      <p:sp>
        <p:nvSpPr>
          <p:cNvPr id="3" name="Başlık 2"/>
          <p:cNvSpPr>
            <a:spLocks noGrp="1"/>
          </p:cNvSpPr>
          <p:nvPr>
            <p:ph type="title"/>
          </p:nvPr>
        </p:nvSpPr>
        <p:spPr/>
        <p:txBody>
          <a:bodyPr/>
          <a:lstStyle/>
          <a:p>
            <a:r>
              <a:rPr lang="tr-TR" sz="3200" b="1" dirty="0">
                <a:solidFill>
                  <a:schemeClr val="tx1"/>
                </a:solidFill>
                <a:latin typeface="Arial Black" pitchFamily="34" charset="0"/>
              </a:rPr>
              <a:t>9-Melezleme ve </a:t>
            </a:r>
            <a:r>
              <a:rPr lang="tr-TR" sz="3200" b="1" dirty="0" err="1">
                <a:solidFill>
                  <a:schemeClr val="tx1"/>
                </a:solidFill>
                <a:latin typeface="Arial Black" pitchFamily="34" charset="0"/>
              </a:rPr>
              <a:t>Hibrit</a:t>
            </a:r>
            <a:r>
              <a:rPr lang="tr-TR" sz="3200" b="1" dirty="0">
                <a:solidFill>
                  <a:schemeClr val="tx1"/>
                </a:solidFill>
                <a:latin typeface="Arial Black" pitchFamily="34" charset="0"/>
              </a:rPr>
              <a:t> Gücü</a:t>
            </a:r>
            <a:endParaRPr lang="tr-TR" sz="3200" dirty="0"/>
          </a:p>
        </p:txBody>
      </p:sp>
    </p:spTree>
    <p:extLst>
      <p:ext uri="{BB962C8B-B14F-4D97-AF65-F5344CB8AC3E}">
        <p14:creationId xmlns:p14="http://schemas.microsoft.com/office/powerpoint/2010/main" val="413145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normAutofit fontScale="92500"/>
          </a:bodyPr>
          <a:lstStyle/>
          <a:p>
            <a:r>
              <a:rPr lang="tr-TR" dirty="0">
                <a:latin typeface="Arial Black" pitchFamily="34" charset="0"/>
              </a:rPr>
              <a:t>Deneme sonuçlarına göre kombinasyon yeteneği, yıllar bazında önemli oranda etkilenmiştir. Buna karşılık özel kombinasyon yeteneği ise  sadece meyve sayısı ve dikimden ilk çiçeklenmeye kadar geçen gün sayısı için önemli bulunmuştur. Ayrıca </a:t>
            </a:r>
            <a:r>
              <a:rPr lang="tr-TR" i="1" dirty="0">
                <a:latin typeface="Arial Black" pitchFamily="34" charset="0"/>
              </a:rPr>
              <a:t>C. </a:t>
            </a:r>
            <a:r>
              <a:rPr lang="tr-TR" i="1" dirty="0" err="1">
                <a:latin typeface="Arial Black" pitchFamily="34" charset="0"/>
              </a:rPr>
              <a:t>sativus</a:t>
            </a:r>
            <a:r>
              <a:rPr lang="tr-TR" i="1" dirty="0">
                <a:latin typeface="Arial Black" pitchFamily="34" charset="0"/>
              </a:rPr>
              <a:t> </a:t>
            </a:r>
            <a:r>
              <a:rPr lang="tr-TR" dirty="0">
                <a:latin typeface="Arial Black" pitchFamily="34" charset="0"/>
              </a:rPr>
              <a:t>var. </a:t>
            </a:r>
            <a:r>
              <a:rPr lang="tr-TR" i="1" dirty="0" err="1">
                <a:latin typeface="Arial Black" pitchFamily="34" charset="0"/>
              </a:rPr>
              <a:t>hardwickii</a:t>
            </a:r>
            <a:r>
              <a:rPr lang="tr-TR" dirty="0">
                <a:latin typeface="Arial Black" pitchFamily="34" charset="0"/>
              </a:rPr>
              <a:t>’ den elde edilen WI5551 hattının verim bileşenleri yönünden özel kombinasyon yeteneğine sahip olduğu ve hıyarda ticari meyve verimini geliştirmede yararlı olabileceği belirtilmiştir</a:t>
            </a:r>
            <a:r>
              <a:rPr lang="tr-TR" dirty="0"/>
              <a:t>.</a:t>
            </a:r>
          </a:p>
          <a:p>
            <a:endParaRPr lang="tr-TR" dirty="0"/>
          </a:p>
        </p:txBody>
      </p:sp>
      <p:sp>
        <p:nvSpPr>
          <p:cNvPr id="3" name="Başlık 2"/>
          <p:cNvSpPr>
            <a:spLocks noGrp="1"/>
          </p:cNvSpPr>
          <p:nvPr>
            <p:ph type="title"/>
          </p:nvPr>
        </p:nvSpPr>
        <p:spPr/>
        <p:txBody>
          <a:bodyPr/>
          <a:lstStyle/>
          <a:p>
            <a:r>
              <a:rPr lang="tr-TR" sz="3200" b="1" dirty="0">
                <a:solidFill>
                  <a:schemeClr val="tx1"/>
                </a:solidFill>
                <a:latin typeface="Arial Black" pitchFamily="34" charset="0"/>
              </a:rPr>
              <a:t>9-Melezleme ve </a:t>
            </a:r>
            <a:r>
              <a:rPr lang="tr-TR" sz="3200" b="1" dirty="0" err="1">
                <a:solidFill>
                  <a:schemeClr val="tx1"/>
                </a:solidFill>
                <a:latin typeface="Arial Black" pitchFamily="34" charset="0"/>
              </a:rPr>
              <a:t>Hibrit</a:t>
            </a:r>
            <a:r>
              <a:rPr lang="tr-TR" sz="3200" b="1" dirty="0">
                <a:solidFill>
                  <a:schemeClr val="tx1"/>
                </a:solidFill>
                <a:latin typeface="Arial Black" pitchFamily="34" charset="0"/>
              </a:rPr>
              <a:t> Gücü</a:t>
            </a:r>
            <a:endParaRPr lang="tr-TR" sz="3200" dirty="0"/>
          </a:p>
        </p:txBody>
      </p:sp>
    </p:spTree>
    <p:extLst>
      <p:ext uri="{BB962C8B-B14F-4D97-AF65-F5344CB8AC3E}">
        <p14:creationId xmlns:p14="http://schemas.microsoft.com/office/powerpoint/2010/main" val="2216532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276" y="2492896"/>
            <a:ext cx="9143999" cy="3877815"/>
          </a:xfrm>
        </p:spPr>
        <p:txBody>
          <a:bodyPr>
            <a:noAutofit/>
          </a:bodyPr>
          <a:lstStyle/>
          <a:p>
            <a:pPr algn="just"/>
            <a:r>
              <a:rPr lang="tr-TR" dirty="0" err="1">
                <a:latin typeface="Arial Black" pitchFamily="34" charset="0"/>
              </a:rPr>
              <a:t>Cardosa</a:t>
            </a:r>
            <a:r>
              <a:rPr lang="tr-TR" dirty="0">
                <a:latin typeface="Arial Black" pitchFamily="34" charset="0"/>
              </a:rPr>
              <a:t> (2006), 6 adet </a:t>
            </a:r>
            <a:r>
              <a:rPr lang="tr-TR" dirty="0" err="1">
                <a:latin typeface="Arial Black" pitchFamily="34" charset="0"/>
              </a:rPr>
              <a:t>Caipira</a:t>
            </a:r>
            <a:r>
              <a:rPr lang="tr-TR" dirty="0">
                <a:latin typeface="Arial Black" pitchFamily="34" charset="0"/>
              </a:rPr>
              <a:t> tipi hıyar hattında özel kombinasyon yeteneğini belirlemeye çalışmıştır. Araştırmada </a:t>
            </a:r>
            <a:r>
              <a:rPr lang="tr-TR" dirty="0" err="1">
                <a:latin typeface="Arial Black" pitchFamily="34" charset="0"/>
              </a:rPr>
              <a:t>diallel</a:t>
            </a:r>
            <a:r>
              <a:rPr lang="tr-TR" dirty="0">
                <a:latin typeface="Arial Black" pitchFamily="34" charset="0"/>
              </a:rPr>
              <a:t> melezleme (</a:t>
            </a:r>
            <a:r>
              <a:rPr lang="tr-TR" dirty="0" err="1">
                <a:latin typeface="Arial Black" pitchFamily="34" charset="0"/>
              </a:rPr>
              <a:t>resiproksuz</a:t>
            </a:r>
            <a:r>
              <a:rPr lang="tr-TR" dirty="0">
                <a:latin typeface="Arial Black" pitchFamily="34" charset="0"/>
              </a:rPr>
              <a:t>) sonucu 15 (H1- H15) melez elde etmiştir. 6 ebeveyn hat, 15 melez ve 2 ticari çeşitle deneme kurulmuştur. </a:t>
            </a:r>
            <a:endParaRPr lang="tr-TR" dirty="0"/>
          </a:p>
        </p:txBody>
      </p:sp>
      <p:sp>
        <p:nvSpPr>
          <p:cNvPr id="4" name="Başlık 3"/>
          <p:cNvSpPr>
            <a:spLocks noGrp="1"/>
          </p:cNvSpPr>
          <p:nvPr>
            <p:ph type="title"/>
          </p:nvPr>
        </p:nvSpPr>
        <p:spPr/>
        <p:txBody>
          <a:bodyPr/>
          <a:lstStyle/>
          <a:p>
            <a:r>
              <a:rPr lang="tr-TR" sz="3200" b="1" dirty="0">
                <a:solidFill>
                  <a:schemeClr val="tx1"/>
                </a:solidFill>
                <a:latin typeface="Arial Black" pitchFamily="34" charset="0"/>
              </a:rPr>
              <a:t>9-Melezleme ve </a:t>
            </a:r>
            <a:r>
              <a:rPr lang="tr-TR" sz="3200" b="1" dirty="0" err="1">
                <a:solidFill>
                  <a:schemeClr val="tx1"/>
                </a:solidFill>
                <a:latin typeface="Arial Black" pitchFamily="34" charset="0"/>
              </a:rPr>
              <a:t>Hibrit</a:t>
            </a:r>
            <a:r>
              <a:rPr lang="tr-TR" sz="3200" b="1" dirty="0">
                <a:solidFill>
                  <a:schemeClr val="tx1"/>
                </a:solidFill>
                <a:latin typeface="Arial Black" pitchFamily="34" charset="0"/>
              </a:rPr>
              <a:t> Gücü</a:t>
            </a:r>
            <a:endParaRPr lang="tr-TR" sz="3200" dirty="0"/>
          </a:p>
        </p:txBody>
      </p:sp>
    </p:spTree>
    <p:extLst>
      <p:ext uri="{BB962C8B-B14F-4D97-AF65-F5344CB8AC3E}">
        <p14:creationId xmlns:p14="http://schemas.microsoft.com/office/powerpoint/2010/main" val="2765797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r>
              <a:rPr lang="tr-TR" dirty="0">
                <a:latin typeface="Arial Black" pitchFamily="34" charset="0"/>
              </a:rPr>
              <a:t>Deneme sonuçları bitki başına toplam meyve sayısı ve toplam meyve ağırlığı, pazarlanabilir meyve sayısı, meyve ağırlığı ve oranı özelliklerinden faydalanarak değerlendirilmiştir. Araştırma sonucunda en yüksek </a:t>
            </a:r>
            <a:r>
              <a:rPr lang="tr-TR" dirty="0" err="1">
                <a:latin typeface="Arial Black" pitchFamily="34" charset="0"/>
              </a:rPr>
              <a:t>heterosis</a:t>
            </a:r>
            <a:r>
              <a:rPr lang="tr-TR" dirty="0">
                <a:latin typeface="Arial Black" pitchFamily="34" charset="0"/>
              </a:rPr>
              <a:t> oranı meyve veriminde % 45 ve pazarlanabilir verimde (bitki başına meyve sayısı) % 51 oranıyla H5 </a:t>
            </a:r>
            <a:r>
              <a:rPr lang="tr-TR" dirty="0" err="1">
                <a:latin typeface="Arial Black" pitchFamily="34" charset="0"/>
              </a:rPr>
              <a:t>no’lu</a:t>
            </a:r>
            <a:r>
              <a:rPr lang="tr-TR" dirty="0">
                <a:latin typeface="Arial Black" pitchFamily="34" charset="0"/>
              </a:rPr>
              <a:t> </a:t>
            </a:r>
            <a:r>
              <a:rPr lang="tr-TR" dirty="0" err="1">
                <a:latin typeface="Arial Black" pitchFamily="34" charset="0"/>
              </a:rPr>
              <a:t>hibritten</a:t>
            </a:r>
            <a:r>
              <a:rPr lang="tr-TR" dirty="0">
                <a:latin typeface="Arial Black" pitchFamily="34" charset="0"/>
              </a:rPr>
              <a:t> elde edilmiştir</a:t>
            </a:r>
            <a:r>
              <a:rPr lang="tr-TR" dirty="0"/>
              <a:t>.</a:t>
            </a:r>
          </a:p>
          <a:p>
            <a:endParaRPr lang="tr-TR" dirty="0"/>
          </a:p>
        </p:txBody>
      </p:sp>
      <p:sp>
        <p:nvSpPr>
          <p:cNvPr id="3" name="Başlık 2"/>
          <p:cNvSpPr>
            <a:spLocks noGrp="1"/>
          </p:cNvSpPr>
          <p:nvPr>
            <p:ph type="title"/>
          </p:nvPr>
        </p:nvSpPr>
        <p:spPr/>
        <p:txBody>
          <a:bodyPr/>
          <a:lstStyle/>
          <a:p>
            <a:r>
              <a:rPr lang="tr-TR" sz="3200" b="1" dirty="0">
                <a:solidFill>
                  <a:schemeClr val="tx1"/>
                </a:solidFill>
                <a:latin typeface="Arial Black" pitchFamily="34" charset="0"/>
              </a:rPr>
              <a:t>9-Melezleme ve </a:t>
            </a:r>
            <a:r>
              <a:rPr lang="tr-TR" sz="3200" b="1" dirty="0" err="1">
                <a:solidFill>
                  <a:schemeClr val="tx1"/>
                </a:solidFill>
                <a:latin typeface="Arial Black" pitchFamily="34" charset="0"/>
              </a:rPr>
              <a:t>Hibrit</a:t>
            </a:r>
            <a:r>
              <a:rPr lang="tr-TR" sz="3200" b="1" dirty="0">
                <a:solidFill>
                  <a:schemeClr val="tx1"/>
                </a:solidFill>
                <a:latin typeface="Arial Black" pitchFamily="34" charset="0"/>
              </a:rPr>
              <a:t> Gücü</a:t>
            </a:r>
            <a:endParaRPr lang="tr-TR" sz="3200" dirty="0"/>
          </a:p>
        </p:txBody>
      </p:sp>
    </p:spTree>
    <p:extLst>
      <p:ext uri="{BB962C8B-B14F-4D97-AF65-F5344CB8AC3E}">
        <p14:creationId xmlns:p14="http://schemas.microsoft.com/office/powerpoint/2010/main" val="4065486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r>
              <a:rPr lang="tr-TR" dirty="0" err="1">
                <a:latin typeface="Arial Black" pitchFamily="34" charset="0"/>
              </a:rPr>
              <a:t>Zhu</a:t>
            </a:r>
            <a:r>
              <a:rPr lang="tr-TR" dirty="0">
                <a:latin typeface="Arial Black" pitchFamily="34" charset="0"/>
              </a:rPr>
              <a:t> </a:t>
            </a:r>
            <a:r>
              <a:rPr lang="tr-TR" i="1" dirty="0">
                <a:latin typeface="Arial Black" pitchFamily="34" charset="0"/>
              </a:rPr>
              <a:t>et al</a:t>
            </a:r>
            <a:r>
              <a:rPr lang="tr-TR" dirty="0">
                <a:latin typeface="Arial Black" pitchFamily="34" charset="0"/>
              </a:rPr>
              <a:t>. (2004) sonbahar hıyar çeşitlerinde </a:t>
            </a:r>
            <a:r>
              <a:rPr lang="tr-TR" dirty="0" err="1">
                <a:latin typeface="Arial Black" pitchFamily="34" charset="0"/>
              </a:rPr>
              <a:t>hibrit</a:t>
            </a:r>
            <a:r>
              <a:rPr lang="tr-TR" dirty="0">
                <a:latin typeface="Arial Black" pitchFamily="34" charset="0"/>
              </a:rPr>
              <a:t> tohum teknolojisini geliştirmek amacıyla yaptıkları 2 yıllık araştırma sonunda her tohumluk bitkide 2 - 3 meyve 16 bırakılmasının ve bu meyvelerin 7. boğumdan sonra oluşan meyveler olmasının meyve başına tohum sayısı yönünden en yüksek değeri verdiğini ortaya koymuştur.</a:t>
            </a:r>
          </a:p>
        </p:txBody>
      </p:sp>
      <p:sp>
        <p:nvSpPr>
          <p:cNvPr id="2" name="Başlık 1"/>
          <p:cNvSpPr>
            <a:spLocks noGrp="1"/>
          </p:cNvSpPr>
          <p:nvPr>
            <p:ph type="title"/>
          </p:nvPr>
        </p:nvSpPr>
        <p:spPr/>
        <p:txBody>
          <a:bodyPr/>
          <a:lstStyle/>
          <a:p>
            <a:r>
              <a:rPr lang="tr-TR" sz="3200" b="1" dirty="0">
                <a:solidFill>
                  <a:schemeClr val="tx1"/>
                </a:solidFill>
                <a:latin typeface="Arial Black" pitchFamily="34" charset="0"/>
              </a:rPr>
              <a:t>10- </a:t>
            </a:r>
            <a:r>
              <a:rPr lang="tr-TR" sz="3200" b="1" dirty="0" err="1">
                <a:solidFill>
                  <a:schemeClr val="tx1"/>
                </a:solidFill>
                <a:latin typeface="Arial Black" pitchFamily="34" charset="0"/>
              </a:rPr>
              <a:t>Hibrit</a:t>
            </a:r>
            <a:r>
              <a:rPr lang="tr-TR" sz="3200" b="1" dirty="0">
                <a:solidFill>
                  <a:schemeClr val="tx1"/>
                </a:solidFill>
                <a:latin typeface="Arial Black" pitchFamily="34" charset="0"/>
              </a:rPr>
              <a:t> Tohum Üretimi</a:t>
            </a:r>
            <a:endParaRPr lang="tr-TR" sz="3200" dirty="0">
              <a:solidFill>
                <a:schemeClr val="tx1"/>
              </a:solidFill>
              <a:latin typeface="Arial Black" pitchFamily="34" charset="0"/>
            </a:endParaRPr>
          </a:p>
        </p:txBody>
      </p:sp>
    </p:spTree>
    <p:extLst>
      <p:ext uri="{BB962C8B-B14F-4D97-AF65-F5344CB8AC3E}">
        <p14:creationId xmlns:p14="http://schemas.microsoft.com/office/powerpoint/2010/main" val="1098807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2248347"/>
            <a:ext cx="9143999" cy="3877815"/>
          </a:xfrm>
        </p:spPr>
        <p:txBody>
          <a:bodyPr>
            <a:noAutofit/>
          </a:bodyPr>
          <a:lstStyle/>
          <a:p>
            <a:pPr algn="just"/>
            <a:r>
              <a:rPr lang="tr-TR" dirty="0">
                <a:latin typeface="Arial Black" pitchFamily="34" charset="0"/>
              </a:rPr>
              <a:t>Tohumun canlılığı ve kalitesi tohumun gelişmesi, genetik, fizyolojik ve çevre koşullarını da kapsayan birçok faktör tarafından etkilenmektedir. Bu nedenle aynı çevre koşullarında yetiştirilen bitkilerde dahi tohum kalitesinin gelişimi farklı olabilmektedir. Tohumun hasat öncesi ve sonrasında bulunduğu koşullar tohumun canlılığını ve kalitesini etkiler. Tohumun uygun dönemde hasat edilmesi, tohumun canlılığı ve gücünü dolayısıyla ileride yetiştirilecek ürünün verim ve kalitesi üzerine de etkilidir (Yanmaz ve </a:t>
            </a:r>
            <a:r>
              <a:rPr lang="tr-TR" dirty="0" err="1">
                <a:latin typeface="Arial Black" pitchFamily="34" charset="0"/>
              </a:rPr>
              <a:t>Özçoban</a:t>
            </a:r>
            <a:r>
              <a:rPr lang="tr-TR" dirty="0">
                <a:latin typeface="Arial Black" pitchFamily="34" charset="0"/>
              </a:rPr>
              <a:t> 2000).</a:t>
            </a:r>
          </a:p>
        </p:txBody>
      </p:sp>
      <p:sp>
        <p:nvSpPr>
          <p:cNvPr id="2" name="Başlık 1"/>
          <p:cNvSpPr>
            <a:spLocks noGrp="1"/>
          </p:cNvSpPr>
          <p:nvPr>
            <p:ph type="title"/>
          </p:nvPr>
        </p:nvSpPr>
        <p:spPr/>
        <p:txBody>
          <a:bodyPr/>
          <a:lstStyle/>
          <a:p>
            <a:r>
              <a:rPr lang="tr-TR" sz="3200" b="1" dirty="0">
                <a:solidFill>
                  <a:schemeClr val="tx1"/>
                </a:solidFill>
                <a:latin typeface="Arial Black" pitchFamily="34" charset="0"/>
              </a:rPr>
              <a:t>11- Tohum Canlılığı ve Kalitesi</a:t>
            </a:r>
            <a:endParaRPr lang="tr-TR" sz="3200" dirty="0">
              <a:solidFill>
                <a:schemeClr val="tx1"/>
              </a:solidFill>
              <a:latin typeface="Arial Black" pitchFamily="34" charset="0"/>
            </a:endParaRPr>
          </a:p>
        </p:txBody>
      </p:sp>
    </p:spTree>
    <p:extLst>
      <p:ext uri="{BB962C8B-B14F-4D97-AF65-F5344CB8AC3E}">
        <p14:creationId xmlns:p14="http://schemas.microsoft.com/office/powerpoint/2010/main" val="798421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27584" y="2204864"/>
            <a:ext cx="7745505" cy="3877815"/>
          </a:xfrm>
        </p:spPr>
        <p:txBody>
          <a:bodyPr/>
          <a:lstStyle/>
          <a:p>
            <a:pPr algn="just"/>
            <a:r>
              <a:rPr lang="tr-TR" dirty="0">
                <a:latin typeface="Arial Black" pitchFamily="34" charset="0"/>
              </a:rPr>
              <a:t>Hasattaki istenmeyen gecikmeler tohumun bozulmasına, sonuçta tohum kalitesi ve tohum veriminde de azalmaya neden olmaktadır. Bu nedenle türlerde tohum olgunlaşma dönemlerinin belirlenmesine yönelik çalışmalarda, farklı morfolojik ve fizyolojik özelliklerin tanımlanması önemli bir başlangıç aşamasıdır (Demir ve </a:t>
            </a:r>
            <a:r>
              <a:rPr lang="tr-TR" dirty="0" err="1">
                <a:latin typeface="Arial Black" pitchFamily="34" charset="0"/>
              </a:rPr>
              <a:t>Balkaya</a:t>
            </a:r>
            <a:r>
              <a:rPr lang="tr-TR" dirty="0">
                <a:latin typeface="Arial Black" pitchFamily="34" charset="0"/>
              </a:rPr>
              <a:t> 2005).</a:t>
            </a:r>
          </a:p>
        </p:txBody>
      </p:sp>
      <p:sp>
        <p:nvSpPr>
          <p:cNvPr id="4" name="Başlık 3"/>
          <p:cNvSpPr>
            <a:spLocks noGrp="1"/>
          </p:cNvSpPr>
          <p:nvPr>
            <p:ph type="title"/>
          </p:nvPr>
        </p:nvSpPr>
        <p:spPr/>
        <p:txBody>
          <a:bodyPr/>
          <a:lstStyle/>
          <a:p>
            <a:r>
              <a:rPr lang="tr-TR" sz="3200" b="1" dirty="0">
                <a:solidFill>
                  <a:schemeClr val="tx1"/>
                </a:solidFill>
                <a:latin typeface="Arial Black" pitchFamily="34" charset="0"/>
              </a:rPr>
              <a:t>11- Tohum Canlılığı ve Kalitesi</a:t>
            </a:r>
            <a:endParaRPr lang="tr-TR" sz="3200" dirty="0"/>
          </a:p>
        </p:txBody>
      </p:sp>
    </p:spTree>
    <p:extLst>
      <p:ext uri="{BB962C8B-B14F-4D97-AF65-F5344CB8AC3E}">
        <p14:creationId xmlns:p14="http://schemas.microsoft.com/office/powerpoint/2010/main" val="1354042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10498" y="332656"/>
            <a:ext cx="7756263" cy="1054250"/>
          </a:xfrm>
        </p:spPr>
        <p:txBody>
          <a:bodyPr/>
          <a:lstStyle/>
          <a:p>
            <a:r>
              <a:rPr lang="tr-TR" sz="3200" dirty="0">
                <a:solidFill>
                  <a:schemeClr val="tx1"/>
                </a:solidFill>
                <a:latin typeface="Arial Black" pitchFamily="34" charset="0"/>
              </a:rPr>
              <a:t>12- Hıyarda Melezlemenin Yapılışı</a:t>
            </a:r>
            <a:br>
              <a:rPr lang="tr-TR" sz="2800" dirty="0"/>
            </a:br>
            <a:br>
              <a:rPr lang="tr-TR" sz="2800" dirty="0"/>
            </a:br>
            <a:br>
              <a:rPr lang="tr-TR" sz="2800" dirty="0"/>
            </a:br>
            <a:r>
              <a:rPr lang="tr-TR" sz="2000" dirty="0">
                <a:solidFill>
                  <a:schemeClr val="tx1"/>
                </a:solidFill>
              </a:rPr>
              <a:t>erkek ve dişi çiçeğin kapatılması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44824"/>
            <a:ext cx="4283968"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630" y="1844824"/>
            <a:ext cx="4752528"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200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p:txBody>
      </p:sp>
      <p:sp>
        <p:nvSpPr>
          <p:cNvPr id="3" name="Başlık 2"/>
          <p:cNvSpPr>
            <a:spLocks noGrp="1"/>
          </p:cNvSpPr>
          <p:nvPr>
            <p:ph type="title"/>
          </p:nvPr>
        </p:nvSpPr>
        <p:spPr>
          <a:xfrm>
            <a:off x="0" y="0"/>
            <a:ext cx="9144000" cy="1054250"/>
          </a:xfrm>
        </p:spPr>
        <p:txBody>
          <a:bodyPr/>
          <a:lstStyle/>
          <a:p>
            <a:r>
              <a:rPr lang="tr-TR" sz="1800" dirty="0">
                <a:solidFill>
                  <a:schemeClr val="tx1"/>
                </a:solidFill>
                <a:latin typeface="Arial Black" pitchFamily="34" charset="0"/>
              </a:rPr>
              <a:t>Melezleme                                     Tozlanmış dişi çiçeğin kapatılması</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4355976"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08720"/>
            <a:ext cx="457200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984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dirty="0"/>
          </a:p>
        </p:txBody>
      </p:sp>
      <p:sp>
        <p:nvSpPr>
          <p:cNvPr id="3" name="Başlık 2"/>
          <p:cNvSpPr>
            <a:spLocks noGrp="1"/>
          </p:cNvSpPr>
          <p:nvPr>
            <p:ph type="title"/>
          </p:nvPr>
        </p:nvSpPr>
        <p:spPr>
          <a:xfrm>
            <a:off x="909892" y="2770"/>
            <a:ext cx="7756263" cy="1054250"/>
          </a:xfrm>
        </p:spPr>
        <p:txBody>
          <a:bodyPr/>
          <a:lstStyle/>
          <a:p>
            <a:r>
              <a:rPr lang="tr-TR" sz="2000" dirty="0">
                <a:solidFill>
                  <a:schemeClr val="tx1"/>
                </a:solidFill>
                <a:latin typeface="Arial Black" pitchFamily="34" charset="0"/>
              </a:rPr>
              <a:t>melez meyveler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4499992"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052736"/>
            <a:ext cx="4355976"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94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a:xfrm>
            <a:off x="1" y="2248347"/>
            <a:ext cx="9144000" cy="4609653"/>
          </a:xfrm>
        </p:spPr>
        <p:txBody>
          <a:bodyPr>
            <a:normAutofit fontScale="77500" lnSpcReduction="20000"/>
          </a:bodyPr>
          <a:lstStyle/>
          <a:p>
            <a:pPr algn="just"/>
            <a:r>
              <a:rPr lang="tr-TR" sz="3400" dirty="0">
                <a:solidFill>
                  <a:schemeClr val="tx1"/>
                </a:solidFill>
                <a:latin typeface="Arial Black" pitchFamily="34" charset="0"/>
              </a:rPr>
              <a:t>Ana vatanı: </a:t>
            </a:r>
            <a:r>
              <a:rPr lang="tr-TR" sz="3400" dirty="0" err="1">
                <a:solidFill>
                  <a:schemeClr val="tx1"/>
                </a:solidFill>
                <a:latin typeface="Arial Black" pitchFamily="34" charset="0"/>
              </a:rPr>
              <a:t>Hindistanın</a:t>
            </a:r>
            <a:r>
              <a:rPr lang="tr-TR" sz="3400" dirty="0">
                <a:solidFill>
                  <a:schemeClr val="tx1"/>
                </a:solidFill>
                <a:latin typeface="Arial Black" pitchFamily="34" charset="0"/>
              </a:rPr>
              <a:t> </a:t>
            </a:r>
            <a:r>
              <a:rPr lang="tr-TR" sz="3400" dirty="0" err="1">
                <a:solidFill>
                  <a:schemeClr val="tx1"/>
                </a:solidFill>
                <a:latin typeface="Arial Black" pitchFamily="34" charset="0"/>
              </a:rPr>
              <a:t>Himalaya</a:t>
            </a:r>
            <a:r>
              <a:rPr lang="tr-TR" sz="3400" dirty="0">
                <a:solidFill>
                  <a:schemeClr val="tx1"/>
                </a:solidFill>
                <a:latin typeface="Arial Black" pitchFamily="34" charset="0"/>
              </a:rPr>
              <a:t> dağları ile </a:t>
            </a:r>
            <a:r>
              <a:rPr lang="tr-TR" sz="3400" dirty="0" err="1">
                <a:solidFill>
                  <a:schemeClr val="tx1"/>
                </a:solidFill>
                <a:latin typeface="Arial Black" pitchFamily="34" charset="0"/>
              </a:rPr>
              <a:t>Bengal</a:t>
            </a:r>
            <a:r>
              <a:rPr lang="tr-TR" sz="3400" dirty="0">
                <a:solidFill>
                  <a:schemeClr val="tx1"/>
                </a:solidFill>
                <a:latin typeface="Arial Black" pitchFamily="34" charset="0"/>
              </a:rPr>
              <a:t> körfezinin kuzey kısmı arasındaki bölge ile Çin, İran ve Anadolu</a:t>
            </a:r>
          </a:p>
          <a:p>
            <a:pPr algn="just"/>
            <a:endParaRPr lang="tr-TR" sz="3400" dirty="0">
              <a:solidFill>
                <a:schemeClr val="tx1"/>
              </a:solidFill>
              <a:latin typeface="Arial Black" pitchFamily="34" charset="0"/>
            </a:endParaRPr>
          </a:p>
          <a:p>
            <a:pPr algn="just"/>
            <a:endParaRPr lang="tr-TR" sz="3400" dirty="0">
              <a:solidFill>
                <a:schemeClr val="tx1"/>
              </a:solidFill>
              <a:latin typeface="Arial Black" pitchFamily="34" charset="0"/>
            </a:endParaRPr>
          </a:p>
          <a:p>
            <a:pPr algn="just"/>
            <a:endParaRPr lang="tr-TR" sz="3400" dirty="0">
              <a:solidFill>
                <a:schemeClr val="tx1"/>
              </a:solidFill>
              <a:latin typeface="Arial Black" pitchFamily="34" charset="0"/>
            </a:endParaRPr>
          </a:p>
          <a:p>
            <a:pPr algn="just"/>
            <a:r>
              <a:rPr lang="tr-TR" sz="3400" dirty="0">
                <a:solidFill>
                  <a:schemeClr val="tx1"/>
                </a:solidFill>
                <a:latin typeface="Arial Black" pitchFamily="34" charset="0"/>
              </a:rPr>
              <a:t>Besin değeri oldukça düşüktür. 100 g hıyarın kalori değeri 12’dir. Rejim kürleri  için uygun bir sebzedir. Ayrıca A ve B grubu vitaminlerce zengin bir sebzedir. Kalsiyum içeriği iyidir (100 g meyvede 20 mg) . Bazik özellik gösterdiği için vücutta artan asitleri </a:t>
            </a:r>
            <a:r>
              <a:rPr lang="tr-TR" sz="3400" dirty="0" err="1">
                <a:solidFill>
                  <a:schemeClr val="tx1"/>
                </a:solidFill>
                <a:latin typeface="Arial Black" pitchFamily="34" charset="0"/>
              </a:rPr>
              <a:t>nötürleştirmede</a:t>
            </a:r>
            <a:r>
              <a:rPr lang="tr-TR" sz="3400" dirty="0">
                <a:solidFill>
                  <a:schemeClr val="tx1"/>
                </a:solidFill>
                <a:latin typeface="Arial Black" pitchFamily="34" charset="0"/>
              </a:rPr>
              <a:t> etkilidir. </a:t>
            </a:r>
          </a:p>
          <a:p>
            <a:endParaRPr lang="tr-TR" dirty="0"/>
          </a:p>
        </p:txBody>
      </p:sp>
      <p:sp>
        <p:nvSpPr>
          <p:cNvPr id="2" name="Başlık 1"/>
          <p:cNvSpPr>
            <a:spLocks noGrp="1"/>
          </p:cNvSpPr>
          <p:nvPr>
            <p:ph type="title"/>
          </p:nvPr>
        </p:nvSpPr>
        <p:spPr/>
        <p:txBody>
          <a:bodyPr/>
          <a:lstStyle/>
          <a:p>
            <a:r>
              <a:rPr lang="tr-TR" sz="3200" dirty="0">
                <a:solidFill>
                  <a:schemeClr val="tx1"/>
                </a:solidFill>
                <a:latin typeface="Arial Black" pitchFamily="34" charset="0"/>
              </a:rPr>
              <a:t>2- Genel Bilgiler</a:t>
            </a:r>
          </a:p>
        </p:txBody>
      </p:sp>
    </p:spTree>
    <p:extLst>
      <p:ext uri="{BB962C8B-B14F-4D97-AF65-F5344CB8AC3E}">
        <p14:creationId xmlns:p14="http://schemas.microsoft.com/office/powerpoint/2010/main" val="1209855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sz="2000" dirty="0">
                <a:solidFill>
                  <a:schemeClr val="tx1"/>
                </a:solidFill>
              </a:rPr>
              <a:t>Tohum üretimi çalışmaları</a:t>
            </a:r>
            <a:endParaRPr lang="tr-T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28800"/>
            <a:ext cx="4427984"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4355976"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868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r>
              <a:rPr lang="tr-TR" sz="2000" dirty="0">
                <a:solidFill>
                  <a:schemeClr val="tx1"/>
                </a:solidFill>
              </a:rPr>
              <a:t>Boyuna kesilen meyveler</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44000"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308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4656" y="476672"/>
            <a:ext cx="7756263" cy="1054250"/>
          </a:xfrm>
        </p:spPr>
        <p:txBody>
          <a:bodyPr/>
          <a:lstStyle/>
          <a:p>
            <a:r>
              <a:rPr lang="tr-TR" sz="2000" dirty="0">
                <a:solidFill>
                  <a:schemeClr val="tx1"/>
                </a:solidFill>
              </a:rPr>
              <a:t>1 gün suda bekletilen hıyar tohumları</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72816"/>
            <a:ext cx="9143999"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788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71600" y="3284984"/>
            <a:ext cx="7745505" cy="964629"/>
          </a:xfrm>
        </p:spPr>
        <p:txBody>
          <a:bodyPr>
            <a:normAutofit/>
          </a:bodyPr>
          <a:lstStyle/>
          <a:p>
            <a:r>
              <a:rPr lang="tr-TR" sz="4800" dirty="0">
                <a:latin typeface="Arial Black" pitchFamily="34" charset="0"/>
              </a:rPr>
              <a:t>TEŞEKKÜR EDERİM</a:t>
            </a:r>
          </a:p>
        </p:txBody>
      </p:sp>
    </p:spTree>
    <p:extLst>
      <p:ext uri="{BB962C8B-B14F-4D97-AF65-F5344CB8AC3E}">
        <p14:creationId xmlns:p14="http://schemas.microsoft.com/office/powerpoint/2010/main" val="2738865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 y="1916833"/>
            <a:ext cx="9144000" cy="4941168"/>
          </a:xfrm>
        </p:spPr>
        <p:txBody>
          <a:bodyPr>
            <a:normAutofit/>
          </a:bodyPr>
          <a:lstStyle/>
          <a:p>
            <a:r>
              <a:rPr lang="tr-TR" sz="1800" dirty="0" err="1">
                <a:latin typeface="Arial Black" pitchFamily="34" charset="0"/>
              </a:rPr>
              <a:t>Balkaya</a:t>
            </a:r>
            <a:r>
              <a:rPr lang="tr-TR" sz="1800" dirty="0">
                <a:latin typeface="Arial Black" pitchFamily="34" charset="0"/>
              </a:rPr>
              <a:t>, A. 1999. Karadeniz Bölgesindeki Taze Fasulye (</a:t>
            </a:r>
            <a:r>
              <a:rPr lang="tr-TR" sz="1800" i="1" dirty="0" err="1">
                <a:latin typeface="Arial Black" pitchFamily="34" charset="0"/>
              </a:rPr>
              <a:t>Phaseolus</a:t>
            </a:r>
            <a:r>
              <a:rPr lang="tr-TR" sz="1800" i="1" dirty="0">
                <a:latin typeface="Arial Black" pitchFamily="34" charset="0"/>
              </a:rPr>
              <a:t> </a:t>
            </a:r>
            <a:r>
              <a:rPr lang="tr-TR" sz="1800" i="1" dirty="0" err="1">
                <a:latin typeface="Arial Black" pitchFamily="34" charset="0"/>
              </a:rPr>
              <a:t>vulgaris</a:t>
            </a:r>
            <a:r>
              <a:rPr lang="tr-TR" sz="1800" i="1" dirty="0">
                <a:latin typeface="Arial Black" pitchFamily="34" charset="0"/>
              </a:rPr>
              <a:t> </a:t>
            </a:r>
            <a:r>
              <a:rPr lang="tr-TR" sz="1800" dirty="0">
                <a:latin typeface="Arial Black" pitchFamily="34" charset="0"/>
              </a:rPr>
              <a:t>L.) Gen Kaynaklarının Toplanması, </a:t>
            </a:r>
            <a:r>
              <a:rPr lang="tr-TR" sz="1800" dirty="0" err="1">
                <a:latin typeface="Arial Black" pitchFamily="34" charset="0"/>
              </a:rPr>
              <a:t>Fenolojik</a:t>
            </a:r>
            <a:r>
              <a:rPr lang="tr-TR" sz="1800" dirty="0">
                <a:latin typeface="Arial Black" pitchFamily="34" charset="0"/>
              </a:rPr>
              <a:t> ve Morfolojik Özelliklerinin Belirlenmesi ve Taze Tüketime Uygun Tiplerin </a:t>
            </a:r>
            <a:r>
              <a:rPr lang="tr-TR" sz="1800" dirty="0" err="1">
                <a:latin typeface="Arial Black" pitchFamily="34" charset="0"/>
              </a:rPr>
              <a:t>Teksel</a:t>
            </a:r>
            <a:r>
              <a:rPr lang="tr-TR" sz="1800" dirty="0">
                <a:latin typeface="Arial Black" pitchFamily="34" charset="0"/>
              </a:rPr>
              <a:t> Seleksiyon Yöntemi İle Seçimi Üzerinde Araştırmalar. O.M.Ü. Fen Bilimleri Enstitüsü Doktora Tezi, 199 s. Samsun.</a:t>
            </a:r>
          </a:p>
          <a:p>
            <a:r>
              <a:rPr lang="tr-TR" sz="1800" dirty="0">
                <a:latin typeface="Arial Black" pitchFamily="34" charset="0"/>
              </a:rPr>
              <a:t> </a:t>
            </a:r>
            <a:r>
              <a:rPr lang="en-US" sz="1800" dirty="0" err="1">
                <a:latin typeface="Arial Black" pitchFamily="34" charset="0"/>
              </a:rPr>
              <a:t>Balkaya</a:t>
            </a:r>
            <a:r>
              <a:rPr lang="en-US" sz="1800" dirty="0">
                <a:latin typeface="Arial Black" pitchFamily="34" charset="0"/>
              </a:rPr>
              <a:t> and </a:t>
            </a:r>
            <a:r>
              <a:rPr lang="en-US" sz="1800" dirty="0" err="1">
                <a:latin typeface="Arial Black" pitchFamily="34" charset="0"/>
              </a:rPr>
              <a:t>Ergün</a:t>
            </a:r>
            <a:r>
              <a:rPr lang="en-US" sz="1800" dirty="0">
                <a:latin typeface="Arial Black" pitchFamily="34" charset="0"/>
              </a:rPr>
              <a:t> 2008. Diversity and use of pinto bean (</a:t>
            </a:r>
            <a:r>
              <a:rPr lang="en-US" sz="1800" i="1" dirty="0" err="1">
                <a:latin typeface="Arial Black" pitchFamily="34" charset="0"/>
              </a:rPr>
              <a:t>Phaseolus</a:t>
            </a:r>
            <a:r>
              <a:rPr lang="en-US" sz="1800" i="1" dirty="0">
                <a:latin typeface="Arial Black" pitchFamily="34" charset="0"/>
              </a:rPr>
              <a:t> vulgaris</a:t>
            </a:r>
            <a:r>
              <a:rPr lang="en-US" sz="1800" dirty="0">
                <a:latin typeface="Arial Black" pitchFamily="34" charset="0"/>
              </a:rPr>
              <a:t>)</a:t>
            </a:r>
            <a:r>
              <a:rPr lang="tr-TR" sz="1800" dirty="0">
                <a:latin typeface="Arial Black" pitchFamily="34" charset="0"/>
              </a:rPr>
              <a:t> </a:t>
            </a:r>
            <a:r>
              <a:rPr lang="en-US" sz="1800" dirty="0">
                <a:latin typeface="Arial Black" pitchFamily="34" charset="0"/>
              </a:rPr>
              <a:t>populations from Samsun, Turkey. </a:t>
            </a:r>
            <a:r>
              <a:rPr lang="en-US" sz="1800" dirty="0" err="1">
                <a:latin typeface="Arial Black" pitchFamily="34" charset="0"/>
              </a:rPr>
              <a:t>Vew</a:t>
            </a:r>
            <a:r>
              <a:rPr lang="en-US" sz="1800" dirty="0">
                <a:latin typeface="Arial Black" pitchFamily="34" charset="0"/>
              </a:rPr>
              <a:t> Zealand Journal of Crop and</a:t>
            </a:r>
            <a:r>
              <a:rPr lang="tr-TR" sz="1800" dirty="0">
                <a:latin typeface="Arial Black" pitchFamily="34" charset="0"/>
              </a:rPr>
              <a:t> </a:t>
            </a:r>
            <a:r>
              <a:rPr lang="tr-TR" sz="1800" dirty="0" err="1">
                <a:latin typeface="Arial Black" pitchFamily="34" charset="0"/>
              </a:rPr>
              <a:t>Horticultural</a:t>
            </a:r>
            <a:r>
              <a:rPr lang="tr-TR" sz="1800" dirty="0">
                <a:latin typeface="Arial Black" pitchFamily="34" charset="0"/>
              </a:rPr>
              <a:t> </a:t>
            </a:r>
            <a:r>
              <a:rPr lang="tr-TR" sz="1800" dirty="0" err="1">
                <a:latin typeface="Arial Black" pitchFamily="34" charset="0"/>
              </a:rPr>
              <a:t>Science</a:t>
            </a:r>
            <a:r>
              <a:rPr lang="tr-TR" sz="1800" dirty="0">
                <a:latin typeface="Arial Black" pitchFamily="34" charset="0"/>
              </a:rPr>
              <a:t>, Vol.36;189-167. </a:t>
            </a:r>
          </a:p>
          <a:p>
            <a:r>
              <a:rPr lang="tr-TR" sz="1800" dirty="0" err="1">
                <a:latin typeface="Arial Black" pitchFamily="34" charset="0"/>
              </a:rPr>
              <a:t>Balkaya</a:t>
            </a:r>
            <a:r>
              <a:rPr lang="tr-TR" sz="1800" dirty="0">
                <a:latin typeface="Arial Black" pitchFamily="34" charset="0"/>
              </a:rPr>
              <a:t>, A. ve Yanmaz, R., 2003. Bazı taze fasulye </a:t>
            </a:r>
            <a:r>
              <a:rPr lang="tr-TR" sz="1800" dirty="0" err="1">
                <a:latin typeface="Arial Black" pitchFamily="34" charset="0"/>
              </a:rPr>
              <a:t>çesit</a:t>
            </a:r>
            <a:r>
              <a:rPr lang="tr-TR" sz="1800" dirty="0">
                <a:latin typeface="Arial Black" pitchFamily="34" charset="0"/>
              </a:rPr>
              <a:t> adayları ile ticari </a:t>
            </a:r>
            <a:r>
              <a:rPr lang="tr-TR" sz="1800" dirty="0" err="1">
                <a:latin typeface="Arial Black" pitchFamily="34" charset="0"/>
              </a:rPr>
              <a:t>çesitlerin</a:t>
            </a:r>
            <a:r>
              <a:rPr lang="tr-TR" sz="1800" dirty="0">
                <a:latin typeface="Arial Black" pitchFamily="34" charset="0"/>
              </a:rPr>
              <a:t> morfolojik özellikler ve protein markörler yoluyla tanımlanmalar. Ankara Üniversitesi Ziraat Fakültesi Tarım Bilimleri Dergisi. 9(2):182–188. </a:t>
            </a:r>
            <a:r>
              <a:rPr lang="tr-TR" sz="1800" dirty="0" err="1">
                <a:latin typeface="Arial Black" pitchFamily="34" charset="0"/>
              </a:rPr>
              <a:t>Balkaya</a:t>
            </a:r>
            <a:r>
              <a:rPr lang="tr-TR" sz="1800" dirty="0">
                <a:latin typeface="Arial Black" pitchFamily="34" charset="0"/>
              </a:rPr>
              <a:t>, A., Yanmaz, R., Kar, H. </a:t>
            </a:r>
            <a:r>
              <a:rPr lang="tr-TR" sz="1800" dirty="0" err="1">
                <a:latin typeface="Arial Black" pitchFamily="34" charset="0"/>
              </a:rPr>
              <a:t>and</a:t>
            </a:r>
            <a:r>
              <a:rPr lang="tr-TR" sz="1800" dirty="0">
                <a:latin typeface="Arial Black" pitchFamily="34" charset="0"/>
              </a:rPr>
              <a:t> Apaydın, A., 2005. </a:t>
            </a:r>
            <a:r>
              <a:rPr lang="tr-TR" sz="1800" dirty="0" err="1">
                <a:latin typeface="Arial Black" pitchFamily="34" charset="0"/>
              </a:rPr>
              <a:t>Morphological</a:t>
            </a:r>
            <a:r>
              <a:rPr lang="tr-TR" sz="1800" dirty="0">
                <a:latin typeface="Arial Black" pitchFamily="34" charset="0"/>
              </a:rPr>
              <a:t> </a:t>
            </a:r>
            <a:r>
              <a:rPr lang="en-US" sz="1800" dirty="0" err="1">
                <a:latin typeface="Arial Black" pitchFamily="34" charset="0"/>
              </a:rPr>
              <a:t>characterisation</a:t>
            </a:r>
            <a:r>
              <a:rPr lang="en-US" sz="1800" dirty="0">
                <a:latin typeface="Arial Black" pitchFamily="34" charset="0"/>
              </a:rPr>
              <a:t> of white head cabbage (</a:t>
            </a:r>
            <a:r>
              <a:rPr lang="en-US" sz="1800" i="1" dirty="0">
                <a:latin typeface="Arial Black" pitchFamily="34" charset="0"/>
              </a:rPr>
              <a:t>Brassica </a:t>
            </a:r>
            <a:r>
              <a:rPr lang="en-US" sz="1800" i="1" dirty="0" err="1">
                <a:latin typeface="Arial Black" pitchFamily="34" charset="0"/>
              </a:rPr>
              <a:t>oleraceae</a:t>
            </a:r>
            <a:r>
              <a:rPr lang="en-US" sz="1800" i="1" dirty="0">
                <a:latin typeface="Arial Black" pitchFamily="34" charset="0"/>
              </a:rPr>
              <a:t> </a:t>
            </a:r>
            <a:r>
              <a:rPr lang="en-US" sz="1800" dirty="0">
                <a:latin typeface="Arial Black" pitchFamily="34" charset="0"/>
              </a:rPr>
              <a:t>var. </a:t>
            </a:r>
            <a:r>
              <a:rPr lang="en-US" sz="1800" i="1" dirty="0" err="1">
                <a:latin typeface="Arial Black" pitchFamily="34" charset="0"/>
              </a:rPr>
              <a:t>capitata</a:t>
            </a:r>
            <a:r>
              <a:rPr lang="en-US" sz="1800" i="1" dirty="0">
                <a:latin typeface="Arial Black" pitchFamily="34" charset="0"/>
              </a:rPr>
              <a:t> </a:t>
            </a:r>
            <a:r>
              <a:rPr lang="en-US" sz="1800" dirty="0" err="1">
                <a:latin typeface="Arial Black" pitchFamily="34" charset="0"/>
              </a:rPr>
              <a:t>subvar</a:t>
            </a:r>
            <a:r>
              <a:rPr lang="en-US" sz="1800" dirty="0">
                <a:latin typeface="Arial Black" pitchFamily="34" charset="0"/>
              </a:rPr>
              <a:t>.</a:t>
            </a:r>
            <a:r>
              <a:rPr lang="tr-TR" sz="1800" dirty="0">
                <a:latin typeface="Arial Black" pitchFamily="34" charset="0"/>
              </a:rPr>
              <a:t> </a:t>
            </a:r>
            <a:r>
              <a:rPr lang="en-US" sz="1800" i="1" dirty="0">
                <a:latin typeface="Arial Black" pitchFamily="34" charset="0"/>
              </a:rPr>
              <a:t>alba</a:t>
            </a:r>
            <a:r>
              <a:rPr lang="en-US" sz="1800" dirty="0">
                <a:latin typeface="Arial Black" pitchFamily="34" charset="0"/>
              </a:rPr>
              <a:t>) genotypes in Turkey. New </a:t>
            </a:r>
            <a:r>
              <a:rPr lang="en-US" sz="1800" dirty="0" err="1">
                <a:latin typeface="Arial Black" pitchFamily="34" charset="0"/>
              </a:rPr>
              <a:t>Zeland</a:t>
            </a:r>
            <a:r>
              <a:rPr lang="en-US" sz="1800" dirty="0">
                <a:latin typeface="Arial Black" pitchFamily="34" charset="0"/>
              </a:rPr>
              <a:t> Journal of Crop and Horticultural</a:t>
            </a:r>
            <a:r>
              <a:rPr lang="tr-TR" sz="1800" dirty="0">
                <a:latin typeface="Arial Black" pitchFamily="34" charset="0"/>
              </a:rPr>
              <a:t> </a:t>
            </a:r>
            <a:r>
              <a:rPr lang="tr-TR" sz="1800" dirty="0" err="1">
                <a:latin typeface="Arial Black" pitchFamily="34" charset="0"/>
              </a:rPr>
              <a:t>Science</a:t>
            </a:r>
            <a:r>
              <a:rPr lang="tr-TR" sz="1800" dirty="0">
                <a:latin typeface="Arial Black" pitchFamily="34" charset="0"/>
              </a:rPr>
              <a:t>. 33;1–9.</a:t>
            </a:r>
          </a:p>
        </p:txBody>
      </p:sp>
      <p:sp>
        <p:nvSpPr>
          <p:cNvPr id="3" name="Başlık 2"/>
          <p:cNvSpPr>
            <a:spLocks noGrp="1"/>
          </p:cNvSpPr>
          <p:nvPr>
            <p:ph type="title"/>
          </p:nvPr>
        </p:nvSpPr>
        <p:spPr/>
        <p:txBody>
          <a:bodyPr/>
          <a:lstStyle/>
          <a:p>
            <a:r>
              <a:rPr lang="tr-TR" sz="3200" dirty="0">
                <a:solidFill>
                  <a:schemeClr val="tx1"/>
                </a:solidFill>
                <a:latin typeface="Arial Black" pitchFamily="34" charset="0"/>
              </a:rPr>
              <a:t>Kaynakça</a:t>
            </a:r>
          </a:p>
        </p:txBody>
      </p:sp>
    </p:spTree>
    <p:extLst>
      <p:ext uri="{BB962C8B-B14F-4D97-AF65-F5344CB8AC3E}">
        <p14:creationId xmlns:p14="http://schemas.microsoft.com/office/powerpoint/2010/main" val="313084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p:txBody>
          <a:bodyPr>
            <a:normAutofit/>
          </a:bodyPr>
          <a:lstStyle/>
          <a:p>
            <a:pPr algn="just"/>
            <a:r>
              <a:rPr lang="tr-TR" dirty="0">
                <a:solidFill>
                  <a:schemeClr val="tx1"/>
                </a:solidFill>
                <a:latin typeface="Arial Black" pitchFamily="34" charset="0"/>
              </a:rPr>
              <a:t>Olgunlaşmamış meyvesi tüketilir. </a:t>
            </a:r>
            <a:r>
              <a:rPr lang="tr-TR" dirty="0" err="1">
                <a:solidFill>
                  <a:schemeClr val="tx1"/>
                </a:solidFill>
                <a:latin typeface="Arial Black" pitchFamily="34" charset="0"/>
              </a:rPr>
              <a:t>Partenokarpik</a:t>
            </a:r>
            <a:r>
              <a:rPr lang="tr-TR" dirty="0">
                <a:solidFill>
                  <a:schemeClr val="tx1"/>
                </a:solidFill>
                <a:latin typeface="Arial Black" pitchFamily="34" charset="0"/>
              </a:rPr>
              <a:t> olmayan çeşitlerde tozlanmadan 5-10 gün sonra </a:t>
            </a:r>
            <a:r>
              <a:rPr lang="tr-TR" dirty="0" err="1">
                <a:solidFill>
                  <a:schemeClr val="tx1"/>
                </a:solidFill>
                <a:latin typeface="Arial Black" pitchFamily="34" charset="0"/>
              </a:rPr>
              <a:t>hasad</a:t>
            </a:r>
            <a:r>
              <a:rPr lang="tr-TR" dirty="0">
                <a:solidFill>
                  <a:schemeClr val="tx1"/>
                </a:solidFill>
                <a:latin typeface="Arial Black" pitchFamily="34" charset="0"/>
              </a:rPr>
              <a:t> yapılabilir. </a:t>
            </a:r>
            <a:r>
              <a:rPr lang="tr-TR" dirty="0" err="1">
                <a:solidFill>
                  <a:schemeClr val="tx1"/>
                </a:solidFill>
                <a:latin typeface="Arial Black" pitchFamily="34" charset="0"/>
              </a:rPr>
              <a:t>Partenokarpik</a:t>
            </a:r>
            <a:r>
              <a:rPr lang="tr-TR" dirty="0">
                <a:solidFill>
                  <a:schemeClr val="tx1"/>
                </a:solidFill>
                <a:latin typeface="Arial Black" pitchFamily="34" charset="0"/>
              </a:rPr>
              <a:t> olanlarda da </a:t>
            </a:r>
            <a:r>
              <a:rPr lang="tr-TR" dirty="0" err="1">
                <a:solidFill>
                  <a:schemeClr val="tx1"/>
                </a:solidFill>
                <a:latin typeface="Arial Black" pitchFamily="34" charset="0"/>
              </a:rPr>
              <a:t>antezisten</a:t>
            </a:r>
            <a:r>
              <a:rPr lang="tr-TR" dirty="0">
                <a:solidFill>
                  <a:schemeClr val="tx1"/>
                </a:solidFill>
                <a:latin typeface="Arial Black" pitchFamily="34" charset="0"/>
              </a:rPr>
              <a:t> 5-10 gün sonra hasat yapılabilir. Tohumları açık sarı yada krem renklidir. Bir gramda 25-38 adet tohum bulunur.</a:t>
            </a:r>
          </a:p>
          <a:p>
            <a:endParaRPr lang="tr-TR" dirty="0"/>
          </a:p>
        </p:txBody>
      </p:sp>
      <p:sp>
        <p:nvSpPr>
          <p:cNvPr id="4" name="Başlık 3"/>
          <p:cNvSpPr>
            <a:spLocks noGrp="1"/>
          </p:cNvSpPr>
          <p:nvPr>
            <p:ph type="title"/>
          </p:nvPr>
        </p:nvSpPr>
        <p:spPr/>
        <p:txBody>
          <a:bodyPr/>
          <a:lstStyle/>
          <a:p>
            <a:r>
              <a:rPr lang="tr-TR" sz="3200" dirty="0">
                <a:solidFill>
                  <a:schemeClr val="tx1"/>
                </a:solidFill>
                <a:latin typeface="Arial Black" pitchFamily="34" charset="0"/>
              </a:rPr>
              <a:t>2- Genel Bilgiler</a:t>
            </a:r>
            <a:endParaRPr lang="tr-TR" sz="3200" dirty="0"/>
          </a:p>
        </p:txBody>
      </p:sp>
    </p:spTree>
    <p:extLst>
      <p:ext uri="{BB962C8B-B14F-4D97-AF65-F5344CB8AC3E}">
        <p14:creationId xmlns:p14="http://schemas.microsoft.com/office/powerpoint/2010/main" val="364330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p:txBody>
          <a:bodyPr>
            <a:normAutofit/>
          </a:bodyPr>
          <a:lstStyle/>
          <a:p>
            <a:pPr marL="0" indent="0" algn="just">
              <a:buNone/>
            </a:pPr>
            <a:r>
              <a:rPr lang="tr-TR" dirty="0">
                <a:solidFill>
                  <a:schemeClr val="tx1"/>
                </a:solidFill>
                <a:latin typeface="Arial Black" pitchFamily="34" charset="0"/>
              </a:rPr>
              <a:t>3.1 Kökler:</a:t>
            </a:r>
          </a:p>
          <a:p>
            <a:pPr algn="just"/>
            <a:r>
              <a:rPr lang="tr-TR" dirty="0">
                <a:solidFill>
                  <a:schemeClr val="tx1"/>
                </a:solidFill>
                <a:latin typeface="Arial Black" pitchFamily="34" charset="0"/>
              </a:rPr>
              <a:t>Orta derinlikte ( 30-50 cm) kök yapan ve ana kök 5-10 cm kazık kök olan bir bitkidir. </a:t>
            </a:r>
          </a:p>
          <a:p>
            <a:pPr algn="just"/>
            <a:r>
              <a:rPr lang="tr-TR" dirty="0">
                <a:solidFill>
                  <a:schemeClr val="tx1"/>
                </a:solidFill>
                <a:latin typeface="Arial Black" pitchFamily="34" charset="0"/>
              </a:rPr>
              <a:t>Ağır bünyeli ıslak topraklarda kökler yüzeye çıkabilir. Bu çıkan köklerin üzeri örtülmelidir, yoksa ölürler. Meyvesi acı olan çeşitlerin köklerinde de acılık vardır</a:t>
            </a:r>
            <a:r>
              <a:rPr lang="tr-TR" sz="2400" dirty="0">
                <a:solidFill>
                  <a:schemeClr val="tx1"/>
                </a:solidFill>
                <a:latin typeface="Arial Black" pitchFamily="34" charset="0"/>
              </a:rPr>
              <a:t>.</a:t>
            </a:r>
          </a:p>
          <a:p>
            <a:endParaRPr lang="tr-TR" dirty="0"/>
          </a:p>
        </p:txBody>
      </p:sp>
      <p:sp>
        <p:nvSpPr>
          <p:cNvPr id="2" name="Başlık 1"/>
          <p:cNvSpPr>
            <a:spLocks noGrp="1"/>
          </p:cNvSpPr>
          <p:nvPr>
            <p:ph type="title"/>
          </p:nvPr>
        </p:nvSpPr>
        <p:spPr/>
        <p:txBody>
          <a:bodyPr>
            <a:normAutofit/>
          </a:bodyPr>
          <a:lstStyle/>
          <a:p>
            <a:r>
              <a:rPr lang="tr-TR" sz="3200" dirty="0">
                <a:solidFill>
                  <a:schemeClr val="tx1"/>
                </a:solidFill>
                <a:latin typeface="Arial Black" pitchFamily="34" charset="0"/>
              </a:rPr>
              <a:t>3- Morfolojik Özellikler</a:t>
            </a:r>
          </a:p>
        </p:txBody>
      </p:sp>
    </p:spTree>
    <p:extLst>
      <p:ext uri="{BB962C8B-B14F-4D97-AF65-F5344CB8AC3E}">
        <p14:creationId xmlns:p14="http://schemas.microsoft.com/office/powerpoint/2010/main" val="269230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p:txBody>
          <a:bodyPr>
            <a:normAutofit/>
          </a:bodyPr>
          <a:lstStyle/>
          <a:p>
            <a:pPr marL="0" indent="0" algn="just">
              <a:buNone/>
            </a:pPr>
            <a:r>
              <a:rPr lang="tr-TR" dirty="0">
                <a:solidFill>
                  <a:schemeClr val="tx1"/>
                </a:solidFill>
                <a:latin typeface="Arial Black" pitchFamily="34" charset="0"/>
              </a:rPr>
              <a:t>3.2 Gövde:</a:t>
            </a:r>
          </a:p>
          <a:p>
            <a:pPr algn="just"/>
            <a:r>
              <a:rPr lang="tr-TR" dirty="0">
                <a:solidFill>
                  <a:schemeClr val="tx1"/>
                </a:solidFill>
                <a:latin typeface="Arial Black" pitchFamily="34" charset="0"/>
              </a:rPr>
              <a:t>Gövdesi kuvvetli sürünerek büyür, sülükleri sayesinde tırmanabilir.  Gövde boğum ve boğum aralarından oluşur.  Koltuk sürgünleri yaprak koltuklarından çıkar. Bu yan dalların koltuklarından da sürgünler çıkar ve bu devam eder.  Yan dal vermeyen çeşitlerde ıslah edilmiş durumdadır. Gövde uzunlukları teorik olarak sınırsızdır</a:t>
            </a:r>
            <a:r>
              <a:rPr lang="tr-TR" sz="2400" dirty="0">
                <a:solidFill>
                  <a:schemeClr val="tx1"/>
                </a:solidFill>
                <a:latin typeface="Arial Black" pitchFamily="34" charset="0"/>
              </a:rPr>
              <a:t>.</a:t>
            </a:r>
          </a:p>
          <a:p>
            <a:endParaRPr lang="tr-TR" dirty="0"/>
          </a:p>
        </p:txBody>
      </p:sp>
      <p:sp>
        <p:nvSpPr>
          <p:cNvPr id="2" name="Başlık 1"/>
          <p:cNvSpPr>
            <a:spLocks noGrp="1"/>
          </p:cNvSpPr>
          <p:nvPr>
            <p:ph type="title"/>
          </p:nvPr>
        </p:nvSpPr>
        <p:spPr/>
        <p:txBody>
          <a:bodyPr/>
          <a:lstStyle/>
          <a:p>
            <a:r>
              <a:rPr lang="tr-TR" sz="3200" dirty="0">
                <a:solidFill>
                  <a:schemeClr val="tx1"/>
                </a:solidFill>
                <a:latin typeface="Arial Black" pitchFamily="34" charset="0"/>
              </a:rPr>
              <a:t>3- Morfolojik Özellikler</a:t>
            </a:r>
            <a:endParaRPr lang="tr-TR" sz="3200" dirty="0"/>
          </a:p>
        </p:txBody>
      </p:sp>
    </p:spTree>
    <p:extLst>
      <p:ext uri="{BB962C8B-B14F-4D97-AF65-F5344CB8AC3E}">
        <p14:creationId xmlns:p14="http://schemas.microsoft.com/office/powerpoint/2010/main" val="137788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a:xfrm>
            <a:off x="1" y="2248347"/>
            <a:ext cx="9144000" cy="3877815"/>
          </a:xfrm>
        </p:spPr>
        <p:txBody>
          <a:bodyPr>
            <a:noAutofit/>
          </a:bodyPr>
          <a:lstStyle/>
          <a:p>
            <a:pPr marL="0" indent="0" algn="just">
              <a:buNone/>
            </a:pPr>
            <a:r>
              <a:rPr lang="tr-TR" dirty="0">
                <a:solidFill>
                  <a:schemeClr val="tx1"/>
                </a:solidFill>
                <a:latin typeface="Arial Black" pitchFamily="34" charset="0"/>
              </a:rPr>
              <a:t> 3.3 Yapraklar</a:t>
            </a:r>
          </a:p>
          <a:p>
            <a:pPr algn="just"/>
            <a:endParaRPr lang="tr-TR" dirty="0">
              <a:solidFill>
                <a:schemeClr val="tx1"/>
              </a:solidFill>
              <a:latin typeface="Arial Black" pitchFamily="34" charset="0"/>
            </a:endParaRPr>
          </a:p>
          <a:p>
            <a:pPr algn="just"/>
            <a:r>
              <a:rPr lang="tr-TR" dirty="0">
                <a:solidFill>
                  <a:schemeClr val="tx1"/>
                </a:solidFill>
                <a:latin typeface="Arial Black" pitchFamily="34" charset="0"/>
              </a:rPr>
              <a:t>Basit yaprak formunda 3-5 loblu yada köşelidir. Yaprak kenarları düz yada dişlidir. Yaprakların üst yüzeyi düz ve parlak, alt yüzeyi ise mat ve tüylüdür. Yaprak sapı uzun ve olukludur. Yapraklar gövde üzerinde spiral şeklinde dizilirler. Sülükler bitkinin tutunmasını sağlar. Sülükler değişime uğramış yapraklardır (50-60 cm kadar olabilir).  Hıyar bitkisinin çiçek yapısı genelde tek evciklidir. </a:t>
            </a:r>
          </a:p>
        </p:txBody>
      </p:sp>
      <p:sp>
        <p:nvSpPr>
          <p:cNvPr id="2" name="Başlık 1"/>
          <p:cNvSpPr>
            <a:spLocks noGrp="1"/>
          </p:cNvSpPr>
          <p:nvPr>
            <p:ph type="title"/>
          </p:nvPr>
        </p:nvSpPr>
        <p:spPr/>
        <p:txBody>
          <a:bodyPr/>
          <a:lstStyle/>
          <a:p>
            <a:r>
              <a:rPr lang="tr-TR" sz="3200" dirty="0">
                <a:solidFill>
                  <a:schemeClr val="tx1"/>
                </a:solidFill>
                <a:latin typeface="Arial Black" pitchFamily="34" charset="0"/>
              </a:rPr>
              <a:t>3- Morfolojik Özellikler</a:t>
            </a:r>
            <a:endParaRPr lang="tr-TR" sz="3200" dirty="0"/>
          </a:p>
        </p:txBody>
      </p:sp>
    </p:spTree>
    <p:extLst>
      <p:ext uri="{BB962C8B-B14F-4D97-AF65-F5344CB8AC3E}">
        <p14:creationId xmlns:p14="http://schemas.microsoft.com/office/powerpoint/2010/main" val="1673855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a:xfrm>
            <a:off x="0" y="2248347"/>
            <a:ext cx="9143999" cy="3877815"/>
          </a:xfrm>
        </p:spPr>
        <p:txBody>
          <a:bodyPr>
            <a:normAutofit/>
          </a:bodyPr>
          <a:lstStyle/>
          <a:p>
            <a:pPr marL="0" indent="0" algn="just">
              <a:buNone/>
            </a:pPr>
            <a:r>
              <a:rPr lang="tr-TR" dirty="0">
                <a:solidFill>
                  <a:schemeClr val="tx1"/>
                </a:solidFill>
                <a:latin typeface="Arial Black" pitchFamily="34" charset="0"/>
              </a:rPr>
              <a:t> 3.4 Çiçek:</a:t>
            </a:r>
          </a:p>
          <a:p>
            <a:pPr algn="just"/>
            <a:r>
              <a:rPr lang="tr-TR" dirty="0">
                <a:solidFill>
                  <a:schemeClr val="tx1"/>
                </a:solidFill>
                <a:latin typeface="Arial Black" pitchFamily="34" charset="0"/>
              </a:rPr>
              <a:t>Hıyarda görülen çiçek durumları ise; </a:t>
            </a:r>
            <a:r>
              <a:rPr lang="tr-TR" dirty="0" err="1">
                <a:solidFill>
                  <a:schemeClr val="tx1"/>
                </a:solidFill>
                <a:latin typeface="Arial Black" pitchFamily="34" charset="0"/>
              </a:rPr>
              <a:t>androik</a:t>
            </a:r>
            <a:r>
              <a:rPr lang="tr-TR" dirty="0">
                <a:solidFill>
                  <a:schemeClr val="tx1"/>
                </a:solidFill>
                <a:latin typeface="Arial Black" pitchFamily="34" charset="0"/>
              </a:rPr>
              <a:t>, </a:t>
            </a:r>
            <a:r>
              <a:rPr lang="tr-TR" dirty="0" err="1">
                <a:solidFill>
                  <a:schemeClr val="tx1"/>
                </a:solidFill>
                <a:latin typeface="Arial Black" pitchFamily="34" charset="0"/>
              </a:rPr>
              <a:t>gynoik</a:t>
            </a:r>
            <a:r>
              <a:rPr lang="tr-TR" dirty="0">
                <a:solidFill>
                  <a:schemeClr val="tx1"/>
                </a:solidFill>
                <a:latin typeface="Arial Black" pitchFamily="34" charset="0"/>
              </a:rPr>
              <a:t>, </a:t>
            </a:r>
            <a:r>
              <a:rPr lang="tr-TR" dirty="0" err="1">
                <a:solidFill>
                  <a:schemeClr val="tx1"/>
                </a:solidFill>
                <a:latin typeface="Arial Black" pitchFamily="34" charset="0"/>
              </a:rPr>
              <a:t>andromonoik</a:t>
            </a:r>
            <a:r>
              <a:rPr lang="tr-TR" dirty="0">
                <a:solidFill>
                  <a:schemeClr val="tx1"/>
                </a:solidFill>
                <a:latin typeface="Arial Black" pitchFamily="34" charset="0"/>
              </a:rPr>
              <a:t>, </a:t>
            </a:r>
            <a:r>
              <a:rPr lang="tr-TR" dirty="0" err="1">
                <a:solidFill>
                  <a:schemeClr val="tx1"/>
                </a:solidFill>
                <a:latin typeface="Arial Black" pitchFamily="34" charset="0"/>
              </a:rPr>
              <a:t>gynomonoik</a:t>
            </a:r>
            <a:r>
              <a:rPr lang="tr-TR" dirty="0">
                <a:solidFill>
                  <a:schemeClr val="tx1"/>
                </a:solidFill>
                <a:latin typeface="Arial Black" pitchFamily="34" charset="0"/>
              </a:rPr>
              <a:t>, </a:t>
            </a:r>
            <a:r>
              <a:rPr lang="tr-TR" dirty="0" err="1">
                <a:solidFill>
                  <a:schemeClr val="tx1"/>
                </a:solidFill>
                <a:latin typeface="Arial Black" pitchFamily="34" charset="0"/>
              </a:rPr>
              <a:t>trimonoik</a:t>
            </a:r>
            <a:r>
              <a:rPr lang="tr-TR" dirty="0">
                <a:solidFill>
                  <a:schemeClr val="tx1"/>
                </a:solidFill>
                <a:latin typeface="Arial Black" pitchFamily="34" charset="0"/>
              </a:rPr>
              <a:t> …. </a:t>
            </a:r>
          </a:p>
          <a:p>
            <a:pPr algn="just"/>
            <a:r>
              <a:rPr lang="tr-TR" dirty="0">
                <a:solidFill>
                  <a:schemeClr val="tx1"/>
                </a:solidFill>
                <a:latin typeface="Arial Black" pitchFamily="34" charset="0"/>
              </a:rPr>
              <a:t>Dişi çiçekler alt durumludur. Çiçekler beşli yapıya sahiptirler. Çanak yapraklar yeşil, taç yapraklar ise parlak sarıdır. Erkek çiçek sayısı dişi çiçekten daha fazladır. Dişi çiçeklere erkek çiçeklerden daha uzun ömürlüdür ve üç lopludur. </a:t>
            </a:r>
          </a:p>
          <a:p>
            <a:endParaRPr lang="tr-TR" dirty="0"/>
          </a:p>
        </p:txBody>
      </p:sp>
      <p:sp>
        <p:nvSpPr>
          <p:cNvPr id="2" name="Başlık 1"/>
          <p:cNvSpPr>
            <a:spLocks noGrp="1"/>
          </p:cNvSpPr>
          <p:nvPr>
            <p:ph type="title"/>
          </p:nvPr>
        </p:nvSpPr>
        <p:spPr/>
        <p:txBody>
          <a:bodyPr/>
          <a:lstStyle/>
          <a:p>
            <a:r>
              <a:rPr lang="tr-TR" sz="3200" dirty="0">
                <a:solidFill>
                  <a:schemeClr val="tx1"/>
                </a:solidFill>
                <a:latin typeface="Arial Black" pitchFamily="34" charset="0"/>
              </a:rPr>
              <a:t>3- Morfolojik Özellikler</a:t>
            </a:r>
            <a:endParaRPr lang="tr-TR" sz="3200" dirty="0"/>
          </a:p>
        </p:txBody>
      </p:sp>
    </p:spTree>
    <p:extLst>
      <p:ext uri="{BB962C8B-B14F-4D97-AF65-F5344CB8AC3E}">
        <p14:creationId xmlns:p14="http://schemas.microsoft.com/office/powerpoint/2010/main" val="344004933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lt">
  <a:themeElements>
    <a:clrScheme name="Cil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ilt">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lt">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320</TotalTime>
  <Words>1706</Words>
  <Application>Microsoft Office PowerPoint</Application>
  <PresentationFormat>Ekran Gösterisi (4:3)</PresentationFormat>
  <Paragraphs>136</Paragraphs>
  <Slides>44</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44</vt:i4>
      </vt:variant>
    </vt:vector>
  </HeadingPairs>
  <TitlesOfParts>
    <vt:vector size="50" baseType="lpstr">
      <vt:lpstr>Arial Black</vt:lpstr>
      <vt:lpstr>Book Antiqua</vt:lpstr>
      <vt:lpstr>Calibri</vt:lpstr>
      <vt:lpstr>Times New Roman</vt:lpstr>
      <vt:lpstr>Wingdings</vt:lpstr>
      <vt:lpstr>Cilt</vt:lpstr>
      <vt:lpstr>KÜLTÜR BİTKİLERİ ISLAHINDA MELEZLEME TEKNİKLERİ </vt:lpstr>
      <vt:lpstr>PowerPoint Sunusu</vt:lpstr>
      <vt:lpstr>1- Giriş</vt:lpstr>
      <vt:lpstr>2- Genel Bilgiler</vt:lpstr>
      <vt:lpstr>2- Genel Bilgiler</vt:lpstr>
      <vt:lpstr>3- Morfolojik Özellikler</vt:lpstr>
      <vt:lpstr>3- Morfolojik Özellikler</vt:lpstr>
      <vt:lpstr>3- Morfolojik Özellikler</vt:lpstr>
      <vt:lpstr>3- Morfolojik Özellikler</vt:lpstr>
      <vt:lpstr>PowerPoint Sunusu</vt:lpstr>
      <vt:lpstr>PowerPoint Sunusu</vt:lpstr>
      <vt:lpstr>PowerPoint Sunusu</vt:lpstr>
      <vt:lpstr>PowerPoint Sunusu</vt:lpstr>
      <vt:lpstr>PowerPoint Sunusu</vt:lpstr>
      <vt:lpstr>4- Meyve</vt:lpstr>
      <vt:lpstr>PowerPoint Sunusu</vt:lpstr>
      <vt:lpstr>PowerPoint Sunusu</vt:lpstr>
      <vt:lpstr>PowerPoint Sunusu</vt:lpstr>
      <vt:lpstr>5-Çevresel İstekleri</vt:lpstr>
      <vt:lpstr>5-Çevresel İstekleri</vt:lpstr>
      <vt:lpstr>PowerPoint Sunusu</vt:lpstr>
      <vt:lpstr>6- İklimsel istekler</vt:lpstr>
      <vt:lpstr>7- Toprak istekleri</vt:lpstr>
      <vt:lpstr>8- Melezleme çalışmalarında kaynak taramaları</vt:lpstr>
      <vt:lpstr>8- Melezleme çalışmalarında kaynak taramaları </vt:lpstr>
      <vt:lpstr>8- Melezleme çalışmalarında kaynak taramaları</vt:lpstr>
      <vt:lpstr>8- Melezleme çalışmalarında kaynak taramaları</vt:lpstr>
      <vt:lpstr>8- Melezleme çalışmalarında kaynak taramaları</vt:lpstr>
      <vt:lpstr>9-Melezleme ve Hibrit Gücü</vt:lpstr>
      <vt:lpstr>9-Melezleme ve Hibrit Gücü</vt:lpstr>
      <vt:lpstr>9-Melezleme ve Hibrit Gücü</vt:lpstr>
      <vt:lpstr>9-Melezleme ve Hibrit Gücü</vt:lpstr>
      <vt:lpstr>9-Melezleme ve Hibrit Gücü</vt:lpstr>
      <vt:lpstr>10- Hibrit Tohum Üretimi</vt:lpstr>
      <vt:lpstr>11- Tohum Canlılığı ve Kalitesi</vt:lpstr>
      <vt:lpstr>11- Tohum Canlılığı ve Kalitesi</vt:lpstr>
      <vt:lpstr>12- Hıyarda Melezlemenin Yapılışı   erkek ve dişi çiçeğin kapatılması </vt:lpstr>
      <vt:lpstr>Melezleme                                     Tozlanmış dişi çiçeğin kapatılması</vt:lpstr>
      <vt:lpstr>melez meyveler</vt:lpstr>
      <vt:lpstr>Tohum üretimi çalışmaları</vt:lpstr>
      <vt:lpstr>Boyuna kesilen meyveler</vt:lpstr>
      <vt:lpstr>1 gün suda bekletilen hıyar tohumları</vt:lpstr>
      <vt:lpstr>PowerPoint Sunusu</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FURK@N</dc:creator>
  <cp:lastModifiedBy>Akademik Eğitim</cp:lastModifiedBy>
  <cp:revision>31</cp:revision>
  <dcterms:created xsi:type="dcterms:W3CDTF">2016-03-21T20:13:13Z</dcterms:created>
  <dcterms:modified xsi:type="dcterms:W3CDTF">2023-11-13T13:46:54Z</dcterms:modified>
</cp:coreProperties>
</file>