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5" r:id="rId4"/>
    <p:sldId id="287" r:id="rId5"/>
    <p:sldId id="288" r:id="rId6"/>
    <p:sldId id="289" r:id="rId7"/>
    <p:sldId id="290" r:id="rId8"/>
    <p:sldId id="275" r:id="rId9"/>
    <p:sldId id="281" r:id="rId10"/>
    <p:sldId id="273" r:id="rId11"/>
    <p:sldId id="272" r:id="rId12"/>
    <p:sldId id="278" r:id="rId13"/>
    <p:sldId id="279" r:id="rId14"/>
    <p:sldId id="277" r:id="rId15"/>
    <p:sldId id="280" r:id="rId16"/>
    <p:sldId id="257" r:id="rId17"/>
    <p:sldId id="284" r:id="rId18"/>
    <p:sldId id="291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305588"/>
            <a:ext cx="7772400" cy="1470025"/>
          </a:xfrm>
        </p:spPr>
        <p:txBody>
          <a:bodyPr/>
          <a:lstStyle/>
          <a:p>
            <a:r>
              <a:rPr lang="tr-TR" dirty="0"/>
              <a:t>JEL ELEKTROFOREZ YÖNTEMLERİ</a:t>
            </a:r>
            <a:br>
              <a:rPr lang="tr-TR" dirty="0"/>
            </a:br>
            <a:r>
              <a:rPr lang="tr-TR" sz="1800" dirty="0"/>
              <a:t>Yüksek Lisans Dersi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25713" y="472514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solidFill>
                  <a:schemeClr val="tx1"/>
                </a:solidFill>
              </a:rPr>
              <a:t>Yunus Emre ARVAS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>
                <a:solidFill>
                  <a:schemeClr val="tx1"/>
                </a:solidFill>
              </a:rPr>
              <a:t>Ders Danışmanı</a:t>
            </a:r>
            <a:r>
              <a:rPr lang="tr-TR" dirty="0">
                <a:solidFill>
                  <a:schemeClr val="tx1"/>
                </a:solidFill>
              </a:rPr>
              <a:t>:</a:t>
            </a:r>
          </a:p>
          <a:p>
            <a:r>
              <a:rPr lang="tr-TR" dirty="0">
                <a:solidFill>
                  <a:schemeClr val="tx1"/>
                </a:solidFill>
              </a:rPr>
              <a:t>Yrd. Doç. Dr. Levent MERCAN</a:t>
            </a:r>
          </a:p>
          <a:p>
            <a:r>
              <a:rPr lang="tr-TR" sz="2600" dirty="0">
                <a:solidFill>
                  <a:schemeClr val="tx1"/>
                </a:solidFill>
              </a:rPr>
              <a:t>15.05.2016</a:t>
            </a:r>
          </a:p>
          <a:p>
            <a:endParaRPr lang="tr-TR" dirty="0"/>
          </a:p>
        </p:txBody>
      </p:sp>
      <p:pic>
        <p:nvPicPr>
          <p:cNvPr id="4" name="Picture 3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55" y="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131840" cy="31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7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tr-TR" b="1" dirty="0"/>
              <a:t>Bir karışımdaki farklı protein molekülleri farklı </a:t>
            </a:r>
            <a:r>
              <a:rPr lang="tr-TR" b="1" dirty="0" err="1"/>
              <a:t>pHI</a:t>
            </a:r>
            <a:endParaRPr lang="tr-TR" b="1" dirty="0"/>
          </a:p>
          <a:p>
            <a:pPr algn="just">
              <a:lnSpc>
                <a:spcPct val="80000"/>
              </a:lnSpc>
              <a:buNone/>
            </a:pPr>
            <a:r>
              <a:rPr lang="tr-TR" b="1" dirty="0"/>
              <a:t>değerlerine sahip olacağından bunların IEF uygulamasıyla ayrılmaları mümkün olur.</a:t>
            </a:r>
          </a:p>
          <a:p>
            <a:pPr algn="just">
              <a:lnSpc>
                <a:spcPct val="80000"/>
              </a:lnSpc>
              <a:buNone/>
            </a:pPr>
            <a:endParaRPr lang="tr-TR" b="1" dirty="0"/>
          </a:p>
          <a:p>
            <a:pPr algn="just">
              <a:lnSpc>
                <a:spcPct val="80000"/>
              </a:lnSpc>
              <a:buNone/>
            </a:pPr>
            <a:r>
              <a:rPr lang="tr-TR" b="1" dirty="0"/>
              <a:t>İki Boyutlu </a:t>
            </a:r>
            <a:r>
              <a:rPr lang="tr-TR" b="1" dirty="0" err="1"/>
              <a:t>Elektroforez</a:t>
            </a:r>
            <a:r>
              <a:rPr lang="tr-TR" b="1" dirty="0"/>
              <a:t>:</a:t>
            </a:r>
          </a:p>
          <a:p>
            <a:pPr algn="just">
              <a:lnSpc>
                <a:spcPct val="80000"/>
              </a:lnSpc>
              <a:buNone/>
            </a:pPr>
            <a:r>
              <a:rPr lang="tr-TR" b="1" dirty="0"/>
              <a:t>SDS-PAGE ile proteinlerin ayrımının molekül boyutuna göre</a:t>
            </a:r>
          </a:p>
          <a:p>
            <a:pPr algn="just">
              <a:lnSpc>
                <a:spcPct val="80000"/>
              </a:lnSpc>
              <a:buNone/>
            </a:pPr>
            <a:r>
              <a:rPr lang="tr-TR" b="1" dirty="0"/>
              <a:t>yapılmasına karşılık, IEF ile ayırım yüke dayanır.</a:t>
            </a:r>
          </a:p>
          <a:p>
            <a:pPr algn="just">
              <a:lnSpc>
                <a:spcPct val="80000"/>
              </a:lnSpc>
              <a:buNone/>
            </a:pPr>
            <a:r>
              <a:rPr lang="tr-TR" b="1" dirty="0"/>
              <a:t>Bu iki yöntemin bileşimi olan iki boyutlu (2D) </a:t>
            </a:r>
            <a:r>
              <a:rPr lang="tr-TR" b="1" dirty="0" err="1"/>
              <a:t>elektroforez</a:t>
            </a:r>
            <a:r>
              <a:rPr lang="tr-TR" b="1" dirty="0"/>
              <a:t>,</a:t>
            </a:r>
          </a:p>
          <a:p>
            <a:pPr algn="just">
              <a:lnSpc>
                <a:spcPct val="80000"/>
              </a:lnSpc>
              <a:buNone/>
            </a:pPr>
            <a:r>
              <a:rPr lang="tr-TR" b="1" dirty="0"/>
              <a:t>kompleks protein karışımlarının ayrışımında önemli</a:t>
            </a:r>
          </a:p>
          <a:p>
            <a:pPr algn="just">
              <a:lnSpc>
                <a:spcPct val="80000"/>
              </a:lnSpc>
              <a:buNone/>
            </a:pPr>
            <a:r>
              <a:rPr lang="tr-TR" b="1" dirty="0"/>
              <a:t>ilerlemelere yol açmıştır.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374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tr-TR" b="1" dirty="0"/>
              <a:t>İki farklı şekilde uygulanabilir;</a:t>
            </a:r>
          </a:p>
          <a:p>
            <a:pPr>
              <a:lnSpc>
                <a:spcPct val="90000"/>
              </a:lnSpc>
              <a:buNone/>
            </a:pPr>
            <a:r>
              <a:rPr lang="tr-TR" b="1" dirty="0"/>
              <a:t>Ya önce IEF, daha sonra SDS-PAGE yapılır ya da “ISODALT”</a:t>
            </a:r>
          </a:p>
          <a:p>
            <a:pPr>
              <a:lnSpc>
                <a:spcPct val="90000"/>
              </a:lnSpc>
              <a:buNone/>
            </a:pPr>
            <a:r>
              <a:rPr lang="tr-TR" b="1" dirty="0"/>
              <a:t>adı verilen sistem yardımıyla her </a:t>
            </a:r>
            <a:r>
              <a:rPr lang="tr-TR" b="1" dirty="0" err="1"/>
              <a:t>ikiside</a:t>
            </a:r>
            <a:r>
              <a:rPr lang="tr-TR" b="1" dirty="0"/>
              <a:t> aynı</a:t>
            </a:r>
          </a:p>
          <a:p>
            <a:pPr>
              <a:lnSpc>
                <a:spcPct val="90000"/>
              </a:lnSpc>
              <a:buNone/>
            </a:pPr>
            <a:r>
              <a:rPr lang="tr-TR" b="1" dirty="0"/>
              <a:t>zamanda gerçekleştirilir.</a:t>
            </a:r>
          </a:p>
          <a:p>
            <a:pPr>
              <a:lnSpc>
                <a:spcPct val="90000"/>
              </a:lnSpc>
              <a:buNone/>
            </a:pPr>
            <a:r>
              <a:rPr lang="tr-TR" b="1" dirty="0"/>
              <a:t>En yaygın olarak kullanılan </a:t>
            </a:r>
            <a:r>
              <a:rPr lang="tr-TR" b="1" dirty="0" err="1"/>
              <a:t>O’Farrell</a:t>
            </a:r>
            <a:r>
              <a:rPr lang="tr-TR" b="1" dirty="0"/>
              <a:t> sisteminde birinci</a:t>
            </a:r>
          </a:p>
          <a:p>
            <a:pPr>
              <a:lnSpc>
                <a:spcPct val="90000"/>
              </a:lnSpc>
              <a:buNone/>
            </a:pPr>
            <a:r>
              <a:rPr lang="tr-TR" b="1" dirty="0"/>
              <a:t>boyutta iyonik olmayan deterjanlar ve üre varlığında,</a:t>
            </a:r>
          </a:p>
          <a:p>
            <a:pPr>
              <a:lnSpc>
                <a:spcPct val="90000"/>
              </a:lnSpc>
              <a:buNone/>
            </a:pPr>
            <a:r>
              <a:rPr lang="tr-TR" b="1" dirty="0" err="1"/>
              <a:t>denatüre</a:t>
            </a:r>
            <a:r>
              <a:rPr lang="tr-TR" b="1" dirty="0"/>
              <a:t> koşullarda çubuk jelde IEF gerçekleştirilir.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649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tr-TR" sz="3000" b="1" dirty="0"/>
              <a:t>İkinci boyutta ise çubuk jel SDS-PAGE jeli üzerine uygulanır.</a:t>
            </a:r>
          </a:p>
          <a:p>
            <a:pPr algn="just">
              <a:buNone/>
            </a:pPr>
            <a:r>
              <a:rPr lang="tr-TR" sz="3000" b="1" dirty="0"/>
              <a:t>Ayırım sonunda jel boyandığında tek bir jelde en az 1000 farklı proteinin görüntüsü elde edilebilmektedir</a:t>
            </a:r>
            <a:r>
              <a:rPr lang="tr-TR" sz="2400" b="1" dirty="0"/>
              <a:t>.</a:t>
            </a: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600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77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2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ef-ex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9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cs typeface="Trebuchet MS" pitchFamily="34" charset="0"/>
              </a:rPr>
              <a:t>A TYPICAL ISOELECTRIC FOCUSING GEL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484784"/>
            <a:ext cx="3816424" cy="4797152"/>
          </a:xfrm>
          <a:noFill/>
        </p:spPr>
      </p:pic>
    </p:spTree>
    <p:extLst>
      <p:ext uri="{BB962C8B-B14F-4D97-AF65-F5344CB8AC3E}">
        <p14:creationId xmlns:p14="http://schemas.microsoft.com/office/powerpoint/2010/main" val="91364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E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9" y="1725369"/>
            <a:ext cx="25644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16" y="1725369"/>
            <a:ext cx="3443369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283968" y="16180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2DA2BF"/>
              </a:buClr>
              <a:buSzPct val="80000"/>
              <a:defRPr/>
            </a:pPr>
            <a:endParaRPr lang="en-US" sz="3000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2DA2BF"/>
              </a:buClr>
              <a:buSzPct val="80000"/>
              <a:buFont typeface="Wingdings 2" pitchFamily="18" charset="2"/>
              <a:buChar char=""/>
              <a:defRPr/>
            </a:pPr>
            <a:endParaRPr lang="en-US" sz="2000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2DA2BF"/>
              </a:buClr>
              <a:buSzPct val="80000"/>
              <a:buFont typeface="Wingdings 2" pitchFamily="18" charset="2"/>
              <a:buChar char=""/>
              <a:defRPr/>
            </a:pP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7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2708920"/>
            <a:ext cx="8229600" cy="676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6600" dirty="0"/>
              <a:t>TEŞEKKÜR EDERİM</a:t>
            </a:r>
          </a:p>
        </p:txBody>
      </p:sp>
    </p:spTree>
    <p:extLst>
      <p:ext uri="{BB962C8B-B14F-4D97-AF65-F5344CB8AC3E}">
        <p14:creationId xmlns:p14="http://schemas.microsoft.com/office/powerpoint/2010/main" val="3213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İZOELEKTRİK ODAKLAMA</a:t>
            </a:r>
            <a:br>
              <a:rPr lang="tr-TR" b="1" dirty="0"/>
            </a:br>
            <a:r>
              <a:rPr lang="tr-TR" b="1" dirty="0"/>
              <a:t>(</a:t>
            </a:r>
            <a:r>
              <a:rPr lang="tr-TR" b="1" dirty="0" err="1"/>
              <a:t>isoelectric</a:t>
            </a:r>
            <a:r>
              <a:rPr lang="tr-TR" b="1" dirty="0"/>
              <a:t> </a:t>
            </a:r>
            <a:r>
              <a:rPr lang="tr-TR" b="1" dirty="0" err="1"/>
              <a:t>focusing</a:t>
            </a:r>
            <a:r>
              <a:rPr lang="tr-TR" b="1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909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Bu teknikte göç yönünde değişen </a:t>
            </a:r>
            <a:r>
              <a:rPr lang="tr-TR" dirty="0" err="1"/>
              <a:t>pH’sı</a:t>
            </a:r>
            <a:r>
              <a:rPr lang="tr-TR" dirty="0"/>
              <a:t> olan kararlı </a:t>
            </a:r>
            <a:r>
              <a:rPr lang="tr-TR" dirty="0" err="1"/>
              <a:t>pH</a:t>
            </a:r>
            <a:r>
              <a:rPr lang="tr-TR" dirty="0"/>
              <a:t> eğimli bir ortamda göçe bağlı olarak proteinler gibi </a:t>
            </a:r>
            <a:r>
              <a:rPr lang="tr-TR" dirty="0" err="1"/>
              <a:t>amfoterik</a:t>
            </a:r>
            <a:r>
              <a:rPr lang="tr-TR" dirty="0"/>
              <a:t> bileşikler ayrılırlar. Protein, </a:t>
            </a:r>
            <a:r>
              <a:rPr lang="tr-TR" dirty="0" err="1"/>
              <a:t>izoelektrik</a:t>
            </a:r>
            <a:r>
              <a:rPr lang="tr-TR" dirty="0"/>
              <a:t> noktasının eşit olduğu </a:t>
            </a:r>
            <a:r>
              <a:rPr lang="tr-TR" dirty="0" err="1"/>
              <a:t>pH’a</a:t>
            </a:r>
            <a:r>
              <a:rPr lang="tr-TR" dirty="0"/>
              <a:t> kadar jel üzerinde hareket eder. Bu </a:t>
            </a:r>
            <a:r>
              <a:rPr lang="tr-TR" dirty="0" err="1"/>
              <a:t>pH’ta</a:t>
            </a:r>
            <a:r>
              <a:rPr lang="tr-TR" dirty="0"/>
              <a:t> net yük sıfır olur ve göç sonlanır. </a:t>
            </a:r>
            <a:r>
              <a:rPr lang="tr-TR" dirty="0" err="1"/>
              <a:t>İzoelektrik</a:t>
            </a:r>
            <a:r>
              <a:rPr lang="tr-TR" dirty="0"/>
              <a:t> odaklamada (IEF) bir proteinin </a:t>
            </a:r>
            <a:r>
              <a:rPr lang="tr-TR" dirty="0" err="1"/>
              <a:t>izoelektrik</a:t>
            </a:r>
            <a:r>
              <a:rPr lang="tr-TR" dirty="0"/>
              <a:t> noktası çok dar bir </a:t>
            </a:r>
            <a:r>
              <a:rPr lang="tr-TR" dirty="0" err="1"/>
              <a:t>pH</a:t>
            </a:r>
            <a:r>
              <a:rPr lang="tr-TR" dirty="0"/>
              <a:t> aralığında bulunduğundan protein bölgeleri çok keskindir ve çünkü protein difüzyonu, proteinin </a:t>
            </a:r>
            <a:r>
              <a:rPr lang="tr-TR" dirty="0" err="1"/>
              <a:t>izoelektrik</a:t>
            </a:r>
            <a:r>
              <a:rPr lang="tr-TR" dirty="0"/>
              <a:t> noktasına (</a:t>
            </a:r>
            <a:r>
              <a:rPr lang="tr-TR" dirty="0" err="1"/>
              <a:t>pI</a:t>
            </a:r>
            <a:r>
              <a:rPr lang="tr-TR" dirty="0"/>
              <a:t>) eşit olan </a:t>
            </a:r>
            <a:r>
              <a:rPr lang="tr-TR" dirty="0" err="1"/>
              <a:t>pH’a</a:t>
            </a:r>
            <a:r>
              <a:rPr lang="tr-TR" dirty="0"/>
              <a:t> kadar yük kazanarak devam eder ve sonlanır. </a:t>
            </a:r>
          </a:p>
        </p:txBody>
      </p:sp>
    </p:spTree>
    <p:extLst>
      <p:ext uri="{BB962C8B-B14F-4D97-AF65-F5344CB8AC3E}">
        <p14:creationId xmlns:p14="http://schemas.microsoft.com/office/powerpoint/2010/main" val="215323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/>
              <a:t>Daha sonra </a:t>
            </a:r>
            <a:r>
              <a:rPr lang="tr-TR" dirty="0" err="1"/>
              <a:t>elektroforetik</a:t>
            </a:r>
            <a:r>
              <a:rPr lang="tr-TR" dirty="0"/>
              <a:t> güçler nedeniyle bir miktar geriye doğru göçer. Bu teknikle proteinler, </a:t>
            </a:r>
            <a:r>
              <a:rPr lang="tr-TR" dirty="0" err="1"/>
              <a:t>izoelektrik</a:t>
            </a:r>
            <a:r>
              <a:rPr lang="tr-TR" dirty="0"/>
              <a:t> nokta </a:t>
            </a:r>
            <a:r>
              <a:rPr lang="tr-TR" dirty="0" err="1"/>
              <a:t>pH’larına</a:t>
            </a:r>
            <a:r>
              <a:rPr lang="tr-TR" dirty="0"/>
              <a:t>, dolayısıyla da yüklerine göre çok duyarlı şekilde ayrıştırılabilirler. </a:t>
            </a:r>
            <a:r>
              <a:rPr lang="tr-TR" dirty="0" err="1"/>
              <a:t>İzoelektrik</a:t>
            </a:r>
            <a:r>
              <a:rPr lang="tr-TR" dirty="0"/>
              <a:t> nokta değerlerinde 0,02 </a:t>
            </a:r>
            <a:r>
              <a:rPr lang="tr-TR" dirty="0" err="1"/>
              <a:t>pH’lık</a:t>
            </a:r>
            <a:r>
              <a:rPr lang="tr-TR" dirty="0"/>
              <a:t> fark olan protein molekülleri bile ayrı bantlar şeklinde gözlenebilirler. </a:t>
            </a:r>
            <a:r>
              <a:rPr lang="tr-TR" b="1" u="sng" dirty="0" err="1"/>
              <a:t>İzoelektrik</a:t>
            </a:r>
            <a:r>
              <a:rPr lang="tr-TR" b="1" u="sng" dirty="0"/>
              <a:t> odaklama tekniklerinin avantajı protein karışımlarını ayırma yetenekleriyle sınırlıdır.</a:t>
            </a:r>
          </a:p>
        </p:txBody>
      </p:sp>
    </p:spTree>
    <p:extLst>
      <p:ext uri="{BB962C8B-B14F-4D97-AF65-F5344CB8AC3E}">
        <p14:creationId xmlns:p14="http://schemas.microsoft.com/office/powerpoint/2010/main" val="338698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Elektroforezde</a:t>
            </a:r>
            <a:r>
              <a:rPr lang="tr-TR" dirty="0"/>
              <a:t> yürütme aşamasından sonraki işlemler de büyük titizlik gerektirir. </a:t>
            </a:r>
            <a:r>
              <a:rPr lang="tr-TR" dirty="0" err="1"/>
              <a:t>Fiksatör</a:t>
            </a:r>
            <a:r>
              <a:rPr lang="tr-TR" dirty="0"/>
              <a:t> olarak alkol sıklıkla kullanılır. Serum protein boyamasında </a:t>
            </a:r>
            <a:r>
              <a:rPr lang="tr-TR" dirty="0" err="1"/>
              <a:t>amido</a:t>
            </a:r>
            <a:r>
              <a:rPr lang="tr-TR" dirty="0"/>
              <a:t> </a:t>
            </a:r>
            <a:r>
              <a:rPr lang="tr-TR" dirty="0" err="1"/>
              <a:t>black</a:t>
            </a:r>
            <a:r>
              <a:rPr lang="tr-TR" dirty="0"/>
              <a:t> (</a:t>
            </a:r>
            <a:r>
              <a:rPr lang="tr-TR" dirty="0" err="1"/>
              <a:t>naftol</a:t>
            </a:r>
            <a:r>
              <a:rPr lang="tr-TR" dirty="0"/>
              <a:t> </a:t>
            </a:r>
            <a:r>
              <a:rPr lang="tr-TR" dirty="0" err="1"/>
              <a:t>blue</a:t>
            </a:r>
            <a:r>
              <a:rPr lang="tr-TR" dirty="0"/>
              <a:t> </a:t>
            </a:r>
            <a:r>
              <a:rPr lang="tr-TR" dirty="0" err="1"/>
              <a:t>black</a:t>
            </a:r>
            <a:r>
              <a:rPr lang="tr-TR" dirty="0"/>
              <a:t>), </a:t>
            </a:r>
            <a:r>
              <a:rPr lang="tr-TR" dirty="0" err="1"/>
              <a:t>bromofenol</a:t>
            </a:r>
            <a:r>
              <a:rPr lang="tr-TR" dirty="0"/>
              <a:t> </a:t>
            </a:r>
            <a:r>
              <a:rPr lang="tr-TR" dirty="0" err="1"/>
              <a:t>blue</a:t>
            </a:r>
            <a:r>
              <a:rPr lang="tr-TR" dirty="0"/>
              <a:t>, </a:t>
            </a:r>
            <a:r>
              <a:rPr lang="tr-TR" dirty="0" err="1"/>
              <a:t>brilliant</a:t>
            </a:r>
            <a:r>
              <a:rPr lang="tr-TR" dirty="0"/>
              <a:t> </a:t>
            </a:r>
            <a:r>
              <a:rPr lang="tr-TR" dirty="0" err="1"/>
              <a:t>blue</a:t>
            </a:r>
            <a:r>
              <a:rPr lang="tr-TR" dirty="0"/>
              <a:t> G ve R, </a:t>
            </a:r>
            <a:r>
              <a:rPr lang="tr-TR" dirty="0" err="1"/>
              <a:t>nigrosin</a:t>
            </a:r>
            <a:r>
              <a:rPr lang="tr-TR" dirty="0"/>
              <a:t>, </a:t>
            </a:r>
            <a:r>
              <a:rPr lang="tr-TR" dirty="0" err="1"/>
              <a:t>ponceau</a:t>
            </a:r>
            <a:r>
              <a:rPr lang="tr-TR" dirty="0"/>
              <a:t> S kullanılabilir. </a:t>
            </a:r>
            <a:r>
              <a:rPr lang="tr-TR" dirty="0" err="1"/>
              <a:t>İzoenzim</a:t>
            </a:r>
            <a:r>
              <a:rPr lang="tr-TR" dirty="0"/>
              <a:t> boyamalarında </a:t>
            </a:r>
            <a:r>
              <a:rPr lang="tr-TR" dirty="0" err="1"/>
              <a:t>nitrotetrazolyum</a:t>
            </a:r>
            <a:r>
              <a:rPr lang="tr-TR" dirty="0"/>
              <a:t> </a:t>
            </a:r>
            <a:r>
              <a:rPr lang="tr-TR" dirty="0" err="1"/>
              <a:t>blue</a:t>
            </a:r>
            <a:r>
              <a:rPr lang="tr-TR" dirty="0"/>
              <a:t> kullanılırken, </a:t>
            </a:r>
            <a:r>
              <a:rPr lang="tr-TR" dirty="0" err="1"/>
              <a:t>lipoproteinler</a:t>
            </a:r>
            <a:r>
              <a:rPr lang="tr-TR" dirty="0"/>
              <a:t> için </a:t>
            </a:r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err="1"/>
              <a:t>red</a:t>
            </a:r>
            <a:r>
              <a:rPr lang="tr-TR" dirty="0"/>
              <a:t> veya sudan </a:t>
            </a:r>
            <a:r>
              <a:rPr lang="tr-TR" dirty="0" err="1"/>
              <a:t>black</a:t>
            </a:r>
            <a:r>
              <a:rPr lang="tr-TR" dirty="0"/>
              <a:t> gibi bir </a:t>
            </a:r>
            <a:r>
              <a:rPr lang="tr-TR" dirty="0" err="1"/>
              <a:t>lipid</a:t>
            </a:r>
            <a:r>
              <a:rPr lang="tr-TR" dirty="0"/>
              <a:t> boyası kullanılır.</a:t>
            </a:r>
          </a:p>
          <a:p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1156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11560" y="19462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3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IEF’da</a:t>
            </a:r>
            <a:r>
              <a:rPr lang="tr-TR" dirty="0"/>
              <a:t> kullanılan taşıyıcı </a:t>
            </a:r>
            <a:r>
              <a:rPr lang="tr-TR" dirty="0" err="1"/>
              <a:t>amfolitler</a:t>
            </a:r>
            <a:r>
              <a:rPr lang="tr-TR" dirty="0"/>
              <a:t> genellikle yüksek konsantrasyonlarda olduğundan yüksek voltajlı (2000 </a:t>
            </a:r>
            <a:r>
              <a:rPr lang="tr-TR" dirty="0" err="1"/>
              <a:t>V’a</a:t>
            </a:r>
            <a:r>
              <a:rPr lang="tr-TR" dirty="0"/>
              <a:t> kadar) bir güç kaynağı gereklidir. İşlem sırasında </a:t>
            </a:r>
            <a:r>
              <a:rPr lang="tr-TR" dirty="0" err="1"/>
              <a:t>elektroforetik</a:t>
            </a:r>
            <a:r>
              <a:rPr lang="tr-TR" dirty="0"/>
              <a:t> ortam soğuk tutulmalıdır (jelin yapısı yüksek voltaj uygulandığından sıcaklık ile değişir</a:t>
            </a:r>
          </a:p>
        </p:txBody>
      </p:sp>
    </p:spTree>
    <p:extLst>
      <p:ext uri="{BB962C8B-B14F-4D97-AF65-F5344CB8AC3E}">
        <p14:creationId xmlns:p14="http://schemas.microsoft.com/office/powerpoint/2010/main" val="404126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tr-TR" b="1" dirty="0"/>
              <a:t>Bu yöntemin uygulanışı kabaca şöyledir:</a:t>
            </a:r>
          </a:p>
          <a:p>
            <a:pPr algn="just" fontAlgn="base"/>
            <a:r>
              <a:rPr lang="tr-TR" dirty="0" err="1"/>
              <a:t>Amfoterik</a:t>
            </a:r>
            <a:r>
              <a:rPr lang="tr-TR" dirty="0"/>
              <a:t> elektrolitler içeren jelin (</a:t>
            </a:r>
            <a:r>
              <a:rPr lang="tr-TR" dirty="0" err="1"/>
              <a:t>agaroz</a:t>
            </a:r>
            <a:r>
              <a:rPr lang="tr-TR" dirty="0"/>
              <a:t> ya da </a:t>
            </a:r>
            <a:r>
              <a:rPr lang="tr-TR" dirty="0" err="1"/>
              <a:t>poliakrilamid</a:t>
            </a:r>
            <a:r>
              <a:rPr lang="tr-TR" dirty="0"/>
              <a:t>) hazırlanması,</a:t>
            </a:r>
          </a:p>
          <a:p>
            <a:pPr algn="just" fontAlgn="base"/>
            <a:r>
              <a:rPr lang="tr-TR" dirty="0"/>
              <a:t>Jele elektrik alan uygulandığında elektrolitlerin bir </a:t>
            </a:r>
            <a:r>
              <a:rPr lang="tr-TR" dirty="0" err="1"/>
              <a:t>pH</a:t>
            </a:r>
            <a:r>
              <a:rPr lang="tr-TR" dirty="0"/>
              <a:t> eğilimi oluşturacak şekilde jelde hareketi,</a:t>
            </a:r>
          </a:p>
          <a:p>
            <a:pPr algn="just" fontAlgn="base"/>
            <a:r>
              <a:rPr lang="tr-TR" dirty="0"/>
              <a:t>Protein çözeltisinin jele eklenmesi ve jelin tekrar elektrik alana maruz bırakılması,</a:t>
            </a:r>
          </a:p>
          <a:p>
            <a:pPr algn="just" fontAlgn="base"/>
            <a:r>
              <a:rPr lang="tr-TR" dirty="0"/>
              <a:t>Ayrılmış proteinlerin görüntülenmesi için boyanması.</a:t>
            </a:r>
          </a:p>
          <a:p>
            <a:pPr marL="0" indent="0" fontAlgn="base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60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45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bioinstru\600px-Isoelectric_focusing_contribute2ty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0214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452</Words>
  <Application>Microsoft Office PowerPoint</Application>
  <PresentationFormat>Ekran Gösterisi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2</vt:lpstr>
      <vt:lpstr>Ofis Teması</vt:lpstr>
      <vt:lpstr>JEL ELEKTROFOREZ YÖNTEMLERİ Yüksek Lisans Dersi</vt:lpstr>
      <vt:lpstr>İZOELEKTRİK ODAKLAMA (isoelectric focusing)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 TYPICAL ISOELECTRIC FOCUSING GEL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FURK@N</dc:creator>
  <cp:lastModifiedBy>Akademik Eğitim</cp:lastModifiedBy>
  <cp:revision>11</cp:revision>
  <dcterms:created xsi:type="dcterms:W3CDTF">2016-03-29T09:00:35Z</dcterms:created>
  <dcterms:modified xsi:type="dcterms:W3CDTF">2023-11-13T14:26:49Z</dcterms:modified>
</cp:coreProperties>
</file>